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9" r:id="rId6"/>
    <p:sldMasterId id="2147484295" r:id="rId7"/>
    <p:sldMasterId id="2147484346" r:id="rId8"/>
    <p:sldMasterId id="2147484369" r:id="rId9"/>
    <p:sldMasterId id="2147484396" r:id="rId10"/>
    <p:sldMasterId id="2147484424" r:id="rId11"/>
    <p:sldMasterId id="2147484435" r:id="rId12"/>
    <p:sldMasterId id="2147484450" r:id="rId13"/>
  </p:sldMasterIdLst>
  <p:notesMasterIdLst>
    <p:notesMasterId r:id="rId113"/>
  </p:notesMasterIdLst>
  <p:handoutMasterIdLst>
    <p:handoutMasterId r:id="rId114"/>
  </p:handoutMasterIdLst>
  <p:sldIdLst>
    <p:sldId id="1439" r:id="rId14"/>
    <p:sldId id="1424" r:id="rId15"/>
    <p:sldId id="1425" r:id="rId16"/>
    <p:sldId id="1426" r:id="rId17"/>
    <p:sldId id="1427" r:id="rId18"/>
    <p:sldId id="1428" r:id="rId19"/>
    <p:sldId id="1429" r:id="rId20"/>
    <p:sldId id="1430" r:id="rId21"/>
    <p:sldId id="1431" r:id="rId22"/>
    <p:sldId id="1432" r:id="rId23"/>
    <p:sldId id="1433" r:id="rId24"/>
    <p:sldId id="1434" r:id="rId25"/>
    <p:sldId id="1441" r:id="rId26"/>
    <p:sldId id="1438" r:id="rId27"/>
    <p:sldId id="1435" r:id="rId28"/>
    <p:sldId id="1436" r:id="rId29"/>
    <p:sldId id="1437" r:id="rId30"/>
    <p:sldId id="1443" r:id="rId31"/>
    <p:sldId id="1356" r:id="rId32"/>
    <p:sldId id="1397" r:id="rId33"/>
    <p:sldId id="1399" r:id="rId34"/>
    <p:sldId id="1401" r:id="rId35"/>
    <p:sldId id="1457" r:id="rId36"/>
    <p:sldId id="1459" r:id="rId37"/>
    <p:sldId id="1458" r:id="rId38"/>
    <p:sldId id="1402" r:id="rId39"/>
    <p:sldId id="1403" r:id="rId40"/>
    <p:sldId id="1418" r:id="rId41"/>
    <p:sldId id="1456" r:id="rId42"/>
    <p:sldId id="1460" r:id="rId43"/>
    <p:sldId id="1461" r:id="rId44"/>
    <p:sldId id="1462" r:id="rId45"/>
    <p:sldId id="1463" r:id="rId46"/>
    <p:sldId id="1349" r:id="rId47"/>
    <p:sldId id="1360" r:id="rId48"/>
    <p:sldId id="1351" r:id="rId49"/>
    <p:sldId id="1352" r:id="rId50"/>
    <p:sldId id="1353" r:id="rId51"/>
    <p:sldId id="1448" r:id="rId52"/>
    <p:sldId id="1407" r:id="rId53"/>
    <p:sldId id="1406" r:id="rId54"/>
    <p:sldId id="1408" r:id="rId55"/>
    <p:sldId id="1409" r:id="rId56"/>
    <p:sldId id="1447" r:id="rId57"/>
    <p:sldId id="1445" r:id="rId58"/>
    <p:sldId id="1446" r:id="rId59"/>
    <p:sldId id="1444" r:id="rId60"/>
    <p:sldId id="1354" r:id="rId61"/>
    <p:sldId id="1449" r:id="rId62"/>
    <p:sldId id="1450" r:id="rId63"/>
    <p:sldId id="1359" r:id="rId64"/>
    <p:sldId id="1419" r:id="rId65"/>
    <p:sldId id="1383" r:id="rId66"/>
    <p:sldId id="1404" r:id="rId67"/>
    <p:sldId id="1451" r:id="rId68"/>
    <p:sldId id="1388" r:id="rId69"/>
    <p:sldId id="1452" r:id="rId70"/>
    <p:sldId id="1453" r:id="rId71"/>
    <p:sldId id="1464" r:id="rId72"/>
    <p:sldId id="1454" r:id="rId73"/>
    <p:sldId id="1455" r:id="rId74"/>
    <p:sldId id="1348" r:id="rId75"/>
    <p:sldId id="1389" r:id="rId76"/>
    <p:sldId id="1362" r:id="rId77"/>
    <p:sldId id="1416" r:id="rId78"/>
    <p:sldId id="1363" r:id="rId79"/>
    <p:sldId id="1387" r:id="rId80"/>
    <p:sldId id="1420" r:id="rId81"/>
    <p:sldId id="1361" r:id="rId82"/>
    <p:sldId id="1366" r:id="rId83"/>
    <p:sldId id="1380" r:id="rId84"/>
    <p:sldId id="1381" r:id="rId85"/>
    <p:sldId id="1423" r:id="rId86"/>
    <p:sldId id="1385" r:id="rId87"/>
    <p:sldId id="1386" r:id="rId88"/>
    <p:sldId id="1375" r:id="rId89"/>
    <p:sldId id="1384" r:id="rId90"/>
    <p:sldId id="1417" r:id="rId91"/>
    <p:sldId id="1367" r:id="rId92"/>
    <p:sldId id="1365" r:id="rId93"/>
    <p:sldId id="1421" r:id="rId94"/>
    <p:sldId id="1350" r:id="rId95"/>
    <p:sldId id="1371" r:id="rId96"/>
    <p:sldId id="1410" r:id="rId97"/>
    <p:sldId id="1370" r:id="rId98"/>
    <p:sldId id="1369" r:id="rId99"/>
    <p:sldId id="1411" r:id="rId100"/>
    <p:sldId id="1412" r:id="rId101"/>
    <p:sldId id="1422" r:id="rId102"/>
    <p:sldId id="1374" r:id="rId103"/>
    <p:sldId id="1372" r:id="rId104"/>
    <p:sldId id="1465" r:id="rId105"/>
    <p:sldId id="1390" r:id="rId106"/>
    <p:sldId id="1393" r:id="rId107"/>
    <p:sldId id="1391" r:id="rId108"/>
    <p:sldId id="1392" r:id="rId109"/>
    <p:sldId id="1394" r:id="rId110"/>
    <p:sldId id="1395" r:id="rId111"/>
    <p:sldId id="1396" r:id="rId1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439"/>
          </p14:sldIdLst>
        </p14:section>
        <p14:section name="Azure Overview" id="{F4ED66DF-9BA6-4DDB-91F1-717B67BC40E9}">
          <p14:sldIdLst>
            <p14:sldId id="1424"/>
            <p14:sldId id="1425"/>
            <p14:sldId id="1426"/>
            <p14:sldId id="1427"/>
            <p14:sldId id="1428"/>
            <p14:sldId id="1429"/>
            <p14:sldId id="1430"/>
            <p14:sldId id="1431"/>
            <p14:sldId id="1432"/>
            <p14:sldId id="1433"/>
            <p14:sldId id="1434"/>
            <p14:sldId id="1441"/>
            <p14:sldId id="1438"/>
            <p14:sldId id="1435"/>
            <p14:sldId id="1436"/>
            <p14:sldId id="1437"/>
          </p14:sldIdLst>
        </p14:section>
        <p14:section name="Networking" id="{F3C09A4D-A89F-4EA6-BB7E-B074F2C52089}">
          <p14:sldIdLst>
            <p14:sldId id="1443"/>
            <p14:sldId id="1356"/>
            <p14:sldId id="1397"/>
            <p14:sldId id="1399"/>
            <p14:sldId id="1401"/>
            <p14:sldId id="1457"/>
            <p14:sldId id="1459"/>
            <p14:sldId id="1458"/>
            <p14:sldId id="1402"/>
            <p14:sldId id="1403"/>
            <p14:sldId id="1418"/>
            <p14:sldId id="1456"/>
            <p14:sldId id="1460"/>
            <p14:sldId id="1461"/>
            <p14:sldId id="1462"/>
            <p14:sldId id="1463"/>
          </p14:sldIdLst>
        </p14:section>
        <p14:section name="Compute &amp; Infrastructure Services" id="{F2B8100E-36F2-44C7-9EAE-84E2466D754D}">
          <p14:sldIdLst>
            <p14:sldId id="1349"/>
            <p14:sldId id="1360"/>
            <p14:sldId id="1351"/>
            <p14:sldId id="1352"/>
            <p14:sldId id="1353"/>
            <p14:sldId id="1448"/>
            <p14:sldId id="1407"/>
            <p14:sldId id="1406"/>
            <p14:sldId id="1408"/>
            <p14:sldId id="1409"/>
            <p14:sldId id="1447"/>
            <p14:sldId id="1445"/>
            <p14:sldId id="1446"/>
            <p14:sldId id="1444"/>
          </p14:sldIdLst>
        </p14:section>
        <p14:section name="Storage and ARM templates" id="{6552923A-64A3-4EB3-B619-FE160314423E}">
          <p14:sldIdLst>
            <p14:sldId id="1354"/>
            <p14:sldId id="1449"/>
            <p14:sldId id="1450"/>
            <p14:sldId id="1359"/>
            <p14:sldId id="1419"/>
            <p14:sldId id="1383"/>
          </p14:sldIdLst>
        </p14:section>
        <p14:section name="Governance" id="{83F34D72-1766-451E-9504-784B7415C445}">
          <p14:sldIdLst>
            <p14:sldId id="1404"/>
            <p14:sldId id="1451"/>
            <p14:sldId id="1388"/>
            <p14:sldId id="1452"/>
            <p14:sldId id="1453"/>
            <p14:sldId id="1464"/>
            <p14:sldId id="1454"/>
            <p14:sldId id="1455"/>
          </p14:sldIdLst>
        </p14:section>
        <p14:section name="Application &amp; Platform Services" id="{1948C8C3-7D80-479E-8DAA-5C73F2A598C8}">
          <p14:sldIdLst>
            <p14:sldId id="1348"/>
            <p14:sldId id="1389"/>
            <p14:sldId id="1362"/>
            <p14:sldId id="1416"/>
            <p14:sldId id="1363"/>
            <p14:sldId id="1387"/>
            <p14:sldId id="1420"/>
          </p14:sldIdLst>
        </p14:section>
        <p14:section name="DevOps" id="{0DB61B8C-F774-4760-A528-351B3B1F5C24}">
          <p14:sldIdLst>
            <p14:sldId id="1361"/>
            <p14:sldId id="1366"/>
            <p14:sldId id="1380"/>
            <p14:sldId id="1381"/>
            <p14:sldId id="1423"/>
            <p14:sldId id="1385"/>
            <p14:sldId id="1386"/>
            <p14:sldId id="1375"/>
            <p14:sldId id="1384"/>
          </p14:sldIdLst>
        </p14:section>
        <p14:section name="Event Based and Decoupled" id="{98105F2E-C6C3-4A73-81FF-7BD908B981D8}">
          <p14:sldIdLst>
            <p14:sldId id="1417"/>
            <p14:sldId id="1367"/>
            <p14:sldId id="1365"/>
            <p14:sldId id="1421"/>
          </p14:sldIdLst>
        </p14:section>
        <p14:section name="Data Analytics and IoT Services" id="{C0D87E48-4AB8-4F03-B37F-58858E082D93}">
          <p14:sldIdLst>
            <p14:sldId id="1350"/>
            <p14:sldId id="1371"/>
            <p14:sldId id="1410"/>
            <p14:sldId id="1370"/>
            <p14:sldId id="1369"/>
            <p14:sldId id="1411"/>
            <p14:sldId id="1412"/>
            <p14:sldId id="1422"/>
            <p14:sldId id="1374"/>
            <p14:sldId id="1372"/>
            <p14:sldId id="1465"/>
          </p14:sldIdLst>
        </p14:section>
        <p14:section name="Accreditations" id="{ECE47374-A347-4E58-B268-E6376CE89FB9}">
          <p14:sldIdLst/>
        </p14:section>
        <p14:section name="End" id="{C0D04FC3-5E68-4221-82E4-6696E134F5BA}">
          <p14:sldIdLst>
            <p14:sldId id="1390"/>
            <p14:sldId id="1393"/>
            <p14:sldId id="1391"/>
            <p14:sldId id="1392"/>
            <p14:sldId id="1394"/>
            <p14:sldId id="1395"/>
            <p14:sldId id="13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0078D7"/>
    <a:srgbClr val="00BCF2"/>
    <a:srgbClr val="BAD80A"/>
    <a:srgbClr val="72BFDF"/>
    <a:srgbClr val="0E744D"/>
    <a:srgbClr val="002050"/>
    <a:srgbClr val="1E1E1E"/>
    <a:srgbClr val="FFFFF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34" autoAdjust="0"/>
    <p:restoredTop sz="70165" autoAdjust="0"/>
  </p:normalViewPr>
  <p:slideViewPr>
    <p:cSldViewPr snapToGrid="0">
      <p:cViewPr varScale="1">
        <p:scale>
          <a:sx n="55" d="100"/>
          <a:sy n="55" d="100"/>
        </p:scale>
        <p:origin x="96" y="114"/>
      </p:cViewPr>
      <p:guideLst/>
    </p:cSldViewPr>
  </p:slideViewPr>
  <p:notesTextViewPr>
    <p:cViewPr>
      <p:scale>
        <a:sx n="1" d="1"/>
        <a:sy n="1" d="1"/>
      </p:scale>
      <p:origin x="0" y="0"/>
    </p:cViewPr>
  </p:notesTextViewPr>
  <p:sorterViewPr>
    <p:cViewPr varScale="1">
      <p:scale>
        <a:sx n="1" d="1"/>
        <a:sy n="1" d="1"/>
      </p:scale>
      <p:origin x="0" y="-31236"/>
    </p:cViewPr>
  </p:sorterViewPr>
  <p:notesViewPr>
    <p:cSldViewPr snapToGrid="0">
      <p:cViewPr>
        <p:scale>
          <a:sx n="1" d="2"/>
          <a:sy n="1" d="2"/>
        </p:scale>
        <p:origin x="3369" y="9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viewProps" Target="viewProps.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slide" Target="slides/slide82.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67.xml"/><Relationship Id="rId85" Type="http://schemas.openxmlformats.org/officeDocument/2006/relationships/slide" Target="slides/slide72.xml"/><Relationship Id="rId12" Type="http://schemas.openxmlformats.org/officeDocument/2006/relationships/slideMaster" Target="slideMasters/slideMaster9.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commentAuthors" Target="commentAuthors.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2_3" csCatId="accent2" phldr="1"/>
      <dgm:spPr/>
    </dgm:pt>
    <dgm:pt modelId="{E4E9CB49-C2DF-497C-AA56-F10E86443752}">
      <dgm:prSet phldrT="[Text]"/>
      <dgm:spPr/>
      <dgm:t>
        <a:bodyPr/>
        <a:lstStyle/>
        <a:p>
          <a:r>
            <a:rPr lang="en-US" b="1">
              <a:solidFill>
                <a:schemeClr val="bg1">
                  <a:lumMod val="95000"/>
                  <a:lumOff val="5000"/>
                </a:schemeClr>
              </a:solidFill>
            </a:rPr>
            <a:t>Eclipse / Jira</a:t>
          </a:r>
        </a:p>
      </dgm:t>
    </dgm:pt>
    <dgm:pt modelId="{D4AC19C6-103C-44C7-909D-C995B6333D7B}" type="parTrans" cxnId="{54BC1FD4-81C9-4105-ADB3-77D860E1FF9C}">
      <dgm:prSet/>
      <dgm:spPr/>
      <dgm:t>
        <a:bodyPr/>
        <a:lstStyle/>
        <a:p>
          <a:endParaRPr lang="en-US" b="1">
            <a:solidFill>
              <a:schemeClr val="bg1">
                <a:lumMod val="95000"/>
                <a:lumOff val="5000"/>
              </a:schemeClr>
            </a:solidFill>
          </a:endParaRPr>
        </a:p>
      </dgm:t>
    </dgm:pt>
    <dgm:pt modelId="{D73F2F87-EB23-4F19-9B2C-C66ECFDF60BC}" type="sibTrans" cxnId="{54BC1FD4-81C9-4105-ADB3-77D860E1FF9C}">
      <dgm:prSet/>
      <dgm:spPr/>
      <dgm:t>
        <a:bodyPr/>
        <a:lstStyle/>
        <a:p>
          <a:endParaRPr lang="en-US" b="1">
            <a:solidFill>
              <a:schemeClr val="bg1">
                <a:lumMod val="95000"/>
                <a:lumOff val="5000"/>
              </a:schemeClr>
            </a:solidFill>
          </a:endParaRPr>
        </a:p>
      </dgm:t>
    </dgm:pt>
    <dgm:pt modelId="{669637F3-1060-4694-B4ED-C31ACAD1824E}">
      <dgm:prSet phldrT="[Text]"/>
      <dgm:spPr/>
      <dgm:t>
        <a:bodyPr/>
        <a:lstStyle/>
        <a:p>
          <a:r>
            <a:rPr lang="en-US" b="1">
              <a:solidFill>
                <a:schemeClr val="bg1">
                  <a:lumMod val="95000"/>
                  <a:lumOff val="5000"/>
                </a:schemeClr>
              </a:solidFill>
            </a:rPr>
            <a:t>Git / Github</a:t>
          </a:r>
        </a:p>
      </dgm:t>
    </dgm:pt>
    <dgm:pt modelId="{13EAD364-1028-42C1-8B0A-7711838262E2}" type="parTrans" cxnId="{5466C4BE-90E2-4DFD-809B-27F1C5B47688}">
      <dgm:prSet/>
      <dgm:spPr/>
      <dgm:t>
        <a:bodyPr/>
        <a:lstStyle/>
        <a:p>
          <a:endParaRPr lang="en-US" b="1">
            <a:solidFill>
              <a:schemeClr val="bg1">
                <a:lumMod val="95000"/>
                <a:lumOff val="5000"/>
              </a:schemeClr>
            </a:solidFill>
          </a:endParaRPr>
        </a:p>
      </dgm:t>
    </dgm:pt>
    <dgm:pt modelId="{EBE37D02-F985-4D50-9C7C-B002D3556CE0}" type="sibTrans" cxnId="{5466C4BE-90E2-4DFD-809B-27F1C5B47688}">
      <dgm:prSet/>
      <dgm:spPr/>
      <dgm:t>
        <a:bodyPr/>
        <a:lstStyle/>
        <a:p>
          <a:endParaRPr lang="en-US" b="1">
            <a:solidFill>
              <a:schemeClr val="bg1">
                <a:lumMod val="95000"/>
                <a:lumOff val="5000"/>
              </a:schemeClr>
            </a:solidFill>
          </a:endParaRPr>
        </a:p>
      </dgm:t>
    </dgm:pt>
    <dgm:pt modelId="{756DFAA3-7F55-4F9F-87A3-0573C5728913}">
      <dgm:prSet phldrT="[Text]"/>
      <dgm:spPr/>
      <dgm:t>
        <a:bodyPr/>
        <a:lstStyle/>
        <a:p>
          <a:r>
            <a:rPr lang="en-US" b="1">
              <a:solidFill>
                <a:schemeClr val="bg1">
                  <a:lumMod val="95000"/>
                  <a:lumOff val="5000"/>
                </a:schemeClr>
              </a:solidFill>
            </a:rPr>
            <a:t>Jenkins</a:t>
          </a:r>
        </a:p>
      </dgm:t>
    </dgm:pt>
    <dgm:pt modelId="{8ABF804A-1B38-4814-99BE-49215B153881}" type="parTrans" cxnId="{6F87FFD9-1CEC-4C1B-8DD2-C2B65D2371D9}">
      <dgm:prSet/>
      <dgm:spPr/>
      <dgm:t>
        <a:bodyPr/>
        <a:lstStyle/>
        <a:p>
          <a:endParaRPr lang="en-US" b="1">
            <a:solidFill>
              <a:schemeClr val="bg1">
                <a:lumMod val="95000"/>
                <a:lumOff val="5000"/>
              </a:schemeClr>
            </a:solidFill>
          </a:endParaRPr>
        </a:p>
      </dgm:t>
    </dgm:pt>
    <dgm:pt modelId="{9D277C6D-4842-413B-8C8E-F6EDB6950805}" type="sibTrans" cxnId="{6F87FFD9-1CEC-4C1B-8DD2-C2B65D2371D9}">
      <dgm:prSet/>
      <dgm:spPr/>
      <dgm:t>
        <a:bodyPr/>
        <a:lstStyle/>
        <a:p>
          <a:endParaRPr lang="en-US" b="1">
            <a:solidFill>
              <a:schemeClr val="bg1">
                <a:lumMod val="95000"/>
                <a:lumOff val="5000"/>
              </a:schemeClr>
            </a:solidFill>
          </a:endParaRPr>
        </a:p>
      </dgm:t>
    </dgm:pt>
    <dgm:pt modelId="{C7F0E38C-9471-484B-ABE1-376C4884A1D8}">
      <dgm:prSet phldrT="[Text]"/>
      <dgm:spPr/>
      <dgm:t>
        <a:bodyPr/>
        <a:lstStyle/>
        <a:p>
          <a:r>
            <a:rPr lang="en-US" b="1">
              <a:solidFill>
                <a:schemeClr val="bg1">
                  <a:lumMod val="95000"/>
                  <a:lumOff val="5000"/>
                </a:schemeClr>
              </a:solidFill>
            </a:rPr>
            <a:t>Chef / Puppet</a:t>
          </a:r>
        </a:p>
      </dgm:t>
    </dgm:pt>
    <dgm:pt modelId="{D8E2242D-9D0D-4AA0-84C8-3047ACB65408}" type="parTrans" cxnId="{5DEB73BA-30B1-4574-8717-3BBC2965632A}">
      <dgm:prSet/>
      <dgm:spPr/>
      <dgm:t>
        <a:bodyPr/>
        <a:lstStyle/>
        <a:p>
          <a:endParaRPr lang="en-US" b="1">
            <a:solidFill>
              <a:schemeClr val="bg1">
                <a:lumMod val="95000"/>
                <a:lumOff val="5000"/>
              </a:schemeClr>
            </a:solidFill>
          </a:endParaRPr>
        </a:p>
      </dgm:t>
    </dgm:pt>
    <dgm:pt modelId="{E7AD8F9B-57CB-4BD8-B738-F86C978D5F75}" type="sibTrans" cxnId="{5DEB73BA-30B1-4574-8717-3BBC2965632A}">
      <dgm:prSet/>
      <dgm:spPr/>
      <dgm:t>
        <a:bodyPr/>
        <a:lstStyle/>
        <a:p>
          <a:endParaRPr lang="en-US" b="1">
            <a:solidFill>
              <a:schemeClr val="bg1">
                <a:lumMod val="95000"/>
                <a:lumOff val="5000"/>
              </a:schemeClr>
            </a:solidFill>
          </a:endParaRPr>
        </a:p>
      </dgm:t>
    </dgm:pt>
    <dgm:pt modelId="{7C17DA90-3BE6-4D20-9F72-2DB7F4355B81}">
      <dgm:prSet phldrT="[Text]"/>
      <dgm:spPr/>
      <dgm:t>
        <a:bodyPr/>
        <a:lstStyle/>
        <a:p>
          <a:r>
            <a:rPr lang="en-US" b="1">
              <a:solidFill>
                <a:schemeClr val="bg1">
                  <a:lumMod val="95000"/>
                  <a:lumOff val="5000"/>
                </a:schemeClr>
              </a:solidFill>
            </a:rPr>
            <a:t>AWS</a:t>
          </a:r>
        </a:p>
      </dgm:t>
    </dgm:pt>
    <dgm:pt modelId="{2FCD717A-ADFC-446C-8B56-C6B4ADB50CC7}" type="parTrans" cxnId="{ADDD5C80-7F5A-41EB-A0E4-1C999B521E08}">
      <dgm:prSet/>
      <dgm:spPr/>
      <dgm:t>
        <a:bodyPr/>
        <a:lstStyle/>
        <a:p>
          <a:endParaRPr lang="en-US" b="1">
            <a:solidFill>
              <a:schemeClr val="bg1">
                <a:lumMod val="95000"/>
                <a:lumOff val="5000"/>
              </a:schemeClr>
            </a:solidFill>
          </a:endParaRPr>
        </a:p>
      </dgm:t>
    </dgm:pt>
    <dgm:pt modelId="{D622789C-0BF8-4220-8183-1F8C6AE119E0}" type="sibTrans" cxnId="{ADDD5C80-7F5A-41EB-A0E4-1C999B521E08}">
      <dgm:prSet/>
      <dgm:spPr/>
      <dgm:t>
        <a:bodyPr/>
        <a:lstStyle/>
        <a:p>
          <a:endParaRPr lang="en-US" b="1">
            <a:solidFill>
              <a:schemeClr val="bg1">
                <a:lumMod val="95000"/>
                <a:lumOff val="5000"/>
              </a:schemeClr>
            </a:solidFill>
          </a:endParaRPr>
        </a:p>
      </dgm:t>
    </dgm:pt>
    <dgm:pt modelId="{A707B68F-D48B-46BB-A7EE-F4FE987D598A}">
      <dgm:prSet phldrT="[Text]"/>
      <dgm:spPr/>
      <dgm:t>
        <a:bodyPr/>
        <a:lstStyle/>
        <a:p>
          <a:r>
            <a:rPr lang="en-US" b="1">
              <a:solidFill>
                <a:schemeClr val="bg1">
                  <a:lumMod val="95000"/>
                  <a:lumOff val="5000"/>
                </a:schemeClr>
              </a:solidFill>
            </a:rPr>
            <a:t>Linux Java/Node</a:t>
          </a:r>
        </a:p>
      </dgm:t>
    </dgm:pt>
    <dgm:pt modelId="{F1E66BA7-798B-4C04-941E-7347AF82B666}" type="parTrans" cxnId="{DFA61FB1-6C84-4C92-8F90-C86910BF3187}">
      <dgm:prSet/>
      <dgm:spPr/>
      <dgm:t>
        <a:bodyPr/>
        <a:lstStyle/>
        <a:p>
          <a:endParaRPr lang="en-US" b="1">
            <a:solidFill>
              <a:schemeClr val="bg1">
                <a:lumMod val="95000"/>
                <a:lumOff val="5000"/>
              </a:schemeClr>
            </a:solidFill>
          </a:endParaRPr>
        </a:p>
      </dgm:t>
    </dgm:pt>
    <dgm:pt modelId="{5A39B938-2B36-4954-A837-5B36CA6A57E7}" type="sibTrans" cxnId="{DFA61FB1-6C84-4C92-8F90-C86910BF3187}">
      <dgm:prSet/>
      <dgm:spPr/>
      <dgm:t>
        <a:bodyPr/>
        <a:lstStyle/>
        <a:p>
          <a:endParaRPr lang="en-US" b="1">
            <a:solidFill>
              <a:schemeClr val="bg1">
                <a:lumMod val="95000"/>
                <a:lumOff val="5000"/>
              </a:schemeClr>
            </a:solidFill>
          </a:endParaRPr>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135D8788-8C83-45CD-BE78-15E6F0BBEDC3}" type="pres">
      <dgm:prSet presAssocID="{669637F3-1060-4694-B4ED-C31ACAD1824E}" presName="parTxOnly" presStyleLbl="node1" presStyleIdx="1" presStyleCnt="6">
        <dgm:presLayoutVars>
          <dgm:chMax val="0"/>
          <dgm:chPref val="0"/>
          <dgm:bulletEnabled val="1"/>
        </dgm:presLayoutVars>
      </dgm:prSet>
      <dgm:spPr/>
    </dgm:pt>
    <dgm:pt modelId="{71F6F31B-7560-41F8-BCD1-34F03FB57D9E}" type="pres">
      <dgm:prSet presAssocID="{EBE37D02-F985-4D50-9C7C-B002D3556CE0}" presName="parTxOnlySpace" presStyleCnt="0"/>
      <dgm:spPr/>
    </dgm:pt>
    <dgm:pt modelId="{76138B72-4ABC-42DE-B34A-7F2ECDEC7FB8}" type="pres">
      <dgm:prSet presAssocID="{756DFAA3-7F55-4F9F-87A3-0573C5728913}" presName="parTxOnly" presStyleLbl="node1" presStyleIdx="2" presStyleCnt="6">
        <dgm:presLayoutVars>
          <dgm:chMax val="0"/>
          <dgm:chPref val="0"/>
          <dgm:bulletEnabled val="1"/>
        </dgm:presLayoutVars>
      </dgm:prSet>
      <dgm:spPr/>
    </dgm:pt>
    <dgm:pt modelId="{A051D825-3B0C-49EB-AF2D-FEDE1B9174E0}" type="pres">
      <dgm:prSet presAssocID="{9D277C6D-4842-413B-8C8E-F6EDB6950805}" presName="parTxOnlySpace" presStyleCnt="0"/>
      <dgm:spPr/>
    </dgm:pt>
    <dgm:pt modelId="{36323BFE-BCE8-4CE7-9894-CF841DD2C721}" type="pres">
      <dgm:prSet presAssocID="{C7F0E38C-9471-484B-ABE1-376C4884A1D8}" presName="parTxOnly" presStyleLbl="node1" presStyleIdx="3" presStyleCnt="6">
        <dgm:presLayoutVars>
          <dgm:chMax val="0"/>
          <dgm:chPref val="0"/>
          <dgm:bulletEnabled val="1"/>
        </dgm:presLayoutVars>
      </dgm:prSet>
      <dgm:spPr/>
    </dgm:pt>
    <dgm:pt modelId="{8378B4AB-EAAD-4A1A-9D9F-E84D70FE6239}" type="pres">
      <dgm:prSet presAssocID="{E7AD8F9B-57CB-4BD8-B738-F86C978D5F75}" presName="parTxOnlySpace" presStyleCnt="0"/>
      <dgm:spPr/>
    </dgm:pt>
    <dgm:pt modelId="{EA910D9F-AF87-4B57-9ABD-3E90AC52B2AA}" type="pres">
      <dgm:prSet presAssocID="{7C17DA90-3BE6-4D20-9F72-2DB7F4355B81}" presName="parTxOnly" presStyleLbl="node1" presStyleIdx="4" presStyleCnt="6">
        <dgm:presLayoutVars>
          <dgm:chMax val="0"/>
          <dgm:chPref val="0"/>
          <dgm:bulletEnabled val="1"/>
        </dgm:presLayoutVars>
      </dgm:prSet>
      <dgm:spPr/>
    </dgm:pt>
    <dgm:pt modelId="{666D1E3D-91AE-4A82-9209-C5AF77402EC5}" type="pres">
      <dgm:prSet presAssocID="{D622789C-0BF8-4220-8183-1F8C6AE119E0}" presName="parTxOnlySpace" presStyleCnt="0"/>
      <dgm:spPr/>
    </dgm:pt>
    <dgm:pt modelId="{C7E484C5-4628-4E69-A8D7-220642FEFD3D}" type="pres">
      <dgm:prSet presAssocID="{A707B68F-D48B-46BB-A7EE-F4FE987D598A}" presName="parTxOnly" presStyleLbl="node1" presStyleIdx="5" presStyleCnt="6">
        <dgm:presLayoutVars>
          <dgm:chMax val="0"/>
          <dgm:chPref val="0"/>
          <dgm:bulletEnabled val="1"/>
        </dgm:presLayoutVars>
      </dgm:prSet>
      <dgm:spPr/>
    </dgm:pt>
  </dgm:ptLst>
  <dgm:cxnLst>
    <dgm:cxn modelId="{9340A227-1E93-41BF-9125-4599C1F871F6}" type="presOf" srcId="{A707B68F-D48B-46BB-A7EE-F4FE987D598A}" destId="{C7E484C5-4628-4E69-A8D7-220642FEFD3D}" srcOrd="0" destOrd="0" presId="urn:microsoft.com/office/officeart/2005/8/layout/chevron1"/>
    <dgm:cxn modelId="{F909A764-13B5-43F8-BDA5-0A51D2AA4571}" type="presOf" srcId="{C7F0E38C-9471-484B-ABE1-376C4884A1D8}" destId="{36323BFE-BCE8-4CE7-9894-CF841DD2C721}" srcOrd="0" destOrd="0" presId="urn:microsoft.com/office/officeart/2005/8/layout/chevron1"/>
    <dgm:cxn modelId="{A17F886E-510B-4106-A2E1-AE21E539006F}" type="presOf" srcId="{669637F3-1060-4694-B4ED-C31ACAD1824E}" destId="{135D8788-8C83-45CD-BE78-15E6F0BBEDC3}" srcOrd="0" destOrd="0" presId="urn:microsoft.com/office/officeart/2005/8/layout/chevron1"/>
    <dgm:cxn modelId="{ADDD5C80-7F5A-41EB-A0E4-1C999B521E08}" srcId="{932804A8-394E-4F0E-9DEC-8106DF0C55E2}" destId="{7C17DA90-3BE6-4D20-9F72-2DB7F4355B81}" srcOrd="4" destOrd="0" parTransId="{2FCD717A-ADFC-446C-8B56-C6B4ADB50CC7}" sibTransId="{D622789C-0BF8-4220-8183-1F8C6AE119E0}"/>
    <dgm:cxn modelId="{DFA61FB1-6C84-4C92-8F90-C86910BF3187}" srcId="{932804A8-394E-4F0E-9DEC-8106DF0C55E2}" destId="{A707B68F-D48B-46BB-A7EE-F4FE987D598A}" srcOrd="5" destOrd="0" parTransId="{F1E66BA7-798B-4C04-941E-7347AF82B666}" sibTransId="{5A39B938-2B36-4954-A837-5B36CA6A57E7}"/>
    <dgm:cxn modelId="{C74523B7-A1FC-4D57-B687-6FC59E1CA28D}" type="presOf" srcId="{756DFAA3-7F55-4F9F-87A3-0573C5728913}" destId="{76138B72-4ABC-42DE-B34A-7F2ECDEC7FB8}" srcOrd="0" destOrd="0" presId="urn:microsoft.com/office/officeart/2005/8/layout/chevron1"/>
    <dgm:cxn modelId="{5DEB73BA-30B1-4574-8717-3BBC2965632A}" srcId="{932804A8-394E-4F0E-9DEC-8106DF0C55E2}" destId="{C7F0E38C-9471-484B-ABE1-376C4884A1D8}" srcOrd="3" destOrd="0" parTransId="{D8E2242D-9D0D-4AA0-84C8-3047ACB65408}" sibTransId="{E7AD8F9B-57CB-4BD8-B738-F86C978D5F75}"/>
    <dgm:cxn modelId="{5466C4BE-90E2-4DFD-809B-27F1C5B47688}" srcId="{932804A8-394E-4F0E-9DEC-8106DF0C55E2}" destId="{669637F3-1060-4694-B4ED-C31ACAD1824E}" srcOrd="1" destOrd="0" parTransId="{13EAD364-1028-42C1-8B0A-7711838262E2}" sibTransId="{EBE37D02-F985-4D50-9C7C-B002D3556CE0}"/>
    <dgm:cxn modelId="{7FD29FC2-3F29-489B-90FB-15E0B7FA9740}" type="presOf" srcId="{E4E9CB49-C2DF-497C-AA56-F10E86443752}" destId="{B2A14F9A-CFB3-4554-82D9-086AF6252A7F}" srcOrd="0" destOrd="0" presId="urn:microsoft.com/office/officeart/2005/8/layout/chevron1"/>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6F87FFD9-1CEC-4C1B-8DD2-C2B65D2371D9}" srcId="{932804A8-394E-4F0E-9DEC-8106DF0C55E2}" destId="{756DFAA3-7F55-4F9F-87A3-0573C5728913}" srcOrd="2" destOrd="0" parTransId="{8ABF804A-1B38-4814-99BE-49215B153881}" sibTransId="{9D277C6D-4842-413B-8C8E-F6EDB6950805}"/>
    <dgm:cxn modelId="{9823F3DE-E906-4752-9BA0-62CCEB3069DA}" type="presOf" srcId="{7C17DA90-3BE6-4D20-9F72-2DB7F4355B81}" destId="{EA910D9F-AF87-4B57-9ABD-3E90AC52B2AA}" srcOrd="0" destOrd="0" presId="urn:microsoft.com/office/officeart/2005/8/layout/chevron1"/>
    <dgm:cxn modelId="{7E5D5A34-E9AE-4C5B-8F52-64C261A5C82E}" type="presParOf" srcId="{4FDCFFF7-DA5B-4D29-A54E-10BB4A981E2C}" destId="{B2A14F9A-CFB3-4554-82D9-086AF6252A7F}" srcOrd="0" destOrd="0" presId="urn:microsoft.com/office/officeart/2005/8/layout/chevron1"/>
    <dgm:cxn modelId="{65DE15DF-2101-4531-B7AC-70EE4AAD0F49}" type="presParOf" srcId="{4FDCFFF7-DA5B-4D29-A54E-10BB4A981E2C}" destId="{4610CD7D-114B-471E-BD79-3DF535AEAEC1}" srcOrd="1" destOrd="0" presId="urn:microsoft.com/office/officeart/2005/8/layout/chevron1"/>
    <dgm:cxn modelId="{DC1EE687-39A7-42C2-AF18-77A49B43D6C6}" type="presParOf" srcId="{4FDCFFF7-DA5B-4D29-A54E-10BB4A981E2C}" destId="{135D8788-8C83-45CD-BE78-15E6F0BBEDC3}" srcOrd="2" destOrd="0" presId="urn:microsoft.com/office/officeart/2005/8/layout/chevron1"/>
    <dgm:cxn modelId="{C4180315-2538-4EAE-8360-2134FF2AC8BD}" type="presParOf" srcId="{4FDCFFF7-DA5B-4D29-A54E-10BB4A981E2C}" destId="{71F6F31B-7560-41F8-BCD1-34F03FB57D9E}" srcOrd="3" destOrd="0" presId="urn:microsoft.com/office/officeart/2005/8/layout/chevron1"/>
    <dgm:cxn modelId="{B4EADA09-9F69-471B-902E-B41498ADE68E}" type="presParOf" srcId="{4FDCFFF7-DA5B-4D29-A54E-10BB4A981E2C}" destId="{76138B72-4ABC-42DE-B34A-7F2ECDEC7FB8}" srcOrd="4" destOrd="0" presId="urn:microsoft.com/office/officeart/2005/8/layout/chevron1"/>
    <dgm:cxn modelId="{AC918464-969F-4BC9-9D3C-18EF7D113462}" type="presParOf" srcId="{4FDCFFF7-DA5B-4D29-A54E-10BB4A981E2C}" destId="{A051D825-3B0C-49EB-AF2D-FEDE1B9174E0}" srcOrd="5" destOrd="0" presId="urn:microsoft.com/office/officeart/2005/8/layout/chevron1"/>
    <dgm:cxn modelId="{2F4BF624-2EC0-4B55-B76B-3AE1E01033B2}" type="presParOf" srcId="{4FDCFFF7-DA5B-4D29-A54E-10BB4A981E2C}" destId="{36323BFE-BCE8-4CE7-9894-CF841DD2C721}" srcOrd="6" destOrd="0" presId="urn:microsoft.com/office/officeart/2005/8/layout/chevron1"/>
    <dgm:cxn modelId="{98459186-DDBD-4F29-89E7-6D02A77C6368}" type="presParOf" srcId="{4FDCFFF7-DA5B-4D29-A54E-10BB4A981E2C}" destId="{8378B4AB-EAAD-4A1A-9D9F-E84D70FE6239}" srcOrd="7" destOrd="0" presId="urn:microsoft.com/office/officeart/2005/8/layout/chevron1"/>
    <dgm:cxn modelId="{49704B06-5E1D-43EE-A5EB-0BAE75675BD2}" type="presParOf" srcId="{4FDCFFF7-DA5B-4D29-A54E-10BB4A981E2C}" destId="{EA910D9F-AF87-4B57-9ABD-3E90AC52B2AA}" srcOrd="8" destOrd="0" presId="urn:microsoft.com/office/officeart/2005/8/layout/chevron1"/>
    <dgm:cxn modelId="{00A87B90-B2F1-4C14-A5DA-DB8AEAD388CF}" type="presParOf" srcId="{4FDCFFF7-DA5B-4D29-A54E-10BB4A981E2C}" destId="{666D1E3D-91AE-4A82-9209-C5AF77402EC5}" srcOrd="9" destOrd="0" presId="urn:microsoft.com/office/officeart/2005/8/layout/chevron1"/>
    <dgm:cxn modelId="{ED346F0E-3275-444D-876D-F713DDBC667C}" type="presParOf" srcId="{4FDCFFF7-DA5B-4D29-A54E-10BB4A981E2C}" destId="{C7E484C5-4628-4E69-A8D7-220642FEFD3D}"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2804A8-394E-4F0E-9DEC-8106DF0C55E2}" type="doc">
      <dgm:prSet loTypeId="urn:microsoft.com/office/officeart/2005/8/layout/chevron1" loCatId="process" qsTypeId="urn:microsoft.com/office/officeart/2005/8/quickstyle/simple1" qsCatId="simple" csTypeId="urn:microsoft.com/office/officeart/2005/8/colors/accent4_5" csCatId="accent4" phldr="1"/>
      <dgm:spPr/>
      <dgm:t>
        <a:bodyPr/>
        <a:lstStyle/>
        <a:p>
          <a:endParaRPr lang="en-US"/>
        </a:p>
      </dgm:t>
    </dgm:pt>
    <dgm:pt modelId="{E4E9CB49-C2DF-497C-AA56-F10E86443752}">
      <dgm:prSet phldrT="[Text]" custT="1"/>
      <dgm:spPr/>
      <dgm:t>
        <a:bodyPr/>
        <a:lstStyle/>
        <a:p>
          <a:r>
            <a:rPr lang="en-US" sz="2000" b="1"/>
            <a:t>Visual Studio</a:t>
          </a:r>
        </a:p>
      </dgm:t>
    </dgm:pt>
    <dgm:pt modelId="{D4AC19C6-103C-44C7-909D-C995B6333D7B}" type="parTrans" cxnId="{54BC1FD4-81C9-4105-ADB3-77D860E1FF9C}">
      <dgm:prSet/>
      <dgm:spPr/>
      <dgm:t>
        <a:bodyPr/>
        <a:lstStyle/>
        <a:p>
          <a:endParaRPr lang="en-US" b="1">
            <a:solidFill>
              <a:schemeClr val="bg1">
                <a:lumMod val="85000"/>
                <a:lumOff val="15000"/>
              </a:schemeClr>
            </a:solidFill>
          </a:endParaRPr>
        </a:p>
      </dgm:t>
    </dgm:pt>
    <dgm:pt modelId="{D73F2F87-EB23-4F19-9B2C-C66ECFDF60BC}" type="sibTrans" cxnId="{54BC1FD4-81C9-4105-ADB3-77D860E1FF9C}">
      <dgm:prSet/>
      <dgm:spPr/>
      <dgm:t>
        <a:bodyPr/>
        <a:lstStyle/>
        <a:p>
          <a:endParaRPr lang="en-US" b="1">
            <a:solidFill>
              <a:schemeClr val="bg1">
                <a:lumMod val="85000"/>
                <a:lumOff val="15000"/>
              </a:schemeClr>
            </a:solidFill>
          </a:endParaRPr>
        </a:p>
      </dgm:t>
    </dgm:pt>
    <dgm:pt modelId="{54DDCBD6-C286-4BDB-91AC-30064778675A}">
      <dgm:prSet phldrT="[Text]" custT="1"/>
      <dgm:spPr/>
      <dgm:t>
        <a:bodyPr/>
        <a:lstStyle/>
        <a:p>
          <a:r>
            <a:rPr lang="en-US" sz="1800" b="1"/>
            <a:t>VS Team Services</a:t>
          </a:r>
        </a:p>
      </dgm:t>
    </dgm:pt>
    <dgm:pt modelId="{118070A3-BCF3-46B6-887E-FB1EDF937765}" type="parTrans" cxnId="{242439D9-E310-4E43-8EF7-9B5409731168}">
      <dgm:prSet/>
      <dgm:spPr/>
      <dgm:t>
        <a:bodyPr/>
        <a:lstStyle/>
        <a:p>
          <a:endParaRPr lang="en-US" b="1">
            <a:solidFill>
              <a:schemeClr val="bg1">
                <a:lumMod val="85000"/>
                <a:lumOff val="15000"/>
              </a:schemeClr>
            </a:solidFill>
          </a:endParaRPr>
        </a:p>
      </dgm:t>
    </dgm:pt>
    <dgm:pt modelId="{C42ED0F8-29C3-450E-8718-DF63F15DEEF7}" type="sibTrans" cxnId="{242439D9-E310-4E43-8EF7-9B5409731168}">
      <dgm:prSet/>
      <dgm:spPr/>
      <dgm:t>
        <a:bodyPr/>
        <a:lstStyle/>
        <a:p>
          <a:endParaRPr lang="en-US" b="1">
            <a:solidFill>
              <a:schemeClr val="bg1">
                <a:lumMod val="85000"/>
                <a:lumOff val="15000"/>
              </a:schemeClr>
            </a:solidFill>
          </a:endParaRPr>
        </a:p>
      </dgm:t>
    </dgm:pt>
    <dgm:pt modelId="{29E7F638-D2CF-427C-9C1E-1AE0F8DE80BB}">
      <dgm:prSet phldrT="[Text]"/>
      <dgm:spPr/>
      <dgm:t>
        <a:bodyPr/>
        <a:lstStyle/>
        <a:p>
          <a:r>
            <a:rPr lang="en-US" b="1"/>
            <a:t>Azure Resource Manager</a:t>
          </a:r>
        </a:p>
      </dgm:t>
    </dgm:pt>
    <dgm:pt modelId="{1AC9B606-AD9F-4174-A04A-C3CDB1DE7689}" type="parTrans" cxnId="{0E79B6C3-A10B-407A-A61C-70E211DA0EC5}">
      <dgm:prSet/>
      <dgm:spPr/>
      <dgm:t>
        <a:bodyPr/>
        <a:lstStyle/>
        <a:p>
          <a:endParaRPr lang="en-US" b="1">
            <a:solidFill>
              <a:schemeClr val="bg1">
                <a:lumMod val="85000"/>
                <a:lumOff val="15000"/>
              </a:schemeClr>
            </a:solidFill>
          </a:endParaRPr>
        </a:p>
      </dgm:t>
    </dgm:pt>
    <dgm:pt modelId="{CC862B9B-DD65-4F0C-8B73-77CF694B8E72}" type="sibTrans" cxnId="{0E79B6C3-A10B-407A-A61C-70E211DA0EC5}">
      <dgm:prSet/>
      <dgm:spPr/>
      <dgm:t>
        <a:bodyPr/>
        <a:lstStyle/>
        <a:p>
          <a:endParaRPr lang="en-US" b="1">
            <a:solidFill>
              <a:schemeClr val="bg1">
                <a:lumMod val="85000"/>
                <a:lumOff val="15000"/>
              </a:schemeClr>
            </a:solidFill>
          </a:endParaRPr>
        </a:p>
      </dgm:t>
    </dgm:pt>
    <dgm:pt modelId="{EC2EE2E9-2BE6-4A40-ADEF-705545320FFB}">
      <dgm:prSet phldrT="[Text]" custT="1"/>
      <dgm:spPr/>
      <dgm:t>
        <a:bodyPr/>
        <a:lstStyle/>
        <a:p>
          <a:r>
            <a:rPr lang="en-US" sz="2800" b="1"/>
            <a:t>Azure</a:t>
          </a:r>
        </a:p>
      </dgm:t>
    </dgm:pt>
    <dgm:pt modelId="{E68D5648-B06C-4BC7-9289-EF98014A511F}" type="parTrans" cxnId="{9F7FA73D-426F-4A67-B38E-BFC3EF01B68A}">
      <dgm:prSet/>
      <dgm:spPr/>
      <dgm:t>
        <a:bodyPr/>
        <a:lstStyle/>
        <a:p>
          <a:endParaRPr lang="en-US" b="1"/>
        </a:p>
      </dgm:t>
    </dgm:pt>
    <dgm:pt modelId="{80365D3A-925E-4E5E-8202-17466288A8C7}" type="sibTrans" cxnId="{9F7FA73D-426F-4A67-B38E-BFC3EF01B68A}">
      <dgm:prSet/>
      <dgm:spPr/>
      <dgm:t>
        <a:bodyPr/>
        <a:lstStyle/>
        <a:p>
          <a:endParaRPr lang="en-US" b="1"/>
        </a:p>
      </dgm:t>
    </dgm:pt>
    <dgm:pt modelId="{5B15A3CB-3761-4851-A240-58274AE1AEA7}">
      <dgm:prSet phldrT="[Text]"/>
      <dgm:spPr/>
      <dgm:t>
        <a:bodyPr/>
        <a:lstStyle/>
        <a:p>
          <a:r>
            <a:rPr lang="en-US" b="1"/>
            <a:t>Windows /</a:t>
          </a:r>
        </a:p>
        <a:p>
          <a:r>
            <a:rPr lang="en-US" b="1"/>
            <a:t>.NET</a:t>
          </a:r>
        </a:p>
      </dgm:t>
    </dgm:pt>
    <dgm:pt modelId="{CCBDC6D3-81A0-413F-A46B-AB220146E12F}" type="parTrans" cxnId="{618D516B-DDF3-4278-96D6-AAE7A294427D}">
      <dgm:prSet/>
      <dgm:spPr/>
      <dgm:t>
        <a:bodyPr/>
        <a:lstStyle/>
        <a:p>
          <a:endParaRPr lang="en-US" b="1"/>
        </a:p>
      </dgm:t>
    </dgm:pt>
    <dgm:pt modelId="{4BDB9EF7-7E0F-4CC9-ABAD-8095DDF395B5}" type="sibTrans" cxnId="{618D516B-DDF3-4278-96D6-AAE7A294427D}">
      <dgm:prSet/>
      <dgm:spPr/>
      <dgm:t>
        <a:bodyPr/>
        <a:lstStyle/>
        <a:p>
          <a:endParaRPr lang="en-US" b="1"/>
        </a:p>
      </dgm:t>
    </dgm:pt>
    <dgm:pt modelId="{4432BF36-46CD-49C4-92B8-B55547304111}">
      <dgm:prSet phldrT="[Text]" custT="1"/>
      <dgm:spPr/>
      <dgm:t>
        <a:bodyPr lIns="0" rIns="0"/>
        <a:lstStyle/>
        <a:p>
          <a:r>
            <a:rPr lang="en-US" sz="1300" b="1"/>
            <a:t>Team Foundation Version Control</a:t>
          </a:r>
        </a:p>
      </dgm:t>
    </dgm:pt>
    <dgm:pt modelId="{4E097399-3FDB-417B-86F0-9FF11B3E37FA}" type="parTrans" cxnId="{9B829058-7436-4193-BA3A-7D7C514B31FA}">
      <dgm:prSet/>
      <dgm:spPr/>
      <dgm:t>
        <a:bodyPr/>
        <a:lstStyle/>
        <a:p>
          <a:endParaRPr lang="en-US" b="1"/>
        </a:p>
      </dgm:t>
    </dgm:pt>
    <dgm:pt modelId="{05741738-1B1C-49D1-BAA7-029CCA2835C4}" type="sibTrans" cxnId="{9B829058-7436-4193-BA3A-7D7C514B31FA}">
      <dgm:prSet/>
      <dgm:spPr/>
      <dgm:t>
        <a:bodyPr/>
        <a:lstStyle/>
        <a:p>
          <a:endParaRPr lang="en-US" b="1"/>
        </a:p>
      </dgm:t>
    </dgm:pt>
    <dgm:pt modelId="{4FDCFFF7-DA5B-4D29-A54E-10BB4A981E2C}" type="pres">
      <dgm:prSet presAssocID="{932804A8-394E-4F0E-9DEC-8106DF0C55E2}" presName="Name0" presStyleCnt="0">
        <dgm:presLayoutVars>
          <dgm:dir/>
          <dgm:animLvl val="lvl"/>
          <dgm:resizeHandles val="exact"/>
        </dgm:presLayoutVars>
      </dgm:prSet>
      <dgm:spPr/>
    </dgm:pt>
    <dgm:pt modelId="{B2A14F9A-CFB3-4554-82D9-086AF6252A7F}" type="pres">
      <dgm:prSet presAssocID="{E4E9CB49-C2DF-497C-AA56-F10E86443752}" presName="parTxOnly" presStyleLbl="node1" presStyleIdx="0" presStyleCnt="6">
        <dgm:presLayoutVars>
          <dgm:chMax val="0"/>
          <dgm:chPref val="0"/>
          <dgm:bulletEnabled val="1"/>
        </dgm:presLayoutVars>
      </dgm:prSet>
      <dgm:spPr/>
    </dgm:pt>
    <dgm:pt modelId="{4610CD7D-114B-471E-BD79-3DF535AEAEC1}" type="pres">
      <dgm:prSet presAssocID="{D73F2F87-EB23-4F19-9B2C-C66ECFDF60BC}" presName="parTxOnlySpace" presStyleCnt="0"/>
      <dgm:spPr/>
    </dgm:pt>
    <dgm:pt modelId="{2C588BCE-CC18-4967-8702-B993E5636824}" type="pres">
      <dgm:prSet presAssocID="{4432BF36-46CD-49C4-92B8-B55547304111}" presName="parTxOnly" presStyleLbl="node1" presStyleIdx="1" presStyleCnt="6">
        <dgm:presLayoutVars>
          <dgm:chMax val="0"/>
          <dgm:chPref val="0"/>
          <dgm:bulletEnabled val="1"/>
        </dgm:presLayoutVars>
      </dgm:prSet>
      <dgm:spPr/>
    </dgm:pt>
    <dgm:pt modelId="{D19FE054-662A-4364-8825-6BAB4A4F5BA3}" type="pres">
      <dgm:prSet presAssocID="{05741738-1B1C-49D1-BAA7-029CCA2835C4}" presName="parTxOnlySpace" presStyleCnt="0"/>
      <dgm:spPr/>
    </dgm:pt>
    <dgm:pt modelId="{B4831151-7A6C-4D1F-B71A-8C517E60ED6D}" type="pres">
      <dgm:prSet presAssocID="{54DDCBD6-C286-4BDB-91AC-30064778675A}" presName="parTxOnly" presStyleLbl="node1" presStyleIdx="2" presStyleCnt="6">
        <dgm:presLayoutVars>
          <dgm:chMax val="0"/>
          <dgm:chPref val="0"/>
          <dgm:bulletEnabled val="1"/>
        </dgm:presLayoutVars>
      </dgm:prSet>
      <dgm:spPr/>
    </dgm:pt>
    <dgm:pt modelId="{9EF5990B-7707-4BCD-8988-2EEDD5F1F347}" type="pres">
      <dgm:prSet presAssocID="{C42ED0F8-29C3-450E-8718-DF63F15DEEF7}" presName="parTxOnlySpace" presStyleCnt="0"/>
      <dgm:spPr/>
    </dgm:pt>
    <dgm:pt modelId="{88C299BB-0E1B-4A9A-853D-D3B97BE435E1}" type="pres">
      <dgm:prSet presAssocID="{29E7F638-D2CF-427C-9C1E-1AE0F8DE80BB}" presName="parTxOnly" presStyleLbl="node1" presStyleIdx="3" presStyleCnt="6">
        <dgm:presLayoutVars>
          <dgm:chMax val="0"/>
          <dgm:chPref val="0"/>
          <dgm:bulletEnabled val="1"/>
        </dgm:presLayoutVars>
      </dgm:prSet>
      <dgm:spPr/>
    </dgm:pt>
    <dgm:pt modelId="{A4F29642-2DFB-48FD-88BA-4E45F151C0F0}" type="pres">
      <dgm:prSet presAssocID="{CC862B9B-DD65-4F0C-8B73-77CF694B8E72}" presName="parTxOnlySpace" presStyleCnt="0"/>
      <dgm:spPr/>
    </dgm:pt>
    <dgm:pt modelId="{CBEA60FF-C53B-4A3F-B99D-A151A88E59F7}" type="pres">
      <dgm:prSet presAssocID="{EC2EE2E9-2BE6-4A40-ADEF-705545320FFB}" presName="parTxOnly" presStyleLbl="node1" presStyleIdx="4" presStyleCnt="6">
        <dgm:presLayoutVars>
          <dgm:chMax val="0"/>
          <dgm:chPref val="0"/>
          <dgm:bulletEnabled val="1"/>
        </dgm:presLayoutVars>
      </dgm:prSet>
      <dgm:spPr/>
    </dgm:pt>
    <dgm:pt modelId="{CA2D9F79-23A8-4AE8-A792-1155E02BDA67}" type="pres">
      <dgm:prSet presAssocID="{80365D3A-925E-4E5E-8202-17466288A8C7}" presName="parTxOnlySpace" presStyleCnt="0"/>
      <dgm:spPr/>
    </dgm:pt>
    <dgm:pt modelId="{F732AB74-57BC-440E-B6CA-6D3F8F40FA69}" type="pres">
      <dgm:prSet presAssocID="{5B15A3CB-3761-4851-A240-58274AE1AEA7}" presName="parTxOnly" presStyleLbl="node1" presStyleIdx="5" presStyleCnt="6">
        <dgm:presLayoutVars>
          <dgm:chMax val="0"/>
          <dgm:chPref val="0"/>
          <dgm:bulletEnabled val="1"/>
        </dgm:presLayoutVars>
      </dgm:prSet>
      <dgm:spPr/>
    </dgm:pt>
  </dgm:ptLst>
  <dgm:cxnLst>
    <dgm:cxn modelId="{7AC4541D-D9E5-4870-8524-F4B6F56B6786}" type="presOf" srcId="{5B15A3CB-3761-4851-A240-58274AE1AEA7}" destId="{F732AB74-57BC-440E-B6CA-6D3F8F40FA69}" srcOrd="0" destOrd="0" presId="urn:microsoft.com/office/officeart/2005/8/layout/chevron1"/>
    <dgm:cxn modelId="{9F7FA73D-426F-4A67-B38E-BFC3EF01B68A}" srcId="{932804A8-394E-4F0E-9DEC-8106DF0C55E2}" destId="{EC2EE2E9-2BE6-4A40-ADEF-705545320FFB}" srcOrd="4" destOrd="0" parTransId="{E68D5648-B06C-4BC7-9289-EF98014A511F}" sibTransId="{80365D3A-925E-4E5E-8202-17466288A8C7}"/>
    <dgm:cxn modelId="{DB19475E-C94F-45E9-ACD6-0DCEC2958B38}" type="presOf" srcId="{54DDCBD6-C286-4BDB-91AC-30064778675A}" destId="{B4831151-7A6C-4D1F-B71A-8C517E60ED6D}" srcOrd="0" destOrd="0" presId="urn:microsoft.com/office/officeart/2005/8/layout/chevron1"/>
    <dgm:cxn modelId="{618D516B-DDF3-4278-96D6-AAE7A294427D}" srcId="{932804A8-394E-4F0E-9DEC-8106DF0C55E2}" destId="{5B15A3CB-3761-4851-A240-58274AE1AEA7}" srcOrd="5" destOrd="0" parTransId="{CCBDC6D3-81A0-413F-A46B-AB220146E12F}" sibTransId="{4BDB9EF7-7E0F-4CC9-ABAD-8095DDF395B5}"/>
    <dgm:cxn modelId="{C2D04276-6CD8-4EB9-9928-2C8D72433D6D}" type="presOf" srcId="{4432BF36-46CD-49C4-92B8-B55547304111}" destId="{2C588BCE-CC18-4967-8702-B993E5636824}" srcOrd="0" destOrd="0" presId="urn:microsoft.com/office/officeart/2005/8/layout/chevron1"/>
    <dgm:cxn modelId="{9B829058-7436-4193-BA3A-7D7C514B31FA}" srcId="{932804A8-394E-4F0E-9DEC-8106DF0C55E2}" destId="{4432BF36-46CD-49C4-92B8-B55547304111}" srcOrd="1" destOrd="0" parTransId="{4E097399-3FDB-417B-86F0-9FF11B3E37FA}" sibTransId="{05741738-1B1C-49D1-BAA7-029CCA2835C4}"/>
    <dgm:cxn modelId="{F480089B-8357-4595-A3FA-6D9FC75FB1E0}" type="presOf" srcId="{29E7F638-D2CF-427C-9C1E-1AE0F8DE80BB}" destId="{88C299BB-0E1B-4A9A-853D-D3B97BE435E1}" srcOrd="0" destOrd="0" presId="urn:microsoft.com/office/officeart/2005/8/layout/chevron1"/>
    <dgm:cxn modelId="{269EAFAD-E8B7-4D20-ABD6-92E5F5B6174A}" type="presOf" srcId="{EC2EE2E9-2BE6-4A40-ADEF-705545320FFB}" destId="{CBEA60FF-C53B-4A3F-B99D-A151A88E59F7}" srcOrd="0" destOrd="0" presId="urn:microsoft.com/office/officeart/2005/8/layout/chevron1"/>
    <dgm:cxn modelId="{7FD29FC2-3F29-489B-90FB-15E0B7FA9740}" type="presOf" srcId="{E4E9CB49-C2DF-497C-AA56-F10E86443752}" destId="{B2A14F9A-CFB3-4554-82D9-086AF6252A7F}" srcOrd="0" destOrd="0" presId="urn:microsoft.com/office/officeart/2005/8/layout/chevron1"/>
    <dgm:cxn modelId="{0E79B6C3-A10B-407A-A61C-70E211DA0EC5}" srcId="{932804A8-394E-4F0E-9DEC-8106DF0C55E2}" destId="{29E7F638-D2CF-427C-9C1E-1AE0F8DE80BB}" srcOrd="3" destOrd="0" parTransId="{1AC9B606-AD9F-4174-A04A-C3CDB1DE7689}" sibTransId="{CC862B9B-DD65-4F0C-8B73-77CF694B8E72}"/>
    <dgm:cxn modelId="{3698C0C3-5A4A-4A83-AADB-7B405B947C53}" type="presOf" srcId="{932804A8-394E-4F0E-9DEC-8106DF0C55E2}" destId="{4FDCFFF7-DA5B-4D29-A54E-10BB4A981E2C}" srcOrd="0" destOrd="0" presId="urn:microsoft.com/office/officeart/2005/8/layout/chevron1"/>
    <dgm:cxn modelId="{54BC1FD4-81C9-4105-ADB3-77D860E1FF9C}" srcId="{932804A8-394E-4F0E-9DEC-8106DF0C55E2}" destId="{E4E9CB49-C2DF-497C-AA56-F10E86443752}" srcOrd="0" destOrd="0" parTransId="{D4AC19C6-103C-44C7-909D-C995B6333D7B}" sibTransId="{D73F2F87-EB23-4F19-9B2C-C66ECFDF60BC}"/>
    <dgm:cxn modelId="{242439D9-E310-4E43-8EF7-9B5409731168}" srcId="{932804A8-394E-4F0E-9DEC-8106DF0C55E2}" destId="{54DDCBD6-C286-4BDB-91AC-30064778675A}" srcOrd="2" destOrd="0" parTransId="{118070A3-BCF3-46B6-887E-FB1EDF937765}" sibTransId="{C42ED0F8-29C3-450E-8718-DF63F15DEEF7}"/>
    <dgm:cxn modelId="{7E5D5A34-E9AE-4C5B-8F52-64C261A5C82E}" type="presParOf" srcId="{4FDCFFF7-DA5B-4D29-A54E-10BB4A981E2C}" destId="{B2A14F9A-CFB3-4554-82D9-086AF6252A7F}" srcOrd="0" destOrd="0" presId="urn:microsoft.com/office/officeart/2005/8/layout/chevron1"/>
    <dgm:cxn modelId="{674AAF8D-6F9F-4A6C-BA90-2A5CBB70AE67}" type="presParOf" srcId="{4FDCFFF7-DA5B-4D29-A54E-10BB4A981E2C}" destId="{4610CD7D-114B-471E-BD79-3DF535AEAEC1}" srcOrd="1" destOrd="0" presId="urn:microsoft.com/office/officeart/2005/8/layout/chevron1"/>
    <dgm:cxn modelId="{A908BC16-A291-482A-B8A4-3B1F3D580941}" type="presParOf" srcId="{4FDCFFF7-DA5B-4D29-A54E-10BB4A981E2C}" destId="{2C588BCE-CC18-4967-8702-B993E5636824}" srcOrd="2" destOrd="0" presId="urn:microsoft.com/office/officeart/2005/8/layout/chevron1"/>
    <dgm:cxn modelId="{3FA092DB-BFB4-4B47-B995-A85640AD7C49}" type="presParOf" srcId="{4FDCFFF7-DA5B-4D29-A54E-10BB4A981E2C}" destId="{D19FE054-662A-4364-8825-6BAB4A4F5BA3}" srcOrd="3" destOrd="0" presId="urn:microsoft.com/office/officeart/2005/8/layout/chevron1"/>
    <dgm:cxn modelId="{D9F4B89C-2B0C-4B00-AD6C-89B7674AB4F6}" type="presParOf" srcId="{4FDCFFF7-DA5B-4D29-A54E-10BB4A981E2C}" destId="{B4831151-7A6C-4D1F-B71A-8C517E60ED6D}" srcOrd="4" destOrd="0" presId="urn:microsoft.com/office/officeart/2005/8/layout/chevron1"/>
    <dgm:cxn modelId="{B2F1F936-284A-4CB0-B02B-45F15108669E}" type="presParOf" srcId="{4FDCFFF7-DA5B-4D29-A54E-10BB4A981E2C}" destId="{9EF5990B-7707-4BCD-8988-2EEDD5F1F347}" srcOrd="5" destOrd="0" presId="urn:microsoft.com/office/officeart/2005/8/layout/chevron1"/>
    <dgm:cxn modelId="{621CC767-2FF8-483D-A672-771FBA3F3599}" type="presParOf" srcId="{4FDCFFF7-DA5B-4D29-A54E-10BB4A981E2C}" destId="{88C299BB-0E1B-4A9A-853D-D3B97BE435E1}" srcOrd="6" destOrd="0" presId="urn:microsoft.com/office/officeart/2005/8/layout/chevron1"/>
    <dgm:cxn modelId="{7767254D-3F06-458E-8999-27AB1E4F588D}" type="presParOf" srcId="{4FDCFFF7-DA5B-4D29-A54E-10BB4A981E2C}" destId="{A4F29642-2DFB-48FD-88BA-4E45F151C0F0}" srcOrd="7" destOrd="0" presId="urn:microsoft.com/office/officeart/2005/8/layout/chevron1"/>
    <dgm:cxn modelId="{6AE9B725-D746-492B-BFCA-D09F38D5A131}" type="presParOf" srcId="{4FDCFFF7-DA5B-4D29-A54E-10BB4A981E2C}" destId="{CBEA60FF-C53B-4A3F-B99D-A151A88E59F7}" srcOrd="8" destOrd="0" presId="urn:microsoft.com/office/officeart/2005/8/layout/chevron1"/>
    <dgm:cxn modelId="{E3F14259-5A19-4364-9A74-F38584D2AAC8}" type="presParOf" srcId="{4FDCFFF7-DA5B-4D29-A54E-10BB4A981E2C}" destId="{CA2D9F79-23A8-4AE8-A792-1155E02BDA67}" srcOrd="9" destOrd="0" presId="urn:microsoft.com/office/officeart/2005/8/layout/chevron1"/>
    <dgm:cxn modelId="{CEBF837D-AE5B-4AB0-AF94-33A24AF41170}" type="presParOf" srcId="{4FDCFFF7-DA5B-4D29-A54E-10BB4A981E2C}" destId="{F732AB74-57BC-440E-B6CA-6D3F8F40FA69}"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3C7A842B-2DE2-4C7D-ADF8-C8387D586633}">
      <dgm:prSet phldrT="[Text]"/>
      <dgm:spPr/>
      <dgm:t>
        <a:bodyPr/>
        <a:lstStyle/>
        <a:p>
          <a:r>
            <a:rPr lang="en-US"/>
            <a:t>   Agile Tools</a:t>
          </a:r>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Kanban boards</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Dashboard</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Source Control</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Git</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err="1"/>
            <a:t>Github</a:t>
          </a:r>
          <a:endParaRPr lang="en-US"/>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AB67B05C-B0C0-40C5-AC47-75CCBA6F8477}">
      <dgm:prSet phldrT="[Text]"/>
      <dgm:spPr/>
      <dgm:t>
        <a:bodyPr/>
        <a:lstStyle/>
        <a:p>
          <a:r>
            <a:rPr lang="en-US"/>
            <a:t>Test</a:t>
          </a:r>
        </a:p>
      </dgm:t>
    </dgm:pt>
    <dgm:pt modelId="{0FFC2B03-6731-4700-B3E7-16ADFAD5DCD7}" type="parTrans" cxnId="{B41431AD-C1CF-41C4-B58A-2191179AACB3}">
      <dgm:prSet/>
      <dgm:spPr/>
      <dgm:t>
        <a:bodyPr/>
        <a:lstStyle/>
        <a:p>
          <a:endParaRPr lang="en-US"/>
        </a:p>
      </dgm:t>
    </dgm:pt>
    <dgm:pt modelId="{1F1B2A0F-F069-4830-BBD8-2CBC9AE92B07}" type="sibTrans" cxnId="{B41431AD-C1CF-41C4-B58A-2191179AACB3}">
      <dgm:prSet/>
      <dgm:spPr/>
      <dgm:t>
        <a:bodyPr/>
        <a:lstStyle/>
        <a:p>
          <a:endParaRPr lang="en-US"/>
        </a:p>
      </dgm:t>
    </dgm:pt>
    <dgm:pt modelId="{267249D8-1ABD-444C-829E-C2423F543BA1}">
      <dgm:prSet phldrT="[Text]"/>
      <dgm:spPr/>
      <dgm:t>
        <a:bodyPr/>
        <a:lstStyle/>
        <a:p>
          <a:r>
            <a:rPr lang="en-US"/>
            <a:t>Backlogs</a:t>
          </a:r>
        </a:p>
      </dgm:t>
    </dgm:pt>
    <dgm:pt modelId="{6641C632-822F-4324-A853-32453DEACE92}" type="parTrans" cxnId="{3A0EE279-1BD2-41A1-856D-3DBC200E8565}">
      <dgm:prSet/>
      <dgm:spPr/>
      <dgm:t>
        <a:bodyPr/>
        <a:lstStyle/>
        <a:p>
          <a:endParaRPr lang="en-US"/>
        </a:p>
      </dgm:t>
    </dgm:pt>
    <dgm:pt modelId="{F505BDB4-6CA1-4A39-9D85-92835CD0A13C}" type="sibTrans" cxnId="{3A0EE279-1BD2-41A1-856D-3DBC200E8565}">
      <dgm:prSet/>
      <dgm:spPr/>
      <dgm:t>
        <a:bodyPr/>
        <a:lstStyle/>
        <a:p>
          <a:endParaRPr lang="en-US"/>
        </a:p>
      </dgm:t>
    </dgm:pt>
    <dgm:pt modelId="{AB3696EE-0815-44E3-9D9E-DDB3F4BFE155}">
      <dgm:prSet phldrT="[Text]"/>
      <dgm:spPr/>
      <dgm:t>
        <a:bodyPr/>
        <a:lstStyle/>
        <a:p>
          <a:r>
            <a:rPr lang="en-US"/>
            <a:t>TFVC</a:t>
          </a:r>
        </a:p>
      </dgm:t>
    </dgm:pt>
    <dgm:pt modelId="{AFF519C1-7A0F-47A4-AAD4-2896EF239675}" type="parTrans" cxnId="{048D014E-8B84-4030-906D-6361BB8A064A}">
      <dgm:prSet/>
      <dgm:spPr/>
      <dgm:t>
        <a:bodyPr/>
        <a:lstStyle/>
        <a:p>
          <a:endParaRPr lang="en-US"/>
        </a:p>
      </dgm:t>
    </dgm:pt>
    <dgm:pt modelId="{D4F1CD77-7501-4E76-8EC9-A4FE23FA1723}" type="sibTrans" cxnId="{048D014E-8B84-4030-906D-6361BB8A064A}">
      <dgm:prSet/>
      <dgm:spPr/>
      <dgm:t>
        <a:bodyPr/>
        <a:lstStyle/>
        <a:p>
          <a:endParaRPr lang="en-US"/>
        </a:p>
      </dgm:t>
    </dgm:pt>
    <dgm:pt modelId="{1A46E86B-8C73-4200-A2FF-0879FAD9770F}">
      <dgm:prSet phldrT="[Text]"/>
      <dgm:spPr/>
      <dgm:t>
        <a:bodyPr/>
        <a:lstStyle/>
        <a:p>
          <a:r>
            <a:rPr lang="en-US"/>
            <a:t>Load testing</a:t>
          </a:r>
        </a:p>
      </dgm:t>
    </dgm:pt>
    <dgm:pt modelId="{35906CCF-0C17-4EA7-98C0-5DEC7BE29340}" type="parTrans" cxnId="{A8747F1E-5ED6-436D-8CB1-3EC1EFDDEF05}">
      <dgm:prSet/>
      <dgm:spPr/>
      <dgm:t>
        <a:bodyPr/>
        <a:lstStyle/>
        <a:p>
          <a:endParaRPr lang="en-US"/>
        </a:p>
      </dgm:t>
    </dgm:pt>
    <dgm:pt modelId="{5D9B81D3-1ED2-4355-B152-72012CDA2E5B}" type="sibTrans" cxnId="{A8747F1E-5ED6-436D-8CB1-3EC1EFDDEF05}">
      <dgm:prSet/>
      <dgm:spPr/>
      <dgm:t>
        <a:bodyPr/>
        <a:lstStyle/>
        <a:p>
          <a:endParaRPr lang="en-US"/>
        </a:p>
      </dgm:t>
    </dgm:pt>
    <dgm:pt modelId="{25423688-A25B-45E3-B8DA-3CF794DAA489}">
      <dgm:prSet phldrT="[Text]"/>
      <dgm:spPr/>
      <dgm:t>
        <a:bodyPr/>
        <a:lstStyle/>
        <a:p>
          <a:r>
            <a:rPr lang="en-US"/>
            <a:t>Continuous testing</a:t>
          </a:r>
        </a:p>
      </dgm:t>
    </dgm:pt>
    <dgm:pt modelId="{43836C0F-4174-480E-BA77-1580BCF67099}" type="parTrans" cxnId="{E61D5B1C-FACB-4D61-BB14-6CEB15A7E4F7}">
      <dgm:prSet/>
      <dgm:spPr/>
      <dgm:t>
        <a:bodyPr/>
        <a:lstStyle/>
        <a:p>
          <a:endParaRPr lang="en-US"/>
        </a:p>
      </dgm:t>
    </dgm:pt>
    <dgm:pt modelId="{383CBF79-5A6D-4B1F-99B7-84FF65A7A785}" type="sibTrans" cxnId="{E61D5B1C-FACB-4D61-BB14-6CEB15A7E4F7}">
      <dgm:prSet/>
      <dgm:spPr/>
      <dgm:t>
        <a:bodyPr/>
        <a:lstStyle/>
        <a:p>
          <a:endParaRPr lang="en-US"/>
        </a:p>
      </dgm:t>
    </dgm:pt>
    <dgm:pt modelId="{4A486EBE-7B4E-495B-969A-D15C84A83D1B}">
      <dgm:prSet phldrT="[Text]"/>
      <dgm:spPr/>
      <dgm:t>
        <a:bodyPr/>
        <a:lstStyle/>
        <a:p>
          <a:r>
            <a:rPr lang="en-US"/>
            <a:t>Manual test plans</a:t>
          </a:r>
        </a:p>
      </dgm:t>
    </dgm:pt>
    <dgm:pt modelId="{AC116CD1-32C1-4E0C-A5F2-6605A5550DF9}" type="parTrans" cxnId="{30D33BAB-2DAC-4858-A413-B983CA51BCFA}">
      <dgm:prSet/>
      <dgm:spPr/>
      <dgm:t>
        <a:bodyPr/>
        <a:lstStyle/>
        <a:p>
          <a:endParaRPr lang="en-US"/>
        </a:p>
      </dgm:t>
    </dgm:pt>
    <dgm:pt modelId="{4739DFE2-380E-4881-A84B-D71F63D66645}" type="sibTrans" cxnId="{30D33BAB-2DAC-4858-A413-B983CA51BCFA}">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1"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1" presStyleCnt="3">
        <dgm:presLayoutVars>
          <dgm:bulletEnabled val="1"/>
        </dgm:presLayoutVars>
      </dgm:prSet>
      <dgm:spPr/>
    </dgm:pt>
    <dgm:pt modelId="{85114204-B670-4E93-9FCC-60A21BFBC7E2}" type="pres">
      <dgm:prSet presAssocID="{8E9CB733-247C-42E3-844F-39713FB928AA}" presName="space" presStyleCnt="0"/>
      <dgm:spPr/>
    </dgm:pt>
    <dgm:pt modelId="{567B6A1E-8D8E-4861-85FB-16B5D9E90B31}" type="pres">
      <dgm:prSet presAssocID="{AB67B05C-B0C0-40C5-AC47-75CCBA6F8477}" presName="composite" presStyleCnt="0"/>
      <dgm:spPr/>
    </dgm:pt>
    <dgm:pt modelId="{E0BB3C78-FDAA-4658-807F-CA3B842D013A}" type="pres">
      <dgm:prSet presAssocID="{AB67B05C-B0C0-40C5-AC47-75CCBA6F8477}" presName="parTx" presStyleLbl="alignNode1" presStyleIdx="2" presStyleCnt="3">
        <dgm:presLayoutVars>
          <dgm:chMax val="0"/>
          <dgm:chPref val="0"/>
          <dgm:bulletEnabled val="1"/>
        </dgm:presLayoutVars>
      </dgm:prSet>
      <dgm:spPr/>
    </dgm:pt>
    <dgm:pt modelId="{3E649BBE-5438-4860-AA42-0BE953632007}" type="pres">
      <dgm:prSet presAssocID="{AB67B05C-B0C0-40C5-AC47-75CCBA6F8477}" presName="desTx" presStyleLbl="alignAccFollowNode1" presStyleIdx="2" presStyleCnt="3">
        <dgm:presLayoutVars>
          <dgm:bulletEnabled val="1"/>
        </dgm:presLayoutVars>
      </dgm:prSet>
      <dgm:spPr/>
    </dgm:pt>
  </dgm:ptLst>
  <dgm:cxnLst>
    <dgm:cxn modelId="{6741D20A-15F8-4EB5-9A3E-D6F5F20A3640}" type="presOf" srcId="{1A46E86B-8C73-4200-A2FF-0879FAD9770F}" destId="{3E649BBE-5438-4860-AA42-0BE953632007}" srcOrd="0" destOrd="0"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E61D5B1C-FACB-4D61-BB14-6CEB15A7E4F7}" srcId="{AB67B05C-B0C0-40C5-AC47-75CCBA6F8477}" destId="{25423688-A25B-45E3-B8DA-3CF794DAA489}" srcOrd="1" destOrd="0" parTransId="{43836C0F-4174-480E-BA77-1580BCF67099}" sibTransId="{383CBF79-5A6D-4B1F-99B7-84FF65A7A785}"/>
    <dgm:cxn modelId="{A8747F1E-5ED6-436D-8CB1-3EC1EFDDEF05}" srcId="{AB67B05C-B0C0-40C5-AC47-75CCBA6F8477}" destId="{1A46E86B-8C73-4200-A2FF-0879FAD9770F}" srcOrd="0" destOrd="0" parTransId="{35906CCF-0C17-4EA7-98C0-5DEC7BE29340}" sibTransId="{5D9B81D3-1ED2-4355-B152-72012CDA2E5B}"/>
    <dgm:cxn modelId="{1330D91F-7213-4507-9ED2-9043C5B70E3F}" srcId="{2FA77CEA-0CA1-441F-9A3F-50EF0862F00A}" destId="{37D45AD9-99AB-41A9-9485-14C2CE76EE6E}" srcOrd="0" destOrd="0" parTransId="{C988283A-159A-4D68-A069-8E6C78607CCC}" sibTransId="{E74627E5-F12C-4C9E-854F-A5A1CFE95816}"/>
    <dgm:cxn modelId="{D9A49C23-DD79-4D26-AF04-2CC1FF79F5D5}" srcId="{915A6AE7-4F2B-4C1A-A770-74C66BA28BFA}" destId="{2FA77CEA-0CA1-441F-9A3F-50EF0862F00A}" srcOrd="1" destOrd="0" parTransId="{66069DE0-ACF6-417C-9F4D-D03ABCCB86B6}" sibTransId="{8E9CB733-247C-42E3-844F-39713FB928AA}"/>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3C7A842B-2DE2-4C7D-ADF8-C8387D586633}" destId="{A83299B4-8DA8-49BA-85F6-41EE2C9C2F68}" srcOrd="2" destOrd="0" parTransId="{9C585B0A-0614-4444-9FD8-EADD226898BC}" sibTransId="{01815C69-5EF7-4108-8DC5-6DF91184C6E3}"/>
    <dgm:cxn modelId="{4E6EBE61-E13E-4D4C-87CC-41B4103E741F}" type="presOf" srcId="{4A486EBE-7B4E-495B-969A-D15C84A83D1B}" destId="{3E649BBE-5438-4860-AA42-0BE953632007}" srcOrd="0" destOrd="2" presId="urn:microsoft.com/office/officeart/2005/8/layout/hList1"/>
    <dgm:cxn modelId="{361CB042-BD3A-4646-97B7-3DCE8F6F76D8}" type="presOf" srcId="{37D45AD9-99AB-41A9-9485-14C2CE76EE6E}" destId="{26561F3C-0483-4170-A4DD-98DC09E93992}" srcOrd="0" destOrd="0" presId="urn:microsoft.com/office/officeart/2005/8/layout/hList1"/>
    <dgm:cxn modelId="{BAFE8364-2BA3-47D0-9B7F-486598DB8A6C}" type="presOf" srcId="{267249D8-1ABD-444C-829E-C2423F543BA1}" destId="{599B9EDF-2BFD-4BEF-B552-CB5FD5EC597E}" srcOrd="0" destOrd="1" presId="urn:microsoft.com/office/officeart/2005/8/layout/hList1"/>
    <dgm:cxn modelId="{6A14E866-5055-41D8-A16D-26242C552CF7}" type="presOf" srcId="{25423688-A25B-45E3-B8DA-3CF794DAA489}" destId="{3E649BBE-5438-4860-AA42-0BE953632007}" srcOrd="0" destOrd="1" presId="urn:microsoft.com/office/officeart/2005/8/layout/hList1"/>
    <dgm:cxn modelId="{048D014E-8B84-4030-906D-6361BB8A064A}" srcId="{2FA77CEA-0CA1-441F-9A3F-50EF0862F00A}" destId="{AB3696EE-0815-44E3-9D9E-DDB3F4BFE155}" srcOrd="1" destOrd="0" parTransId="{AFF519C1-7A0F-47A4-AAD4-2896EF239675}" sibTransId="{D4F1CD77-7501-4E76-8EC9-A4FE23FA1723}"/>
    <dgm:cxn modelId="{3A0EE279-1BD2-41A1-856D-3DBC200E8565}" srcId="{3C7A842B-2DE2-4C7D-ADF8-C8387D586633}" destId="{267249D8-1ABD-444C-829E-C2423F543BA1}" srcOrd="1" destOrd="0" parTransId="{6641C632-822F-4324-A853-32453DEACE92}" sibTransId="{F505BDB4-6CA1-4A39-9D85-92835CD0A13C}"/>
    <dgm:cxn modelId="{43B3237C-EF83-4F2C-98F3-92D6088CBBB1}" type="presOf" srcId="{10D039FD-E779-4EC4-9CF1-48ED89074231}" destId="{26561F3C-0483-4170-A4DD-98DC09E93992}" srcOrd="0" destOrd="2" presId="urn:microsoft.com/office/officeart/2005/8/layout/hList1"/>
    <dgm:cxn modelId="{E85885AA-4647-4510-9071-3696B454E1E9}" type="presOf" srcId="{AB3696EE-0815-44E3-9D9E-DDB3F4BFE155}" destId="{26561F3C-0483-4170-A4DD-98DC09E93992}" srcOrd="0" destOrd="1" presId="urn:microsoft.com/office/officeart/2005/8/layout/hList1"/>
    <dgm:cxn modelId="{30D33BAB-2DAC-4858-A413-B983CA51BCFA}" srcId="{AB67B05C-B0C0-40C5-AC47-75CCBA6F8477}" destId="{4A486EBE-7B4E-495B-969A-D15C84A83D1B}" srcOrd="2" destOrd="0" parTransId="{AC116CD1-32C1-4E0C-A5F2-6605A5550DF9}" sibTransId="{4739DFE2-380E-4881-A84B-D71F63D66645}"/>
    <dgm:cxn modelId="{B41431AD-C1CF-41C4-B58A-2191179AACB3}" srcId="{915A6AE7-4F2B-4C1A-A770-74C66BA28BFA}" destId="{AB67B05C-B0C0-40C5-AC47-75CCBA6F8477}" srcOrd="2" destOrd="0" parTransId="{0FFC2B03-6731-4700-B3E7-16ADFAD5DCD7}" sibTransId="{1F1B2A0F-F069-4830-BBD8-2CBC9AE92B07}"/>
    <dgm:cxn modelId="{2273FBBF-21D9-47DF-8037-51C23D19989A}" type="presOf" srcId="{84C9995C-DBA5-4326-9867-2F398FF5375C}" destId="{599B9EDF-2BFD-4BEF-B552-CB5FD5EC597E}" srcOrd="0" destOrd="0" presId="urn:microsoft.com/office/officeart/2005/8/layout/hList1"/>
    <dgm:cxn modelId="{43216AC5-A0FE-46DF-A6C2-1ECD6AB49626}" type="presOf" srcId="{AB67B05C-B0C0-40C5-AC47-75CCBA6F8477}" destId="{E0BB3C78-FDAA-4658-807F-CA3B842D013A}" srcOrd="0" destOrd="0" presId="urn:microsoft.com/office/officeart/2005/8/layout/hList1"/>
    <dgm:cxn modelId="{B6E127DE-4F45-4706-9788-0B3B7F0714AD}" srcId="{3C7A842B-2DE2-4C7D-ADF8-C8387D586633}"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6A220AEA-2692-4460-81EF-DECF39695D87}" type="presOf" srcId="{A83299B4-8DA8-49BA-85F6-41EE2C9C2F68}" destId="{599B9EDF-2BFD-4BEF-B552-CB5FD5EC597E}" srcOrd="0" destOrd="2"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F0CFB166-DAA3-43EA-BDB8-8365902B78CD}" type="presParOf" srcId="{90406130-FDB6-49D4-BABF-F7C757A0E755}" destId="{57BA0125-AC7E-4638-99E1-A06ADB513485}" srcOrd="2"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 modelId="{9F203AE8-5753-4954-AD77-E2C2DC43F477}" type="presParOf" srcId="{90406130-FDB6-49D4-BABF-F7C757A0E755}" destId="{85114204-B670-4E93-9FCC-60A21BFBC7E2}" srcOrd="3" destOrd="0" presId="urn:microsoft.com/office/officeart/2005/8/layout/hList1"/>
    <dgm:cxn modelId="{A7F94B7A-328A-44EA-B019-D12DECFA7B81}" type="presParOf" srcId="{90406130-FDB6-49D4-BABF-F7C757A0E755}" destId="{567B6A1E-8D8E-4861-85FB-16B5D9E90B31}" srcOrd="4" destOrd="0" presId="urn:microsoft.com/office/officeart/2005/8/layout/hList1"/>
    <dgm:cxn modelId="{3DFE6AB0-6B9D-4EBB-841B-49980E625DBB}" type="presParOf" srcId="{567B6A1E-8D8E-4861-85FB-16B5D9E90B31}" destId="{E0BB3C78-FDAA-4658-807F-CA3B842D013A}" srcOrd="0" destOrd="0" presId="urn:microsoft.com/office/officeart/2005/8/layout/hList1"/>
    <dgm:cxn modelId="{12353AB3-C3F8-4B54-8748-52D6E8FB3D23}" type="presParOf" srcId="{567B6A1E-8D8E-4861-85FB-16B5D9E90B31}" destId="{3E649BBE-5438-4860-AA42-0BE95363200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5A6AE7-4F2B-4C1A-A770-74C66BA28BFA}"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3C7A842B-2DE2-4C7D-ADF8-C8387D586633}">
      <dgm:prSet phldrT="[Text]"/>
      <dgm:spPr/>
      <dgm:t>
        <a:bodyPr/>
        <a:lstStyle/>
        <a:p>
          <a:r>
            <a:rPr lang="en-US"/>
            <a:t>     Package </a:t>
          </a:r>
          <a:r>
            <a:rPr lang="en-US" err="1"/>
            <a:t>Mgmt</a:t>
          </a:r>
          <a:endParaRPr lang="en-US"/>
        </a:p>
      </dgm:t>
    </dgm:pt>
    <dgm:pt modelId="{9C535356-0D30-43F5-BFF5-8E9EF8D76521}" type="parTrans" cxnId="{909D3F0F-5C5B-4843-9E5D-1292EFF15F50}">
      <dgm:prSet/>
      <dgm:spPr/>
      <dgm:t>
        <a:bodyPr/>
        <a:lstStyle/>
        <a:p>
          <a:endParaRPr lang="en-US"/>
        </a:p>
      </dgm:t>
    </dgm:pt>
    <dgm:pt modelId="{755A0572-CF7D-44F7-A2B5-BA92AD21A5B1}" type="sibTrans" cxnId="{909D3F0F-5C5B-4843-9E5D-1292EFF15F50}">
      <dgm:prSet/>
      <dgm:spPr/>
      <dgm:t>
        <a:bodyPr/>
        <a:lstStyle/>
        <a:p>
          <a:endParaRPr lang="en-US"/>
        </a:p>
      </dgm:t>
    </dgm:pt>
    <dgm:pt modelId="{84C9995C-DBA5-4326-9867-2F398FF5375C}">
      <dgm:prSet phldrT="[Text]"/>
      <dgm:spPr/>
      <dgm:t>
        <a:bodyPr/>
        <a:lstStyle/>
        <a:p>
          <a:r>
            <a:rPr lang="en-US"/>
            <a:t>Continuous integration </a:t>
          </a:r>
        </a:p>
      </dgm:t>
    </dgm:pt>
    <dgm:pt modelId="{87F03E02-0EFE-473B-9ABD-D4A2F4565315}" type="parTrans" cxnId="{B6E127DE-4F45-4706-9788-0B3B7F0714AD}">
      <dgm:prSet/>
      <dgm:spPr/>
      <dgm:t>
        <a:bodyPr/>
        <a:lstStyle/>
        <a:p>
          <a:endParaRPr lang="en-US"/>
        </a:p>
      </dgm:t>
    </dgm:pt>
    <dgm:pt modelId="{2417ED5A-A388-40EC-A061-5051690FA2F1}" type="sibTrans" cxnId="{B6E127DE-4F45-4706-9788-0B3B7F0714AD}">
      <dgm:prSet/>
      <dgm:spPr/>
      <dgm:t>
        <a:bodyPr/>
        <a:lstStyle/>
        <a:p>
          <a:endParaRPr lang="en-US"/>
        </a:p>
      </dgm:t>
    </dgm:pt>
    <dgm:pt modelId="{A83299B4-8DA8-49BA-85F6-41EE2C9C2F68}">
      <dgm:prSet phldrT="[Text]"/>
      <dgm:spPr/>
      <dgm:t>
        <a:bodyPr/>
        <a:lstStyle/>
        <a:p>
          <a:r>
            <a:rPr lang="en-US"/>
            <a:t>Flexible pipelines</a:t>
          </a:r>
        </a:p>
      </dgm:t>
    </dgm:pt>
    <dgm:pt modelId="{9C585B0A-0614-4444-9FD8-EADD226898BC}" type="parTrans" cxnId="{78499D5C-F259-498A-A2E4-2C518B8DD15D}">
      <dgm:prSet/>
      <dgm:spPr/>
      <dgm:t>
        <a:bodyPr/>
        <a:lstStyle/>
        <a:p>
          <a:endParaRPr lang="en-US"/>
        </a:p>
      </dgm:t>
    </dgm:pt>
    <dgm:pt modelId="{01815C69-5EF7-4108-8DC5-6DF91184C6E3}" type="sibTrans" cxnId="{78499D5C-F259-498A-A2E4-2C518B8DD15D}">
      <dgm:prSet/>
      <dgm:spPr/>
      <dgm:t>
        <a:bodyPr/>
        <a:lstStyle/>
        <a:p>
          <a:endParaRPr lang="en-US"/>
        </a:p>
      </dgm:t>
    </dgm:pt>
    <dgm:pt modelId="{2FA77CEA-0CA1-441F-9A3F-50EF0862F00A}">
      <dgm:prSet phldrT="[Text]"/>
      <dgm:spPr/>
      <dgm:t>
        <a:bodyPr/>
        <a:lstStyle/>
        <a:p>
          <a:r>
            <a:rPr lang="en-US"/>
            <a:t>   Release</a:t>
          </a:r>
        </a:p>
      </dgm:t>
    </dgm:pt>
    <dgm:pt modelId="{66069DE0-ACF6-417C-9F4D-D03ABCCB86B6}" type="parTrans" cxnId="{D9A49C23-DD79-4D26-AF04-2CC1FF79F5D5}">
      <dgm:prSet/>
      <dgm:spPr/>
      <dgm:t>
        <a:bodyPr/>
        <a:lstStyle/>
        <a:p>
          <a:endParaRPr lang="en-US"/>
        </a:p>
      </dgm:t>
    </dgm:pt>
    <dgm:pt modelId="{8E9CB733-247C-42E3-844F-39713FB928AA}" type="sibTrans" cxnId="{D9A49C23-DD79-4D26-AF04-2CC1FF79F5D5}">
      <dgm:prSet/>
      <dgm:spPr/>
      <dgm:t>
        <a:bodyPr/>
        <a:lstStyle/>
        <a:p>
          <a:endParaRPr lang="en-US"/>
        </a:p>
      </dgm:t>
    </dgm:pt>
    <dgm:pt modelId="{37D45AD9-99AB-41A9-9485-14C2CE76EE6E}">
      <dgm:prSet phldrT="[Text]"/>
      <dgm:spPr/>
      <dgm:t>
        <a:bodyPr/>
        <a:lstStyle/>
        <a:p>
          <a:r>
            <a:rPr lang="en-US"/>
            <a:t>Automated deployments</a:t>
          </a:r>
        </a:p>
      </dgm:t>
    </dgm:pt>
    <dgm:pt modelId="{C988283A-159A-4D68-A069-8E6C78607CCC}" type="parTrans" cxnId="{1330D91F-7213-4507-9ED2-9043C5B70E3F}">
      <dgm:prSet/>
      <dgm:spPr/>
      <dgm:t>
        <a:bodyPr/>
        <a:lstStyle/>
        <a:p>
          <a:endParaRPr lang="en-US"/>
        </a:p>
      </dgm:t>
    </dgm:pt>
    <dgm:pt modelId="{E74627E5-F12C-4C9E-854F-A5A1CFE95816}" type="sibTrans" cxnId="{1330D91F-7213-4507-9ED2-9043C5B70E3F}">
      <dgm:prSet/>
      <dgm:spPr/>
      <dgm:t>
        <a:bodyPr/>
        <a:lstStyle/>
        <a:p>
          <a:endParaRPr lang="en-US"/>
        </a:p>
      </dgm:t>
    </dgm:pt>
    <dgm:pt modelId="{10D039FD-E779-4EC4-9CF1-48ED89074231}">
      <dgm:prSet phldrT="[Text]"/>
      <dgm:spPr/>
      <dgm:t>
        <a:bodyPr/>
        <a:lstStyle/>
        <a:p>
          <a:r>
            <a:rPr lang="en-US"/>
            <a:t>Extensions</a:t>
          </a:r>
        </a:p>
      </dgm:t>
    </dgm:pt>
    <dgm:pt modelId="{68A511D0-BC2B-4A2F-8D32-342AFAFD6DAD}" type="parTrans" cxnId="{70DE59EC-8583-4B8A-A925-51D976CD0980}">
      <dgm:prSet/>
      <dgm:spPr/>
      <dgm:t>
        <a:bodyPr/>
        <a:lstStyle/>
        <a:p>
          <a:endParaRPr lang="en-US"/>
        </a:p>
      </dgm:t>
    </dgm:pt>
    <dgm:pt modelId="{CB850080-AE8E-40BC-A655-F97924F90004}" type="sibTrans" cxnId="{70DE59EC-8583-4B8A-A925-51D976CD0980}">
      <dgm:prSet/>
      <dgm:spPr/>
      <dgm:t>
        <a:bodyPr/>
        <a:lstStyle/>
        <a:p>
          <a:endParaRPr lang="en-US"/>
        </a:p>
      </dgm:t>
    </dgm:pt>
    <dgm:pt modelId="{C651B938-E636-4B43-BBD6-F3837F8ADB82}">
      <dgm:prSet phldrT="[Text]"/>
      <dgm:spPr/>
      <dgm:t>
        <a:bodyPr/>
        <a:lstStyle/>
        <a:p>
          <a:r>
            <a:rPr lang="en-US"/>
            <a:t>   Build &amp; CI</a:t>
          </a:r>
        </a:p>
      </dgm:t>
    </dgm:pt>
    <dgm:pt modelId="{664D0001-9D21-4513-9F33-A6270E0881E5}" type="parTrans" cxnId="{38AA8F0F-7A13-4711-9A55-9C072A7EB01B}">
      <dgm:prSet/>
      <dgm:spPr/>
      <dgm:t>
        <a:bodyPr/>
        <a:lstStyle/>
        <a:p>
          <a:endParaRPr lang="en-US"/>
        </a:p>
      </dgm:t>
    </dgm:pt>
    <dgm:pt modelId="{44202A68-9B2E-4784-814A-B001CF51D2FC}" type="sibTrans" cxnId="{38AA8F0F-7A13-4711-9A55-9C072A7EB01B}">
      <dgm:prSet/>
      <dgm:spPr/>
      <dgm:t>
        <a:bodyPr/>
        <a:lstStyle/>
        <a:p>
          <a:endParaRPr lang="en-US"/>
        </a:p>
      </dgm:t>
    </dgm:pt>
    <dgm:pt modelId="{02DC916A-54F5-4CFF-B304-452C13360A94}">
      <dgm:prSet phldrT="[Text]"/>
      <dgm:spPr/>
      <dgm:t>
        <a:bodyPr/>
        <a:lstStyle/>
        <a:p>
          <a:r>
            <a:rPr lang="en-US"/>
            <a:t>Cloud hosted</a:t>
          </a:r>
        </a:p>
      </dgm:t>
    </dgm:pt>
    <dgm:pt modelId="{E4A69DB6-CF49-4691-A213-D1D92D42BC66}" type="parTrans" cxnId="{705E1BDD-3912-433B-B40E-098A2E187265}">
      <dgm:prSet/>
      <dgm:spPr/>
      <dgm:t>
        <a:bodyPr/>
        <a:lstStyle/>
        <a:p>
          <a:endParaRPr lang="en-US"/>
        </a:p>
      </dgm:t>
    </dgm:pt>
    <dgm:pt modelId="{0F1C06A0-3E2B-4BF2-9B79-C222E552ECD2}" type="sibTrans" cxnId="{705E1BDD-3912-433B-B40E-098A2E187265}">
      <dgm:prSet/>
      <dgm:spPr/>
      <dgm:t>
        <a:bodyPr/>
        <a:lstStyle/>
        <a:p>
          <a:endParaRPr lang="en-US"/>
        </a:p>
      </dgm:t>
    </dgm:pt>
    <dgm:pt modelId="{E9819B75-18B6-43AF-878B-CBFD21F954E8}">
      <dgm:prSet phldrT="[Text]"/>
      <dgm:spPr/>
      <dgm:t>
        <a:bodyPr/>
        <a:lstStyle/>
        <a:p>
          <a:r>
            <a:rPr lang="en-US" err="1"/>
            <a:t>NuGet</a:t>
          </a:r>
          <a:endParaRPr lang="en-US"/>
        </a:p>
      </dgm:t>
    </dgm:pt>
    <dgm:pt modelId="{45AF5F75-D8EC-414E-8E47-720CE49AF033}" type="parTrans" cxnId="{B0561FD4-5C18-433A-87B3-9BC911100A1D}">
      <dgm:prSet/>
      <dgm:spPr/>
      <dgm:t>
        <a:bodyPr/>
        <a:lstStyle/>
        <a:p>
          <a:endParaRPr lang="en-US"/>
        </a:p>
      </dgm:t>
    </dgm:pt>
    <dgm:pt modelId="{69DA0283-9EEE-4979-ADF6-9B971EAE0F03}" type="sibTrans" cxnId="{B0561FD4-5C18-433A-87B3-9BC911100A1D}">
      <dgm:prSet/>
      <dgm:spPr/>
      <dgm:t>
        <a:bodyPr/>
        <a:lstStyle/>
        <a:p>
          <a:endParaRPr lang="en-US"/>
        </a:p>
      </dgm:t>
    </dgm:pt>
    <dgm:pt modelId="{1F5BE414-C459-44F6-B9FF-52DEE5736A28}">
      <dgm:prSet phldrT="[Text]"/>
      <dgm:spPr/>
      <dgm:t>
        <a:bodyPr/>
        <a:lstStyle/>
        <a:p>
          <a:r>
            <a:rPr lang="en-US"/>
            <a:t>NPM</a:t>
          </a:r>
        </a:p>
      </dgm:t>
    </dgm:pt>
    <dgm:pt modelId="{87E7C702-F585-425F-AAF0-90A6A6D325D2}" type="parTrans" cxnId="{8C0B689C-A699-47A5-98BD-B1FAA648FBC6}">
      <dgm:prSet/>
      <dgm:spPr/>
      <dgm:t>
        <a:bodyPr/>
        <a:lstStyle/>
        <a:p>
          <a:endParaRPr lang="en-US"/>
        </a:p>
      </dgm:t>
    </dgm:pt>
    <dgm:pt modelId="{27257204-BB0E-4966-BA67-7379A16EC70B}" type="sibTrans" cxnId="{8C0B689C-A699-47A5-98BD-B1FAA648FBC6}">
      <dgm:prSet/>
      <dgm:spPr/>
      <dgm:t>
        <a:bodyPr/>
        <a:lstStyle/>
        <a:p>
          <a:endParaRPr lang="en-US"/>
        </a:p>
      </dgm:t>
    </dgm:pt>
    <dgm:pt modelId="{C0723C37-2587-4F22-AA76-B85A0612A9A8}">
      <dgm:prSet phldrT="[Text]"/>
      <dgm:spPr/>
      <dgm:t>
        <a:bodyPr/>
        <a:lstStyle/>
        <a:p>
          <a:r>
            <a:rPr lang="en-US"/>
            <a:t>Any language</a:t>
          </a:r>
        </a:p>
      </dgm:t>
    </dgm:pt>
    <dgm:pt modelId="{79FB0501-7B10-4B61-9CA1-1AA84AFACE5F}" type="parTrans" cxnId="{5ED01226-E59F-43EF-9FC3-508F9AABD16C}">
      <dgm:prSet/>
      <dgm:spPr/>
      <dgm:t>
        <a:bodyPr/>
        <a:lstStyle/>
        <a:p>
          <a:endParaRPr lang="en-US"/>
        </a:p>
      </dgm:t>
    </dgm:pt>
    <dgm:pt modelId="{B0CBF768-B62C-4DE8-8D03-6ED202DC0637}" type="sibTrans" cxnId="{5ED01226-E59F-43EF-9FC3-508F9AABD16C}">
      <dgm:prSet/>
      <dgm:spPr/>
      <dgm:t>
        <a:bodyPr/>
        <a:lstStyle/>
        <a:p>
          <a:endParaRPr lang="en-US"/>
        </a:p>
      </dgm:t>
    </dgm:pt>
    <dgm:pt modelId="{59AEAE44-4CB5-4EF8-A064-C3C49F58D4E7}">
      <dgm:prSet phldrT="[Text]"/>
      <dgm:spPr/>
      <dgm:t>
        <a:bodyPr/>
        <a:lstStyle/>
        <a:p>
          <a:r>
            <a:rPr lang="en-US"/>
            <a:t>Traceability</a:t>
          </a:r>
        </a:p>
      </dgm:t>
    </dgm:pt>
    <dgm:pt modelId="{234617A1-914A-4353-9EEB-4DB7B676CA54}" type="parTrans" cxnId="{49888523-E6A1-4814-BF86-9912FCB4E78D}">
      <dgm:prSet/>
      <dgm:spPr/>
      <dgm:t>
        <a:bodyPr/>
        <a:lstStyle/>
        <a:p>
          <a:endParaRPr lang="en-US"/>
        </a:p>
      </dgm:t>
    </dgm:pt>
    <dgm:pt modelId="{DA385E78-C914-429B-99EF-37F3301887AE}" type="sibTrans" cxnId="{49888523-E6A1-4814-BF86-9912FCB4E78D}">
      <dgm:prSet/>
      <dgm:spPr/>
      <dgm:t>
        <a:bodyPr/>
        <a:lstStyle/>
        <a:p>
          <a:endParaRPr lang="en-US"/>
        </a:p>
      </dgm:t>
    </dgm:pt>
    <dgm:pt modelId="{90406130-FDB6-49D4-BABF-F7C757A0E755}" type="pres">
      <dgm:prSet presAssocID="{915A6AE7-4F2B-4C1A-A770-74C66BA28BFA}" presName="Name0" presStyleCnt="0">
        <dgm:presLayoutVars>
          <dgm:dir/>
          <dgm:animLvl val="lvl"/>
          <dgm:resizeHandles val="exact"/>
        </dgm:presLayoutVars>
      </dgm:prSet>
      <dgm:spPr/>
    </dgm:pt>
    <dgm:pt modelId="{5B164E18-813F-48B5-A22E-9D4F1C74B94D}" type="pres">
      <dgm:prSet presAssocID="{3C7A842B-2DE2-4C7D-ADF8-C8387D586633}" presName="composite" presStyleCnt="0"/>
      <dgm:spPr/>
    </dgm:pt>
    <dgm:pt modelId="{CBFD9B8F-A042-48AF-83E1-B073ECB6B84C}" type="pres">
      <dgm:prSet presAssocID="{3C7A842B-2DE2-4C7D-ADF8-C8387D586633}" presName="parTx" presStyleLbl="alignNode1" presStyleIdx="0" presStyleCnt="3">
        <dgm:presLayoutVars>
          <dgm:chMax val="0"/>
          <dgm:chPref val="0"/>
          <dgm:bulletEnabled val="1"/>
        </dgm:presLayoutVars>
      </dgm:prSet>
      <dgm:spPr/>
    </dgm:pt>
    <dgm:pt modelId="{599B9EDF-2BFD-4BEF-B552-CB5FD5EC597E}" type="pres">
      <dgm:prSet presAssocID="{3C7A842B-2DE2-4C7D-ADF8-C8387D586633}" presName="desTx" presStyleLbl="alignAccFollowNode1" presStyleIdx="0" presStyleCnt="3">
        <dgm:presLayoutVars>
          <dgm:bulletEnabled val="1"/>
        </dgm:presLayoutVars>
      </dgm:prSet>
      <dgm:spPr/>
    </dgm:pt>
    <dgm:pt modelId="{08F67BB0-6186-48CB-8837-82381AF519CF}" type="pres">
      <dgm:prSet presAssocID="{755A0572-CF7D-44F7-A2B5-BA92AD21A5B1}" presName="space" presStyleCnt="0"/>
      <dgm:spPr/>
    </dgm:pt>
    <dgm:pt modelId="{2F77297F-DB7D-4467-BE52-DFC8CE4A1C26}" type="pres">
      <dgm:prSet presAssocID="{C651B938-E636-4B43-BBD6-F3837F8ADB82}" presName="composite" presStyleCnt="0"/>
      <dgm:spPr/>
    </dgm:pt>
    <dgm:pt modelId="{ADEA36E0-64E6-4BEE-AD42-DAB37DC21EDD}" type="pres">
      <dgm:prSet presAssocID="{C651B938-E636-4B43-BBD6-F3837F8ADB82}" presName="parTx" presStyleLbl="alignNode1" presStyleIdx="1" presStyleCnt="3">
        <dgm:presLayoutVars>
          <dgm:chMax val="0"/>
          <dgm:chPref val="0"/>
          <dgm:bulletEnabled val="1"/>
        </dgm:presLayoutVars>
      </dgm:prSet>
      <dgm:spPr/>
    </dgm:pt>
    <dgm:pt modelId="{F0F7EA4B-645E-4581-AD97-769433FA6554}" type="pres">
      <dgm:prSet presAssocID="{C651B938-E636-4B43-BBD6-F3837F8ADB82}" presName="desTx" presStyleLbl="alignAccFollowNode1" presStyleIdx="1" presStyleCnt="3">
        <dgm:presLayoutVars>
          <dgm:bulletEnabled val="1"/>
        </dgm:presLayoutVars>
      </dgm:prSet>
      <dgm:spPr/>
    </dgm:pt>
    <dgm:pt modelId="{67B853E0-A8C2-47B9-AEA8-172A7AC37267}" type="pres">
      <dgm:prSet presAssocID="{44202A68-9B2E-4784-814A-B001CF51D2FC}" presName="space" presStyleCnt="0"/>
      <dgm:spPr/>
    </dgm:pt>
    <dgm:pt modelId="{57BA0125-AC7E-4638-99E1-A06ADB513485}" type="pres">
      <dgm:prSet presAssocID="{2FA77CEA-0CA1-441F-9A3F-50EF0862F00A}" presName="composite" presStyleCnt="0"/>
      <dgm:spPr/>
    </dgm:pt>
    <dgm:pt modelId="{0F0743B9-76B9-4417-96BA-4B29AAEFE2C0}" type="pres">
      <dgm:prSet presAssocID="{2FA77CEA-0CA1-441F-9A3F-50EF0862F00A}" presName="parTx" presStyleLbl="alignNode1" presStyleIdx="2" presStyleCnt="3">
        <dgm:presLayoutVars>
          <dgm:chMax val="0"/>
          <dgm:chPref val="0"/>
          <dgm:bulletEnabled val="1"/>
        </dgm:presLayoutVars>
      </dgm:prSet>
      <dgm:spPr/>
    </dgm:pt>
    <dgm:pt modelId="{26561F3C-0483-4170-A4DD-98DC09E93992}" type="pres">
      <dgm:prSet presAssocID="{2FA77CEA-0CA1-441F-9A3F-50EF0862F00A}" presName="desTx" presStyleLbl="alignAccFollowNode1" presStyleIdx="2" presStyleCnt="3">
        <dgm:presLayoutVars>
          <dgm:bulletEnabled val="1"/>
        </dgm:presLayoutVars>
      </dgm:prSet>
      <dgm:spPr/>
    </dgm:pt>
  </dgm:ptLst>
  <dgm:cxnLst>
    <dgm:cxn modelId="{5EA0AF04-45B0-46BD-BAB1-9471766DCB19}" type="presOf" srcId="{E9819B75-18B6-43AF-878B-CBFD21F954E8}" destId="{599B9EDF-2BFD-4BEF-B552-CB5FD5EC597E}" srcOrd="0" destOrd="1" presId="urn:microsoft.com/office/officeart/2005/8/layout/hList1"/>
    <dgm:cxn modelId="{909D3F0F-5C5B-4843-9E5D-1292EFF15F50}" srcId="{915A6AE7-4F2B-4C1A-A770-74C66BA28BFA}" destId="{3C7A842B-2DE2-4C7D-ADF8-C8387D586633}" srcOrd="0" destOrd="0" parTransId="{9C535356-0D30-43F5-BFF5-8E9EF8D76521}" sibTransId="{755A0572-CF7D-44F7-A2B5-BA92AD21A5B1}"/>
    <dgm:cxn modelId="{38AA8F0F-7A13-4711-9A55-9C072A7EB01B}" srcId="{915A6AE7-4F2B-4C1A-A770-74C66BA28BFA}" destId="{C651B938-E636-4B43-BBD6-F3837F8ADB82}" srcOrd="1" destOrd="0" parTransId="{664D0001-9D21-4513-9F33-A6270E0881E5}" sibTransId="{44202A68-9B2E-4784-814A-B001CF51D2FC}"/>
    <dgm:cxn modelId="{1330D91F-7213-4507-9ED2-9043C5B70E3F}" srcId="{2FA77CEA-0CA1-441F-9A3F-50EF0862F00A}" destId="{37D45AD9-99AB-41A9-9485-14C2CE76EE6E}" srcOrd="0" destOrd="0" parTransId="{C988283A-159A-4D68-A069-8E6C78607CCC}" sibTransId="{E74627E5-F12C-4C9E-854F-A5A1CFE95816}"/>
    <dgm:cxn modelId="{49888523-E6A1-4814-BF86-9912FCB4E78D}" srcId="{2FA77CEA-0CA1-441F-9A3F-50EF0862F00A}" destId="{59AEAE44-4CB5-4EF8-A064-C3C49F58D4E7}" srcOrd="1" destOrd="0" parTransId="{234617A1-914A-4353-9EEB-4DB7B676CA54}" sibTransId="{DA385E78-C914-429B-99EF-37F3301887AE}"/>
    <dgm:cxn modelId="{D9A49C23-DD79-4D26-AF04-2CC1FF79F5D5}" srcId="{915A6AE7-4F2B-4C1A-A770-74C66BA28BFA}" destId="{2FA77CEA-0CA1-441F-9A3F-50EF0862F00A}" srcOrd="2" destOrd="0" parTransId="{66069DE0-ACF6-417C-9F4D-D03ABCCB86B6}" sibTransId="{8E9CB733-247C-42E3-844F-39713FB928AA}"/>
    <dgm:cxn modelId="{5ED01226-E59F-43EF-9FC3-508F9AABD16C}" srcId="{C651B938-E636-4B43-BBD6-F3837F8ADB82}" destId="{C0723C37-2587-4F22-AA76-B85A0612A9A8}" srcOrd="2" destOrd="0" parTransId="{79FB0501-7B10-4B61-9CA1-1AA84AFACE5F}" sibTransId="{B0CBF768-B62C-4DE8-8D03-6ED202DC0637}"/>
    <dgm:cxn modelId="{7FE00231-E2EB-45BF-875C-D792D2345C41}" type="presOf" srcId="{3C7A842B-2DE2-4C7D-ADF8-C8387D586633}" destId="{CBFD9B8F-A042-48AF-83E1-B073ECB6B84C}" srcOrd="0" destOrd="0" presId="urn:microsoft.com/office/officeart/2005/8/layout/hList1"/>
    <dgm:cxn modelId="{16CC3C40-9FE7-4661-8AE0-B7D342614AD8}" type="presOf" srcId="{2FA77CEA-0CA1-441F-9A3F-50EF0862F00A}" destId="{0F0743B9-76B9-4417-96BA-4B29AAEFE2C0}" srcOrd="0" destOrd="0" presId="urn:microsoft.com/office/officeart/2005/8/layout/hList1"/>
    <dgm:cxn modelId="{78499D5C-F259-498A-A2E4-2C518B8DD15D}" srcId="{C651B938-E636-4B43-BBD6-F3837F8ADB82}" destId="{A83299B4-8DA8-49BA-85F6-41EE2C9C2F68}" srcOrd="1" destOrd="0" parTransId="{9C585B0A-0614-4444-9FD8-EADD226898BC}" sibTransId="{01815C69-5EF7-4108-8DC5-6DF91184C6E3}"/>
    <dgm:cxn modelId="{361CB042-BD3A-4646-97B7-3DCE8F6F76D8}" type="presOf" srcId="{37D45AD9-99AB-41A9-9485-14C2CE76EE6E}" destId="{26561F3C-0483-4170-A4DD-98DC09E93992}" srcOrd="0" destOrd="0" presId="urn:microsoft.com/office/officeart/2005/8/layout/hList1"/>
    <dgm:cxn modelId="{83B98F43-D378-44A6-9817-E04B3F7731EC}" type="presOf" srcId="{02DC916A-54F5-4CFF-B304-452C13360A94}" destId="{599B9EDF-2BFD-4BEF-B552-CB5FD5EC597E}" srcOrd="0" destOrd="0" presId="urn:microsoft.com/office/officeart/2005/8/layout/hList1"/>
    <dgm:cxn modelId="{87216264-255D-4D2C-9F7F-F2CB76A1195D}" type="presOf" srcId="{59AEAE44-4CB5-4EF8-A064-C3C49F58D4E7}" destId="{26561F3C-0483-4170-A4DD-98DC09E93992}" srcOrd="0" destOrd="1" presId="urn:microsoft.com/office/officeart/2005/8/layout/hList1"/>
    <dgm:cxn modelId="{84EAB248-DDB8-4627-B883-ABCC04EF6AC5}" type="presOf" srcId="{C0723C37-2587-4F22-AA76-B85A0612A9A8}" destId="{F0F7EA4B-645E-4581-AD97-769433FA6554}" srcOrd="0" destOrd="2" presId="urn:microsoft.com/office/officeart/2005/8/layout/hList1"/>
    <dgm:cxn modelId="{BC35C76D-C14F-4D68-890A-FC41067E99F0}" type="presOf" srcId="{C651B938-E636-4B43-BBD6-F3837F8ADB82}" destId="{ADEA36E0-64E6-4BEE-AD42-DAB37DC21EDD}" srcOrd="0" destOrd="0" presId="urn:microsoft.com/office/officeart/2005/8/layout/hList1"/>
    <dgm:cxn modelId="{43B3237C-EF83-4F2C-98F3-92D6088CBBB1}" type="presOf" srcId="{10D039FD-E779-4EC4-9CF1-48ED89074231}" destId="{26561F3C-0483-4170-A4DD-98DC09E93992}" srcOrd="0" destOrd="2" presId="urn:microsoft.com/office/officeart/2005/8/layout/hList1"/>
    <dgm:cxn modelId="{16768292-19E4-4423-8772-8A4E4C4527BA}" type="presOf" srcId="{A83299B4-8DA8-49BA-85F6-41EE2C9C2F68}" destId="{F0F7EA4B-645E-4581-AD97-769433FA6554}" srcOrd="0" destOrd="1" presId="urn:microsoft.com/office/officeart/2005/8/layout/hList1"/>
    <dgm:cxn modelId="{8C0B689C-A699-47A5-98BD-B1FAA648FBC6}" srcId="{3C7A842B-2DE2-4C7D-ADF8-C8387D586633}" destId="{1F5BE414-C459-44F6-B9FF-52DEE5736A28}" srcOrd="2" destOrd="0" parTransId="{87E7C702-F585-425F-AAF0-90A6A6D325D2}" sibTransId="{27257204-BB0E-4966-BA67-7379A16EC70B}"/>
    <dgm:cxn modelId="{B0561FD4-5C18-433A-87B3-9BC911100A1D}" srcId="{3C7A842B-2DE2-4C7D-ADF8-C8387D586633}" destId="{E9819B75-18B6-43AF-878B-CBFD21F954E8}" srcOrd="1" destOrd="0" parTransId="{45AF5F75-D8EC-414E-8E47-720CE49AF033}" sibTransId="{69DA0283-9EEE-4979-ADF6-9B971EAE0F03}"/>
    <dgm:cxn modelId="{705E1BDD-3912-433B-B40E-098A2E187265}" srcId="{3C7A842B-2DE2-4C7D-ADF8-C8387D586633}" destId="{02DC916A-54F5-4CFF-B304-452C13360A94}" srcOrd="0" destOrd="0" parTransId="{E4A69DB6-CF49-4691-A213-D1D92D42BC66}" sibTransId="{0F1C06A0-3E2B-4BF2-9B79-C222E552ECD2}"/>
    <dgm:cxn modelId="{B6E127DE-4F45-4706-9788-0B3B7F0714AD}" srcId="{C651B938-E636-4B43-BBD6-F3837F8ADB82}" destId="{84C9995C-DBA5-4326-9867-2F398FF5375C}" srcOrd="0" destOrd="0" parTransId="{87F03E02-0EFE-473B-9ABD-D4A2F4565315}" sibTransId="{2417ED5A-A388-40EC-A061-5051690FA2F1}"/>
    <dgm:cxn modelId="{2DC39CE7-CA12-4DC9-885F-F8C473F73702}" type="presOf" srcId="{915A6AE7-4F2B-4C1A-A770-74C66BA28BFA}" destId="{90406130-FDB6-49D4-BABF-F7C757A0E755}" srcOrd="0" destOrd="0" presId="urn:microsoft.com/office/officeart/2005/8/layout/hList1"/>
    <dgm:cxn modelId="{C37528EA-2F56-4CF6-8CF9-00592F46B6E0}" type="presOf" srcId="{84C9995C-DBA5-4326-9867-2F398FF5375C}" destId="{F0F7EA4B-645E-4581-AD97-769433FA6554}" srcOrd="0" destOrd="0" presId="urn:microsoft.com/office/officeart/2005/8/layout/hList1"/>
    <dgm:cxn modelId="{70DE59EC-8583-4B8A-A925-51D976CD0980}" srcId="{2FA77CEA-0CA1-441F-9A3F-50EF0862F00A}" destId="{10D039FD-E779-4EC4-9CF1-48ED89074231}" srcOrd="2" destOrd="0" parTransId="{68A511D0-BC2B-4A2F-8D32-342AFAFD6DAD}" sibTransId="{CB850080-AE8E-40BC-A655-F97924F90004}"/>
    <dgm:cxn modelId="{F8B7A2FB-6C25-4084-AFB3-D5975CD0542B}" type="presOf" srcId="{1F5BE414-C459-44F6-B9FF-52DEE5736A28}" destId="{599B9EDF-2BFD-4BEF-B552-CB5FD5EC597E}" srcOrd="0" destOrd="2" presId="urn:microsoft.com/office/officeart/2005/8/layout/hList1"/>
    <dgm:cxn modelId="{F6611501-F84E-40A1-A93E-FF71D3180BE0}" type="presParOf" srcId="{90406130-FDB6-49D4-BABF-F7C757A0E755}" destId="{5B164E18-813F-48B5-A22E-9D4F1C74B94D}" srcOrd="0" destOrd="0" presId="urn:microsoft.com/office/officeart/2005/8/layout/hList1"/>
    <dgm:cxn modelId="{7704A7DF-150D-43AC-A654-B96B4D5B1E0E}" type="presParOf" srcId="{5B164E18-813F-48B5-A22E-9D4F1C74B94D}" destId="{CBFD9B8F-A042-48AF-83E1-B073ECB6B84C}" srcOrd="0" destOrd="0" presId="urn:microsoft.com/office/officeart/2005/8/layout/hList1"/>
    <dgm:cxn modelId="{F280A3FC-EE53-4498-A20D-A07FB3B87969}" type="presParOf" srcId="{5B164E18-813F-48B5-A22E-9D4F1C74B94D}" destId="{599B9EDF-2BFD-4BEF-B552-CB5FD5EC597E}" srcOrd="1" destOrd="0" presId="urn:microsoft.com/office/officeart/2005/8/layout/hList1"/>
    <dgm:cxn modelId="{239A0969-C658-4B98-8F57-F4B30625CCF7}" type="presParOf" srcId="{90406130-FDB6-49D4-BABF-F7C757A0E755}" destId="{08F67BB0-6186-48CB-8837-82381AF519CF}" srcOrd="1" destOrd="0" presId="urn:microsoft.com/office/officeart/2005/8/layout/hList1"/>
    <dgm:cxn modelId="{5CA52512-CF6B-4292-B324-6584690207C1}" type="presParOf" srcId="{90406130-FDB6-49D4-BABF-F7C757A0E755}" destId="{2F77297F-DB7D-4467-BE52-DFC8CE4A1C26}" srcOrd="2" destOrd="0" presId="urn:microsoft.com/office/officeart/2005/8/layout/hList1"/>
    <dgm:cxn modelId="{146EA112-9FA2-4F40-B15B-04C7E393D026}" type="presParOf" srcId="{2F77297F-DB7D-4467-BE52-DFC8CE4A1C26}" destId="{ADEA36E0-64E6-4BEE-AD42-DAB37DC21EDD}" srcOrd="0" destOrd="0" presId="urn:microsoft.com/office/officeart/2005/8/layout/hList1"/>
    <dgm:cxn modelId="{2B22A86B-6488-4A3D-9E09-480F49D29849}" type="presParOf" srcId="{2F77297F-DB7D-4467-BE52-DFC8CE4A1C26}" destId="{F0F7EA4B-645E-4581-AD97-769433FA6554}" srcOrd="1" destOrd="0" presId="urn:microsoft.com/office/officeart/2005/8/layout/hList1"/>
    <dgm:cxn modelId="{551AFA51-FAEC-45DE-98D2-900373C11E88}" type="presParOf" srcId="{90406130-FDB6-49D4-BABF-F7C757A0E755}" destId="{67B853E0-A8C2-47B9-AEA8-172A7AC37267}" srcOrd="3" destOrd="0" presId="urn:microsoft.com/office/officeart/2005/8/layout/hList1"/>
    <dgm:cxn modelId="{F0CFB166-DAA3-43EA-BDB8-8365902B78CD}" type="presParOf" srcId="{90406130-FDB6-49D4-BABF-F7C757A0E755}" destId="{57BA0125-AC7E-4638-99E1-A06ADB513485}" srcOrd="4" destOrd="0" presId="urn:microsoft.com/office/officeart/2005/8/layout/hList1"/>
    <dgm:cxn modelId="{ECA5796C-8DD9-4555-A1E1-1A4DB30A811F}" type="presParOf" srcId="{57BA0125-AC7E-4638-99E1-A06ADB513485}" destId="{0F0743B9-76B9-4417-96BA-4B29AAEFE2C0}" srcOrd="0" destOrd="0" presId="urn:microsoft.com/office/officeart/2005/8/layout/hList1"/>
    <dgm:cxn modelId="{C4B1C142-4439-48E1-97F6-457158AE053F}" type="presParOf" srcId="{57BA0125-AC7E-4638-99E1-A06ADB513485}" destId="{26561F3C-0483-4170-A4DD-98DC09E93992}"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Eclipse / Jira</a:t>
          </a:r>
        </a:p>
      </dsp:txBody>
      <dsp:txXfrm>
        <a:off x="417278" y="443104"/>
        <a:ext cx="1235231" cy="823487"/>
      </dsp:txXfrm>
    </dsp:sp>
    <dsp:sp modelId="{135D8788-8C83-45CD-BE78-15E6F0BBEDC3}">
      <dsp:nvSpPr>
        <dsp:cNvPr id="0" name=""/>
        <dsp:cNvSpPr/>
      </dsp:nvSpPr>
      <dsp:spPr>
        <a:xfrm>
          <a:off x="1858381" y="443104"/>
          <a:ext cx="2058718" cy="823487"/>
        </a:xfrm>
        <a:prstGeom prst="chevron">
          <a:avLst/>
        </a:prstGeom>
        <a:solidFill>
          <a:schemeClr val="accent2">
            <a:shade val="80000"/>
            <a:hueOff val="145295"/>
            <a:satOff val="-18794"/>
            <a:lumOff val="93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dsp:txBody>
      <dsp:txXfrm>
        <a:off x="2270125" y="443104"/>
        <a:ext cx="1235231" cy="823487"/>
      </dsp:txXfrm>
    </dsp:sp>
    <dsp:sp modelId="{76138B72-4ABC-42DE-B34A-7F2ECDEC7FB8}">
      <dsp:nvSpPr>
        <dsp:cNvPr id="0" name=""/>
        <dsp:cNvSpPr/>
      </dsp:nvSpPr>
      <dsp:spPr>
        <a:xfrm>
          <a:off x="3711228" y="443104"/>
          <a:ext cx="2058718" cy="823487"/>
        </a:xfrm>
        <a:prstGeom prst="chevron">
          <a:avLst/>
        </a:prstGeom>
        <a:solidFill>
          <a:schemeClr val="accent2">
            <a:shade val="80000"/>
            <a:hueOff val="290591"/>
            <a:satOff val="-37588"/>
            <a:lumOff val="186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Jenkins</a:t>
          </a:r>
        </a:p>
      </dsp:txBody>
      <dsp:txXfrm>
        <a:off x="4122972" y="443104"/>
        <a:ext cx="1235231" cy="823487"/>
      </dsp:txXfrm>
    </dsp:sp>
    <dsp:sp modelId="{36323BFE-BCE8-4CE7-9894-CF841DD2C721}">
      <dsp:nvSpPr>
        <dsp:cNvPr id="0" name=""/>
        <dsp:cNvSpPr/>
      </dsp:nvSpPr>
      <dsp:spPr>
        <a:xfrm>
          <a:off x="5564075" y="443104"/>
          <a:ext cx="2058718" cy="823487"/>
        </a:xfrm>
        <a:prstGeom prst="chevron">
          <a:avLst/>
        </a:prstGeom>
        <a:solidFill>
          <a:schemeClr val="accent2">
            <a:shade val="80000"/>
            <a:hueOff val="435886"/>
            <a:satOff val="-56381"/>
            <a:lumOff val="28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dsp:txBody>
      <dsp:txXfrm>
        <a:off x="5975819" y="443104"/>
        <a:ext cx="1235231" cy="823487"/>
      </dsp:txXfrm>
    </dsp:sp>
    <dsp:sp modelId="{EA910D9F-AF87-4B57-9ABD-3E90AC52B2AA}">
      <dsp:nvSpPr>
        <dsp:cNvPr id="0" name=""/>
        <dsp:cNvSpPr/>
      </dsp:nvSpPr>
      <dsp:spPr>
        <a:xfrm>
          <a:off x="7416922" y="443104"/>
          <a:ext cx="2058718" cy="823487"/>
        </a:xfrm>
        <a:prstGeom prst="chevron">
          <a:avLst/>
        </a:prstGeom>
        <a:solidFill>
          <a:schemeClr val="accent2">
            <a:shade val="80000"/>
            <a:hueOff val="581181"/>
            <a:satOff val="-75175"/>
            <a:lumOff val="373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AWS</a:t>
          </a:r>
        </a:p>
      </dsp:txBody>
      <dsp:txXfrm>
        <a:off x="7828666" y="443104"/>
        <a:ext cx="1235231" cy="823487"/>
      </dsp:txXfrm>
    </dsp:sp>
    <dsp:sp modelId="{C7E484C5-4628-4E69-A8D7-220642FEFD3D}">
      <dsp:nvSpPr>
        <dsp:cNvPr id="0" name=""/>
        <dsp:cNvSpPr/>
      </dsp:nvSpPr>
      <dsp:spPr>
        <a:xfrm>
          <a:off x="9269768" y="443104"/>
          <a:ext cx="2058718" cy="823487"/>
        </a:xfrm>
        <a:prstGeom prst="chevron">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dsp:txBody>
      <dsp:txXfrm>
        <a:off x="9681512" y="443104"/>
        <a:ext cx="1235231" cy="8234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14F9A-CFB3-4554-82D9-086AF6252A7F}">
      <dsp:nvSpPr>
        <dsp:cNvPr id="0" name=""/>
        <dsp:cNvSpPr/>
      </dsp:nvSpPr>
      <dsp:spPr>
        <a:xfrm>
          <a:off x="5534" y="443104"/>
          <a:ext cx="2058718" cy="823487"/>
        </a:xfrm>
        <a:prstGeom prst="chevron">
          <a:avLst/>
        </a:prstGeom>
        <a:solidFill>
          <a:schemeClr val="accent4">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a:t>Visual Studio</a:t>
          </a:r>
        </a:p>
      </dsp:txBody>
      <dsp:txXfrm>
        <a:off x="417278" y="443104"/>
        <a:ext cx="1235231" cy="823487"/>
      </dsp:txXfrm>
    </dsp:sp>
    <dsp:sp modelId="{2C588BCE-CC18-4967-8702-B993E5636824}">
      <dsp:nvSpPr>
        <dsp:cNvPr id="0" name=""/>
        <dsp:cNvSpPr/>
      </dsp:nvSpPr>
      <dsp:spPr>
        <a:xfrm>
          <a:off x="1858381" y="443104"/>
          <a:ext cx="2058718" cy="823487"/>
        </a:xfrm>
        <a:prstGeom prst="chevron">
          <a:avLst/>
        </a:prstGeom>
        <a:solidFill>
          <a:schemeClr val="accent4">
            <a:alpha val="90000"/>
            <a:hueOff val="0"/>
            <a:satOff val="0"/>
            <a:lumOff val="0"/>
            <a:alphaOff val="-8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336" rIns="0" bIns="17336" numCol="1" spcCol="1270" anchor="ctr" anchorCtr="0">
          <a:noAutofit/>
        </a:bodyPr>
        <a:lstStyle/>
        <a:p>
          <a:pPr marL="0" lvl="0" indent="0" algn="ctr" defTabSz="577850">
            <a:lnSpc>
              <a:spcPct val="90000"/>
            </a:lnSpc>
            <a:spcBef>
              <a:spcPct val="0"/>
            </a:spcBef>
            <a:spcAft>
              <a:spcPct val="35000"/>
            </a:spcAft>
            <a:buNone/>
          </a:pPr>
          <a:r>
            <a:rPr lang="en-US" sz="1300" b="1" kern="1200"/>
            <a:t>Team Foundation Version Control</a:t>
          </a:r>
        </a:p>
      </dsp:txBody>
      <dsp:txXfrm>
        <a:off x="2270125" y="443104"/>
        <a:ext cx="1235231" cy="823487"/>
      </dsp:txXfrm>
    </dsp:sp>
    <dsp:sp modelId="{B4831151-7A6C-4D1F-B71A-8C517E60ED6D}">
      <dsp:nvSpPr>
        <dsp:cNvPr id="0" name=""/>
        <dsp:cNvSpPr/>
      </dsp:nvSpPr>
      <dsp:spPr>
        <a:xfrm>
          <a:off x="3711228" y="443104"/>
          <a:ext cx="2058718" cy="823487"/>
        </a:xfrm>
        <a:prstGeom prst="chevron">
          <a:avLst/>
        </a:prstGeom>
        <a:solidFill>
          <a:schemeClr val="accent4">
            <a:alpha val="90000"/>
            <a:hueOff val="0"/>
            <a:satOff val="0"/>
            <a:lumOff val="0"/>
            <a:alphaOff val="-16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VS Team Services</a:t>
          </a:r>
        </a:p>
      </dsp:txBody>
      <dsp:txXfrm>
        <a:off x="4122972" y="443104"/>
        <a:ext cx="1235231" cy="823487"/>
      </dsp:txXfrm>
    </dsp:sp>
    <dsp:sp modelId="{88C299BB-0E1B-4A9A-853D-D3B97BE435E1}">
      <dsp:nvSpPr>
        <dsp:cNvPr id="0" name=""/>
        <dsp:cNvSpPr/>
      </dsp:nvSpPr>
      <dsp:spPr>
        <a:xfrm>
          <a:off x="5564075" y="443104"/>
          <a:ext cx="2058718" cy="823487"/>
        </a:xfrm>
        <a:prstGeom prst="chevron">
          <a:avLst/>
        </a:prstGeom>
        <a:solidFill>
          <a:schemeClr val="accent4">
            <a:alpha val="90000"/>
            <a:hueOff val="0"/>
            <a:satOff val="0"/>
            <a:lumOff val="0"/>
            <a:alphaOff val="-24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Azure Resource Manager</a:t>
          </a:r>
        </a:p>
      </dsp:txBody>
      <dsp:txXfrm>
        <a:off x="5975819" y="443104"/>
        <a:ext cx="1235231" cy="823487"/>
      </dsp:txXfrm>
    </dsp:sp>
    <dsp:sp modelId="{CBEA60FF-C53B-4A3F-B99D-A151A88E59F7}">
      <dsp:nvSpPr>
        <dsp:cNvPr id="0" name=""/>
        <dsp:cNvSpPr/>
      </dsp:nvSpPr>
      <dsp:spPr>
        <a:xfrm>
          <a:off x="7416922" y="443104"/>
          <a:ext cx="2058718" cy="823487"/>
        </a:xfrm>
        <a:prstGeom prst="chevron">
          <a:avLst/>
        </a:prstGeom>
        <a:solidFill>
          <a:schemeClr val="accent4">
            <a:alpha val="90000"/>
            <a:hueOff val="0"/>
            <a:satOff val="0"/>
            <a:lumOff val="0"/>
            <a:alphaOff val="-32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b="1" kern="1200"/>
            <a:t>Azure</a:t>
          </a:r>
        </a:p>
      </dsp:txBody>
      <dsp:txXfrm>
        <a:off x="7828666" y="443104"/>
        <a:ext cx="1235231" cy="823487"/>
      </dsp:txXfrm>
    </dsp:sp>
    <dsp:sp modelId="{F732AB74-57BC-440E-B6CA-6D3F8F40FA69}">
      <dsp:nvSpPr>
        <dsp:cNvPr id="0" name=""/>
        <dsp:cNvSpPr/>
      </dsp:nvSpPr>
      <dsp:spPr>
        <a:xfrm>
          <a:off x="9269768" y="443104"/>
          <a:ext cx="2058718" cy="823487"/>
        </a:xfrm>
        <a:prstGeom prst="chevron">
          <a:avLst/>
        </a:prstGeom>
        <a:solidFill>
          <a:schemeClr val="accent4">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t>Windows /</a:t>
          </a:r>
        </a:p>
        <a:p>
          <a:pPr marL="0" lvl="0" indent="0" algn="ctr" defTabSz="755650">
            <a:lnSpc>
              <a:spcPct val="90000"/>
            </a:lnSpc>
            <a:spcBef>
              <a:spcPct val="0"/>
            </a:spcBef>
            <a:spcAft>
              <a:spcPct val="35000"/>
            </a:spcAft>
            <a:buNone/>
          </a:pPr>
          <a:r>
            <a:rPr lang="en-US" sz="1700" b="1" kern="1200"/>
            <a:t>.NET</a:t>
          </a:r>
        </a:p>
      </dsp:txBody>
      <dsp:txXfrm>
        <a:off x="9681512" y="443104"/>
        <a:ext cx="1235231" cy="8234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62053"/>
          <a:ext cx="2526158" cy="576000"/>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Agile Tools</a:t>
          </a:r>
        </a:p>
      </dsp:txBody>
      <dsp:txXfrm>
        <a:off x="2590" y="62053"/>
        <a:ext cx="2526158" cy="576000"/>
      </dsp:txXfrm>
    </dsp:sp>
    <dsp:sp modelId="{599B9EDF-2BFD-4BEF-B552-CB5FD5EC597E}">
      <dsp:nvSpPr>
        <dsp:cNvPr id="0" name=""/>
        <dsp:cNvSpPr/>
      </dsp:nvSpPr>
      <dsp:spPr>
        <a:xfrm>
          <a:off x="2590" y="638053"/>
          <a:ext cx="2526158" cy="1612687"/>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Kanban boards</a:t>
          </a:r>
        </a:p>
        <a:p>
          <a:pPr marL="228600" lvl="1" indent="-228600" algn="l" defTabSz="889000">
            <a:lnSpc>
              <a:spcPct val="90000"/>
            </a:lnSpc>
            <a:spcBef>
              <a:spcPct val="0"/>
            </a:spcBef>
            <a:spcAft>
              <a:spcPct val="15000"/>
            </a:spcAft>
            <a:buChar char="•"/>
          </a:pPr>
          <a:r>
            <a:rPr lang="en-US" sz="2000" kern="1200"/>
            <a:t>Backlogs</a:t>
          </a:r>
        </a:p>
        <a:p>
          <a:pPr marL="228600" lvl="1" indent="-228600" algn="l" defTabSz="889000">
            <a:lnSpc>
              <a:spcPct val="90000"/>
            </a:lnSpc>
            <a:spcBef>
              <a:spcPct val="0"/>
            </a:spcBef>
            <a:spcAft>
              <a:spcPct val="15000"/>
            </a:spcAft>
            <a:buChar char="•"/>
          </a:pPr>
          <a:r>
            <a:rPr lang="en-US" sz="2000" kern="1200"/>
            <a:t>Dashboard</a:t>
          </a:r>
        </a:p>
      </dsp:txBody>
      <dsp:txXfrm>
        <a:off x="2590" y="638053"/>
        <a:ext cx="2526158" cy="1612687"/>
      </dsp:txXfrm>
    </dsp:sp>
    <dsp:sp modelId="{0F0743B9-76B9-4417-96BA-4B29AAEFE2C0}">
      <dsp:nvSpPr>
        <dsp:cNvPr id="0" name=""/>
        <dsp:cNvSpPr/>
      </dsp:nvSpPr>
      <dsp:spPr>
        <a:xfrm>
          <a:off x="2882412" y="62053"/>
          <a:ext cx="2526158" cy="576000"/>
        </a:xfrm>
        <a:prstGeom prst="rect">
          <a:avLst/>
        </a:prstGeom>
        <a:solidFill>
          <a:schemeClr val="accent2">
            <a:hueOff val="-5994435"/>
            <a:satOff val="-455"/>
            <a:lumOff val="13431"/>
            <a:alphaOff val="0"/>
          </a:schemeClr>
        </a:solidFill>
        <a:ln w="10795" cap="flat" cmpd="sng" algn="ctr">
          <a:solidFill>
            <a:schemeClr val="accent2">
              <a:hueOff val="-5994435"/>
              <a:satOff val="-455"/>
              <a:lumOff val="134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      Source Control</a:t>
          </a:r>
        </a:p>
      </dsp:txBody>
      <dsp:txXfrm>
        <a:off x="2882412" y="62053"/>
        <a:ext cx="2526158" cy="576000"/>
      </dsp:txXfrm>
    </dsp:sp>
    <dsp:sp modelId="{26561F3C-0483-4170-A4DD-98DC09E93992}">
      <dsp:nvSpPr>
        <dsp:cNvPr id="0" name=""/>
        <dsp:cNvSpPr/>
      </dsp:nvSpPr>
      <dsp:spPr>
        <a:xfrm>
          <a:off x="2882412" y="638053"/>
          <a:ext cx="2526158" cy="1612687"/>
        </a:xfrm>
        <a:prstGeom prst="rect">
          <a:avLst/>
        </a:prstGeom>
        <a:solidFill>
          <a:schemeClr val="accent2">
            <a:tint val="40000"/>
            <a:alpha val="90000"/>
            <a:hueOff val="-6744979"/>
            <a:satOff val="25508"/>
            <a:lumOff val="3159"/>
            <a:alphaOff val="0"/>
          </a:schemeClr>
        </a:solidFill>
        <a:ln w="10795" cap="flat" cmpd="sng" algn="ctr">
          <a:solidFill>
            <a:schemeClr val="accent2">
              <a:tint val="40000"/>
              <a:alpha val="90000"/>
              <a:hueOff val="-6744979"/>
              <a:satOff val="25508"/>
              <a:lumOff val="31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Git</a:t>
          </a:r>
        </a:p>
        <a:p>
          <a:pPr marL="228600" lvl="1" indent="-228600" algn="l" defTabSz="889000">
            <a:lnSpc>
              <a:spcPct val="90000"/>
            </a:lnSpc>
            <a:spcBef>
              <a:spcPct val="0"/>
            </a:spcBef>
            <a:spcAft>
              <a:spcPct val="15000"/>
            </a:spcAft>
            <a:buChar char="•"/>
          </a:pPr>
          <a:r>
            <a:rPr lang="en-US" sz="2000" kern="1200"/>
            <a:t>TFVC</a:t>
          </a:r>
        </a:p>
        <a:p>
          <a:pPr marL="228600" lvl="1" indent="-228600" algn="l" defTabSz="889000">
            <a:lnSpc>
              <a:spcPct val="90000"/>
            </a:lnSpc>
            <a:spcBef>
              <a:spcPct val="0"/>
            </a:spcBef>
            <a:spcAft>
              <a:spcPct val="15000"/>
            </a:spcAft>
            <a:buChar char="•"/>
          </a:pPr>
          <a:r>
            <a:rPr lang="en-US" sz="2000" kern="1200" err="1"/>
            <a:t>Github</a:t>
          </a:r>
          <a:endParaRPr lang="en-US" sz="2000" kern="1200"/>
        </a:p>
      </dsp:txBody>
      <dsp:txXfrm>
        <a:off x="2882412" y="638053"/>
        <a:ext cx="2526158" cy="1612687"/>
      </dsp:txXfrm>
    </dsp:sp>
    <dsp:sp modelId="{E0BB3C78-FDAA-4658-807F-CA3B842D013A}">
      <dsp:nvSpPr>
        <dsp:cNvPr id="0" name=""/>
        <dsp:cNvSpPr/>
      </dsp:nvSpPr>
      <dsp:spPr>
        <a:xfrm>
          <a:off x="5762233" y="62053"/>
          <a:ext cx="2526158" cy="576000"/>
        </a:xfrm>
        <a:prstGeom prst="rect">
          <a:avLst/>
        </a:prstGeom>
        <a:solidFill>
          <a:schemeClr val="accent2">
            <a:hueOff val="-11988871"/>
            <a:satOff val="-911"/>
            <a:lumOff val="26861"/>
            <a:alphaOff val="0"/>
          </a:schemeClr>
        </a:solidFill>
        <a:ln w="10795" cap="flat" cmpd="sng" algn="ctr">
          <a:solidFill>
            <a:schemeClr val="accent2">
              <a:hueOff val="-11988871"/>
              <a:satOff val="-911"/>
              <a:lumOff val="2686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5762233" y="62053"/>
        <a:ext cx="2526158" cy="576000"/>
      </dsp:txXfrm>
    </dsp:sp>
    <dsp:sp modelId="{3E649BBE-5438-4860-AA42-0BE953632007}">
      <dsp:nvSpPr>
        <dsp:cNvPr id="0" name=""/>
        <dsp:cNvSpPr/>
      </dsp:nvSpPr>
      <dsp:spPr>
        <a:xfrm>
          <a:off x="5762233" y="638053"/>
          <a:ext cx="2526158" cy="1612687"/>
        </a:xfrm>
        <a:prstGeom prst="rect">
          <a:avLst/>
        </a:prstGeom>
        <a:solidFill>
          <a:schemeClr val="accent2">
            <a:tint val="40000"/>
            <a:alpha val="90000"/>
            <a:hueOff val="-13489958"/>
            <a:satOff val="51017"/>
            <a:lumOff val="6318"/>
            <a:alphaOff val="0"/>
          </a:schemeClr>
        </a:solidFill>
        <a:ln w="10795" cap="flat" cmpd="sng" algn="ctr">
          <a:solidFill>
            <a:schemeClr val="accent2">
              <a:tint val="40000"/>
              <a:alpha val="90000"/>
              <a:hueOff val="-13489958"/>
              <a:satOff val="51017"/>
              <a:lumOff val="63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Load testing</a:t>
          </a:r>
        </a:p>
        <a:p>
          <a:pPr marL="228600" lvl="1" indent="-228600" algn="l" defTabSz="889000">
            <a:lnSpc>
              <a:spcPct val="90000"/>
            </a:lnSpc>
            <a:spcBef>
              <a:spcPct val="0"/>
            </a:spcBef>
            <a:spcAft>
              <a:spcPct val="15000"/>
            </a:spcAft>
            <a:buChar char="•"/>
          </a:pPr>
          <a:r>
            <a:rPr lang="en-US" sz="2000" kern="1200"/>
            <a:t>Continuous testing</a:t>
          </a:r>
        </a:p>
        <a:p>
          <a:pPr marL="228600" lvl="1" indent="-228600" algn="l" defTabSz="889000">
            <a:lnSpc>
              <a:spcPct val="90000"/>
            </a:lnSpc>
            <a:spcBef>
              <a:spcPct val="0"/>
            </a:spcBef>
            <a:spcAft>
              <a:spcPct val="15000"/>
            </a:spcAft>
            <a:buChar char="•"/>
          </a:pPr>
          <a:r>
            <a:rPr lang="en-US" sz="2000" kern="1200"/>
            <a:t>Manual test plans</a:t>
          </a:r>
        </a:p>
      </dsp:txBody>
      <dsp:txXfrm>
        <a:off x="5762233" y="638053"/>
        <a:ext cx="2526158" cy="1612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FD9B8F-A042-48AF-83E1-B073ECB6B84C}">
      <dsp:nvSpPr>
        <dsp:cNvPr id="0" name=""/>
        <dsp:cNvSpPr/>
      </dsp:nvSpPr>
      <dsp:spPr>
        <a:xfrm>
          <a:off x="2590" y="7336"/>
          <a:ext cx="2526158" cy="604800"/>
        </a:xfrm>
        <a:prstGeom prst="rect">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Package </a:t>
          </a:r>
          <a:r>
            <a:rPr lang="en-US" sz="2100" kern="1200" err="1"/>
            <a:t>Mgmt</a:t>
          </a:r>
          <a:endParaRPr lang="en-US" sz="2100" kern="1200"/>
        </a:p>
      </dsp:txBody>
      <dsp:txXfrm>
        <a:off x="2590" y="7336"/>
        <a:ext cx="2526158" cy="604800"/>
      </dsp:txXfrm>
    </dsp:sp>
    <dsp:sp modelId="{599B9EDF-2BFD-4BEF-B552-CB5FD5EC597E}">
      <dsp:nvSpPr>
        <dsp:cNvPr id="0" name=""/>
        <dsp:cNvSpPr/>
      </dsp:nvSpPr>
      <dsp:spPr>
        <a:xfrm>
          <a:off x="2590" y="612136"/>
          <a:ext cx="2526158" cy="1693321"/>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Cloud hosted</a:t>
          </a:r>
        </a:p>
        <a:p>
          <a:pPr marL="228600" lvl="1" indent="-228600" algn="l" defTabSz="933450">
            <a:lnSpc>
              <a:spcPct val="90000"/>
            </a:lnSpc>
            <a:spcBef>
              <a:spcPct val="0"/>
            </a:spcBef>
            <a:spcAft>
              <a:spcPct val="15000"/>
            </a:spcAft>
            <a:buChar char="•"/>
          </a:pPr>
          <a:r>
            <a:rPr lang="en-US" sz="2100" kern="1200" err="1"/>
            <a:t>NuGet</a:t>
          </a:r>
          <a:endParaRPr lang="en-US" sz="2100" kern="1200"/>
        </a:p>
        <a:p>
          <a:pPr marL="228600" lvl="1" indent="-228600" algn="l" defTabSz="933450">
            <a:lnSpc>
              <a:spcPct val="90000"/>
            </a:lnSpc>
            <a:spcBef>
              <a:spcPct val="0"/>
            </a:spcBef>
            <a:spcAft>
              <a:spcPct val="15000"/>
            </a:spcAft>
            <a:buChar char="•"/>
          </a:pPr>
          <a:r>
            <a:rPr lang="en-US" sz="2100" kern="1200"/>
            <a:t>NPM</a:t>
          </a:r>
        </a:p>
      </dsp:txBody>
      <dsp:txXfrm>
        <a:off x="2590" y="612136"/>
        <a:ext cx="2526158" cy="1693321"/>
      </dsp:txXfrm>
    </dsp:sp>
    <dsp:sp modelId="{ADEA36E0-64E6-4BEE-AD42-DAB37DC21EDD}">
      <dsp:nvSpPr>
        <dsp:cNvPr id="0" name=""/>
        <dsp:cNvSpPr/>
      </dsp:nvSpPr>
      <dsp:spPr>
        <a:xfrm>
          <a:off x="2882412" y="7336"/>
          <a:ext cx="2526158" cy="604800"/>
        </a:xfrm>
        <a:prstGeom prst="rect">
          <a:avLst/>
        </a:prstGeom>
        <a:solidFill>
          <a:schemeClr val="accent4">
            <a:hueOff val="-2867528"/>
            <a:satOff val="23684"/>
            <a:lumOff val="-5883"/>
            <a:alphaOff val="0"/>
          </a:schemeClr>
        </a:solidFill>
        <a:ln w="10795" cap="flat" cmpd="sng" algn="ctr">
          <a:solidFill>
            <a:schemeClr val="accent4">
              <a:hueOff val="-2867528"/>
              <a:satOff val="2368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Build &amp; CI</a:t>
          </a:r>
        </a:p>
      </dsp:txBody>
      <dsp:txXfrm>
        <a:off x="2882412" y="7336"/>
        <a:ext cx="2526158" cy="604800"/>
      </dsp:txXfrm>
    </dsp:sp>
    <dsp:sp modelId="{F0F7EA4B-645E-4581-AD97-769433FA6554}">
      <dsp:nvSpPr>
        <dsp:cNvPr id="0" name=""/>
        <dsp:cNvSpPr/>
      </dsp:nvSpPr>
      <dsp:spPr>
        <a:xfrm>
          <a:off x="2882412" y="612136"/>
          <a:ext cx="2526158" cy="1693321"/>
        </a:xfrm>
        <a:prstGeom prst="rect">
          <a:avLst/>
        </a:prstGeom>
        <a:solidFill>
          <a:schemeClr val="accent4">
            <a:tint val="40000"/>
            <a:alpha val="90000"/>
            <a:hueOff val="-2813660"/>
            <a:satOff val="-1423"/>
            <a:lumOff val="-479"/>
            <a:alphaOff val="0"/>
          </a:schemeClr>
        </a:solidFill>
        <a:ln w="10795" cap="flat" cmpd="sng" algn="ctr">
          <a:solidFill>
            <a:schemeClr val="accent4">
              <a:tint val="40000"/>
              <a:alpha val="90000"/>
              <a:hueOff val="-2813660"/>
              <a:satOff val="-1423"/>
              <a:lumOff val="-4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Continuous integration </a:t>
          </a:r>
        </a:p>
        <a:p>
          <a:pPr marL="228600" lvl="1" indent="-228600" algn="l" defTabSz="933450">
            <a:lnSpc>
              <a:spcPct val="90000"/>
            </a:lnSpc>
            <a:spcBef>
              <a:spcPct val="0"/>
            </a:spcBef>
            <a:spcAft>
              <a:spcPct val="15000"/>
            </a:spcAft>
            <a:buChar char="•"/>
          </a:pPr>
          <a:r>
            <a:rPr lang="en-US" sz="2100" kern="1200"/>
            <a:t>Flexible pipelines</a:t>
          </a:r>
        </a:p>
        <a:p>
          <a:pPr marL="228600" lvl="1" indent="-228600" algn="l" defTabSz="933450">
            <a:lnSpc>
              <a:spcPct val="90000"/>
            </a:lnSpc>
            <a:spcBef>
              <a:spcPct val="0"/>
            </a:spcBef>
            <a:spcAft>
              <a:spcPct val="15000"/>
            </a:spcAft>
            <a:buChar char="•"/>
          </a:pPr>
          <a:r>
            <a:rPr lang="en-US" sz="2100" kern="1200"/>
            <a:t>Any language</a:t>
          </a:r>
        </a:p>
      </dsp:txBody>
      <dsp:txXfrm>
        <a:off x="2882412" y="612136"/>
        <a:ext cx="2526158" cy="1693321"/>
      </dsp:txXfrm>
    </dsp:sp>
    <dsp:sp modelId="{0F0743B9-76B9-4417-96BA-4B29AAEFE2C0}">
      <dsp:nvSpPr>
        <dsp:cNvPr id="0" name=""/>
        <dsp:cNvSpPr/>
      </dsp:nvSpPr>
      <dsp:spPr>
        <a:xfrm>
          <a:off x="5762233" y="7336"/>
          <a:ext cx="2526158" cy="604800"/>
        </a:xfrm>
        <a:prstGeom prst="rect">
          <a:avLst/>
        </a:prstGeom>
        <a:solidFill>
          <a:schemeClr val="accent4">
            <a:hueOff val="-5735056"/>
            <a:satOff val="47367"/>
            <a:lumOff val="-11765"/>
            <a:alphaOff val="0"/>
          </a:schemeClr>
        </a:solidFill>
        <a:ln w="10795" cap="flat" cmpd="sng" algn="ctr">
          <a:solidFill>
            <a:schemeClr val="accent4">
              <a:hueOff val="-5735056"/>
              <a:satOff val="47367"/>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   Release</a:t>
          </a:r>
        </a:p>
      </dsp:txBody>
      <dsp:txXfrm>
        <a:off x="5762233" y="7336"/>
        <a:ext cx="2526158" cy="604800"/>
      </dsp:txXfrm>
    </dsp:sp>
    <dsp:sp modelId="{26561F3C-0483-4170-A4DD-98DC09E93992}">
      <dsp:nvSpPr>
        <dsp:cNvPr id="0" name=""/>
        <dsp:cNvSpPr/>
      </dsp:nvSpPr>
      <dsp:spPr>
        <a:xfrm>
          <a:off x="5762233" y="612136"/>
          <a:ext cx="2526158" cy="1693321"/>
        </a:xfrm>
        <a:prstGeom prst="rect">
          <a:avLst/>
        </a:prstGeom>
        <a:solidFill>
          <a:schemeClr val="accent4">
            <a:tint val="40000"/>
            <a:alpha val="90000"/>
            <a:hueOff val="-5627320"/>
            <a:satOff val="-2845"/>
            <a:lumOff val="-957"/>
            <a:alphaOff val="0"/>
          </a:schemeClr>
        </a:solidFill>
        <a:ln w="10795" cap="flat" cmpd="sng" algn="ctr">
          <a:solidFill>
            <a:schemeClr val="accent4">
              <a:tint val="40000"/>
              <a:alpha val="90000"/>
              <a:hueOff val="-5627320"/>
              <a:satOff val="-2845"/>
              <a:lumOff val="-9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a:t>Automated deployments</a:t>
          </a:r>
        </a:p>
        <a:p>
          <a:pPr marL="228600" lvl="1" indent="-228600" algn="l" defTabSz="933450">
            <a:lnSpc>
              <a:spcPct val="90000"/>
            </a:lnSpc>
            <a:spcBef>
              <a:spcPct val="0"/>
            </a:spcBef>
            <a:spcAft>
              <a:spcPct val="15000"/>
            </a:spcAft>
            <a:buChar char="•"/>
          </a:pPr>
          <a:r>
            <a:rPr lang="en-US" sz="2100" kern="1200"/>
            <a:t>Traceability</a:t>
          </a:r>
        </a:p>
        <a:p>
          <a:pPr marL="228600" lvl="1" indent="-228600" algn="l" defTabSz="933450">
            <a:lnSpc>
              <a:spcPct val="90000"/>
            </a:lnSpc>
            <a:spcBef>
              <a:spcPct val="0"/>
            </a:spcBef>
            <a:spcAft>
              <a:spcPct val="15000"/>
            </a:spcAft>
            <a:buChar char="•"/>
          </a:pPr>
          <a:r>
            <a:rPr lang="en-US" sz="2100" kern="1200"/>
            <a:t>Extensions</a:t>
          </a:r>
        </a:p>
      </dsp:txBody>
      <dsp:txXfrm>
        <a:off x="5762233" y="612136"/>
        <a:ext cx="2526158" cy="16933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5/9/2018 8:43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5/9/2018 8:43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services/cosmos-d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overview/productivity/"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zure.microsoft.com/en-us/overview/intelligent/" TargetMode="External"/><Relationship Id="rId4" Type="http://schemas.openxmlformats.org/officeDocument/2006/relationships/hyperlink" Target="https://azure.microsoft.com/en-us/overview/hybrid-cloud/"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azure.microsoft.com/en-us/features/cloud-shell/" TargetMode="External"/><Relationship Id="rId3" Type="http://schemas.openxmlformats.org/officeDocument/2006/relationships/hyperlink" Target="https://docs.microsoft.com/en-us/nodejs/azure/" TargetMode="External"/><Relationship Id="rId7" Type="http://schemas.openxmlformats.org/officeDocument/2006/relationships/hyperlink" Target="https://azure.microsoft.com/en-us/features/azure-porta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zure.microsoft.com/en-us/services/" TargetMode="External"/><Relationship Id="rId5" Type="http://schemas.openxmlformats.org/officeDocument/2006/relationships/hyperlink" Target="https://docs.microsoft.com/en-us/dotnet/azure/" TargetMode="External"/><Relationship Id="rId4" Type="http://schemas.openxmlformats.org/officeDocument/2006/relationships/hyperlink" Target="https://docs.microsoft.com/en-us/java/azure/" TargetMode="External"/><Relationship Id="rId9" Type="http://schemas.openxmlformats.org/officeDocument/2006/relationships/hyperlink" Target="https://azure.microsoft.com/en-us/services/visual-studio-team-service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88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Develop breakthrough apps with built-in intelligence</a:t>
            </a:r>
          </a:p>
          <a:p>
            <a:r>
              <a:rPr lang="en-US" dirty="0"/>
              <a:t>Take advantage of a comprehensive set of services, infrastructure, and tools to build AI-powered experiences including bots that naturally interact with users and built-in advanced analytics tools, such as R, to make faster predictions.</a:t>
            </a:r>
          </a:p>
          <a:p>
            <a:r>
              <a:rPr lang="en-US" dirty="0"/>
              <a:t>Elastically scale storage and performance with </a:t>
            </a:r>
            <a:r>
              <a:rPr lang="en-US" dirty="0">
                <a:hlinkClick r:id="rId3"/>
              </a:rPr>
              <a:t>Azure Cosmos DB</a:t>
            </a:r>
            <a:r>
              <a:rPr lang="en-US" dirty="0"/>
              <a:t>, the first globally distributed database service that delivers horizontal scale-out with guaranteed single digit millisecond latency.</a:t>
            </a:r>
          </a:p>
          <a:p>
            <a:r>
              <a:rPr lang="en-US" dirty="0"/>
              <a:t>Rest assured with managed service capabilities such as built-in monitoring, threat detection, automatic patching, and backups.</a:t>
            </a:r>
          </a:p>
          <a:p>
            <a:endParaRPr lang="en-US" dirty="0"/>
          </a:p>
          <a:p>
            <a:r>
              <a:rPr lang="en-US" b="1" dirty="0"/>
              <a:t>Expand your possibilities with an open platform</a:t>
            </a:r>
          </a:p>
          <a:p>
            <a:r>
              <a:rPr lang="en-US" dirty="0"/>
              <a:t>Build apps for any scenario with familiar technologies of your choice and a comprehensive set of data engines such as PostgreSQL, MySQL, MongoDB and Hadoop.</a:t>
            </a:r>
          </a:p>
          <a:p>
            <a:r>
              <a:rPr lang="en-US" dirty="0"/>
              <a:t>Leverage advanced analytics and AI services and tools such as Spark, and </a:t>
            </a:r>
            <a:r>
              <a:rPr lang="en-US" dirty="0" err="1"/>
              <a:t>Jupyter</a:t>
            </a:r>
            <a:r>
              <a:rPr lang="en-US" dirty="0"/>
              <a:t> Notebooks.</a:t>
            </a:r>
          </a:p>
          <a:p>
            <a:endParaRPr lang="en-US" dirty="0"/>
          </a:p>
          <a:p>
            <a:r>
              <a:rPr lang="en-US" b="1" dirty="0"/>
              <a:t>Build and deploy custom AI models at scale</a:t>
            </a:r>
          </a:p>
          <a:p>
            <a:r>
              <a:rPr lang="en-US" dirty="0"/>
              <a:t>Work across teams to build, test and manage different versions of your models in production with Azure Machine Learning Studio, Workbench, Experimentation, and Model management. Build rich AI applications with a family of GPUs optimized for deep learning AI scenarios and run large-scale, massively parallel development with Azure Batch. Debug, test and deploy across platforms with Visual Studio Code.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59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Microsoft has been talking about trust in the cloud for a while and will continue to do so. </a:t>
            </a:r>
          </a:p>
          <a:p>
            <a:pPr marL="171450" indent="-171450">
              <a:buFont typeface="Arial" panose="020B0604020202020204" pitchFamily="34" charset="0"/>
              <a:buChar char="•"/>
            </a:pPr>
            <a:r>
              <a:rPr lang="en-US" dirty="0"/>
              <a:t>This is only a sampling of our compliance certifications, but we run the gamut. </a:t>
            </a:r>
          </a:p>
          <a:p>
            <a:pPr marL="171450" indent="-171450">
              <a:buFont typeface="Arial" panose="020B0604020202020204" pitchFamily="34" charset="0"/>
              <a:buChar char="•"/>
            </a:pPr>
            <a:r>
              <a:rPr lang="en-US" dirty="0"/>
              <a:t>Azure’s strengths are around security, privacy, and transparency around how we run the cloud.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26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r>
              <a:rPr lang="en-US" dirty="0"/>
              <a:t>Learn more:</a:t>
            </a:r>
          </a:p>
          <a:p>
            <a:pPr marL="171450" indent="-171450">
              <a:buFont typeface="Arial" panose="020B0604020202020204" pitchFamily="34" charset="0"/>
              <a:buChar char="•"/>
            </a:pPr>
            <a:r>
              <a:rPr lang="en-US" dirty="0"/>
              <a:t>For more information on how we run and secure the datacenters, there are more resources online.</a:t>
            </a:r>
          </a:p>
          <a:p>
            <a:pPr marL="171450" indent="-171450">
              <a:buFont typeface="Arial" panose="020B0604020202020204" pitchFamily="34" charset="0"/>
              <a:buChar char="•"/>
            </a:pPr>
            <a:r>
              <a:rPr lang="en-US" dirty="0"/>
              <a:t>Tours are available for our datacenters if you wish to see the capabilities and technologies that are in use in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78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Microsoft has one of the largest WW fiber networks, and is constantly expanding. We either own or operate the fiber, meaning Microsoft always controls the actual traffic. </a:t>
            </a:r>
          </a:p>
        </p:txBody>
      </p:sp>
      <p:sp>
        <p:nvSpPr>
          <p:cNvPr id="4" name="Slide Number Placeholder 3"/>
          <p:cNvSpPr>
            <a:spLocks noGrp="1"/>
          </p:cNvSpPr>
          <p:nvPr>
            <p:ph type="sldNum" sz="quarter" idx="10"/>
          </p:nvPr>
        </p:nvSpPr>
        <p:spPr/>
        <p:txBody>
          <a:bodyPr/>
          <a:lstStyle/>
          <a:p>
            <a:pPr marL="0" marR="0" lvl="0" indent="0" algn="r" defTabSz="909372" rtl="0" eaLnBrk="1" fontAlgn="auto" latinLnBrk="0" hangingPunct="1">
              <a:lnSpc>
                <a:spcPct val="100000"/>
              </a:lnSpc>
              <a:spcBef>
                <a:spcPts val="0"/>
              </a:spcBef>
              <a:spcAft>
                <a:spcPts val="0"/>
              </a:spcAft>
              <a:buClrTx/>
              <a:buSzTx/>
              <a:buFontTx/>
              <a:buNone/>
              <a:tabLst/>
              <a:defRPr/>
            </a:pPr>
            <a:fld id="{D1885A3C-47E3-4F47-B5F1-8B0C56D0A77B}" type="slidenum">
              <a:rPr kumimoji="0" lang="en-US" sz="1200" b="0" i="0" u="none" strike="noStrike" kern="1200" cap="none" spc="0" normalizeH="0" baseline="0" noProof="0" smtClean="0">
                <a:ln>
                  <a:noFill/>
                </a:ln>
                <a:solidFill>
                  <a:srgbClr val="505050"/>
                </a:solidFill>
                <a:effectLst/>
                <a:uLnTx/>
                <a:uFillTx/>
                <a:latin typeface="Calibri"/>
                <a:ea typeface="+mn-ea"/>
                <a:cs typeface="+mn-cs"/>
              </a:rPr>
              <a:pPr marL="0" marR="0" lvl="0" indent="0" algn="r" defTabSz="90937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505050"/>
              </a:solidFill>
              <a:effectLst/>
              <a:uLnTx/>
              <a:uFillTx/>
              <a:latin typeface="Calibri"/>
              <a:ea typeface="+mn-ea"/>
              <a:cs typeface="+mn-cs"/>
            </a:endParaRPr>
          </a:p>
        </p:txBody>
      </p:sp>
    </p:spTree>
    <p:extLst>
      <p:ext uri="{BB962C8B-B14F-4D97-AF65-F5344CB8AC3E}">
        <p14:creationId xmlns:p14="http://schemas.microsoft.com/office/powerpoint/2010/main" val="51530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72Tb per second of network bandwidth – 7000 HD blue ray DVD’s across the network every second</a:t>
            </a:r>
          </a:p>
          <a:p>
            <a:pPr marL="171450" indent="-171450">
              <a:buFontTx/>
              <a:buChar char="-"/>
            </a:pPr>
            <a:r>
              <a:rPr lang="en-US" dirty="0"/>
              <a:t>42 Azure regions now</a:t>
            </a:r>
          </a:p>
          <a:p>
            <a:pPr marL="171450" indent="-171450">
              <a:buFontTx/>
              <a:buChar char="-"/>
            </a:pPr>
            <a:r>
              <a:rPr lang="en-US" dirty="0"/>
              <a:t>We can deliver your data across millions of servers, </a:t>
            </a:r>
          </a:p>
          <a:p>
            <a:pPr marL="171450" indent="-171450">
              <a:buFontTx/>
              <a:buChar char="-"/>
            </a:pPr>
            <a:r>
              <a:rPr lang="en-US" dirty="0"/>
              <a:t>How does Microsoft decide where to put our datacenters – we take all of the elements of scale into account to ensure the entire ecosystem can support the growth of the cloud – </a:t>
            </a:r>
            <a:r>
              <a:rPr lang="en-US" dirty="0" err="1"/>
              <a:t>atency</a:t>
            </a:r>
            <a:endParaRPr lang="en-US" dirty="0"/>
          </a:p>
          <a:p>
            <a:pPr marL="171450" indent="-171450">
              <a:buFontTx/>
              <a:buChar char="-"/>
            </a:pPr>
            <a:r>
              <a:rPr lang="en-US" dirty="0"/>
              <a:t>We are not an </a:t>
            </a:r>
          </a:p>
          <a:p>
            <a:endParaRPr lang="en-US" dirty="0"/>
          </a:p>
          <a:p>
            <a:r>
              <a:rPr lang="en-US" dirty="0"/>
              <a:t>Over 100 datacenters</a:t>
            </a:r>
          </a:p>
          <a:p>
            <a:r>
              <a:rPr lang="en-US" dirty="0"/>
              <a:t>42 announced</a:t>
            </a:r>
            <a:r>
              <a:rPr lang="en-US" baseline="0" dirty="0"/>
              <a:t> </a:t>
            </a:r>
            <a:r>
              <a:rPr lang="en-US" dirty="0"/>
              <a:t>Azure regions </a:t>
            </a:r>
          </a:p>
          <a:p>
            <a:r>
              <a:rPr lang="en-US" dirty="0"/>
              <a:t>## edge nodes reducing latency and getting customers on to our managed network faster</a:t>
            </a:r>
          </a:p>
          <a:p>
            <a:r>
              <a:rPr lang="en-US" dirty="0"/>
              <a:t>Global dark fiber network ensuring performance, </a:t>
            </a:r>
            <a:r>
              <a:rPr lang="en-US" dirty="0" err="1"/>
              <a:t>QoS</a:t>
            </a:r>
            <a:r>
              <a:rPr lang="en-US" dirty="0"/>
              <a:t> and resilient connectivity</a:t>
            </a:r>
          </a:p>
          <a:p>
            <a:endParaRPr lang="en-US" dirty="0"/>
          </a:p>
          <a:p>
            <a:r>
              <a:rPr lang="en-US" dirty="0"/>
              <a:t>How do we select datacenter locations?</a:t>
            </a:r>
          </a:p>
          <a:p>
            <a:pPr marL="171450" indent="-171450">
              <a:buFontTx/>
              <a:buChar char="-"/>
            </a:pPr>
            <a:r>
              <a:rPr lang="en-US" dirty="0"/>
              <a:t>Proximity/Latency to customers (opportunity)</a:t>
            </a:r>
          </a:p>
          <a:p>
            <a:pPr marL="171450" indent="-171450">
              <a:buFontTx/>
              <a:buChar char="-"/>
            </a:pPr>
            <a:r>
              <a:rPr lang="en-US" dirty="0"/>
              <a:t>Energy (and climate/</a:t>
            </a:r>
            <a:r>
              <a:rPr lang="en-US" dirty="0" err="1"/>
              <a:t>pue</a:t>
            </a:r>
            <a:r>
              <a:rPr lang="en-US" dirty="0"/>
              <a:t>)</a:t>
            </a:r>
          </a:p>
          <a:p>
            <a:pPr marL="171450" indent="-171450">
              <a:buFontTx/>
              <a:buChar char="-"/>
            </a:pPr>
            <a:r>
              <a:rPr lang="en-US" dirty="0"/>
              <a:t>Network</a:t>
            </a:r>
          </a:p>
          <a:p>
            <a:pPr marL="171450" indent="-171450">
              <a:buFontTx/>
              <a:buChar char="-"/>
            </a:pPr>
            <a:r>
              <a:rPr lang="en-US" dirty="0"/>
              <a:t>Workforce (both operation and construction)</a:t>
            </a:r>
          </a:p>
          <a:p>
            <a:r>
              <a:rPr lang="en-US" b="0" dirty="0"/>
              <a:t>Hyperscale (emphasis on scale)</a:t>
            </a:r>
          </a:p>
          <a:p>
            <a:pPr marL="171450" indent="-171450">
              <a:buFontTx/>
              <a:buChar char="-"/>
            </a:pPr>
            <a:r>
              <a:rPr lang="en-US" dirty="0"/>
              <a:t>Only a </a:t>
            </a:r>
            <a:r>
              <a:rPr lang="en-US" b="1" dirty="0"/>
              <a:t>few companies </a:t>
            </a:r>
            <a:r>
              <a:rPr lang="en-US" dirty="0"/>
              <a:t>have the business need and opportunity to operate computing at a scale where you are no longer an IT shop, but </a:t>
            </a:r>
            <a:r>
              <a:rPr lang="en-US" b="1" dirty="0"/>
              <a:t>a global infrastructure supply chain</a:t>
            </a:r>
            <a:r>
              <a:rPr lang="en-US" dirty="0"/>
              <a:t>. The servers and network hardware become commodities and the special sauce is in the planning, execution and optimization of the service –</a:t>
            </a:r>
            <a:r>
              <a:rPr lang="en-US" b="1" dirty="0"/>
              <a:t>managing the illusion of infinite capacity. </a:t>
            </a:r>
          </a:p>
          <a:p>
            <a:pPr marL="0" indent="0">
              <a:buFontTx/>
              <a:buNone/>
            </a:pPr>
            <a:r>
              <a:rPr lang="en-US" b="0" dirty="0"/>
              <a:t>Global operations</a:t>
            </a:r>
          </a:p>
          <a:p>
            <a:pPr marL="171450" indent="-171450">
              <a:buFontTx/>
              <a:buChar char="-"/>
            </a:pPr>
            <a:r>
              <a:rPr lang="en-US" dirty="0"/>
              <a:t>This takes </a:t>
            </a:r>
            <a:r>
              <a:rPr lang="en-US" b="1" dirty="0"/>
              <a:t>knowing how to operate around the globe</a:t>
            </a:r>
            <a:r>
              <a:rPr lang="en-US" dirty="0"/>
              <a:t>, something that Microsoft has great experience in. We have operated international datacenters and networks for over 20 years and continue to grow our footprint outside the US. This is another cog in the supply chain – </a:t>
            </a:r>
            <a:r>
              <a:rPr lang="en-US" b="1" dirty="0"/>
              <a:t>standing up new infrastructure, offerings and business models </a:t>
            </a:r>
            <a:r>
              <a:rPr lang="en-US" dirty="0"/>
              <a:t>– operating ourselves or through partners in locations like </a:t>
            </a:r>
            <a:r>
              <a:rPr lang="en-US" b="1" dirty="0"/>
              <a:t>China</a:t>
            </a:r>
            <a:r>
              <a:rPr lang="en-US" dirty="0"/>
              <a:t> and </a:t>
            </a:r>
            <a:r>
              <a:rPr lang="en-US" b="1" dirty="0"/>
              <a:t>Germany</a:t>
            </a:r>
          </a:p>
          <a:p>
            <a:pPr marL="0" indent="0">
              <a:buFontTx/>
              <a:buNone/>
            </a:pPr>
            <a:r>
              <a:rPr lang="en-US" b="0" dirty="0"/>
              <a:t>Automation</a:t>
            </a:r>
          </a:p>
          <a:p>
            <a:pPr marL="171450" indent="-171450">
              <a:buFontTx/>
              <a:buChar char="-"/>
            </a:pPr>
            <a:r>
              <a:rPr lang="en-US" b="1" dirty="0"/>
              <a:t>Watching screens </a:t>
            </a:r>
            <a:r>
              <a:rPr lang="en-US" dirty="0"/>
              <a:t>and waiting for alerts or emails </a:t>
            </a:r>
            <a:r>
              <a:rPr lang="en-US" b="1" dirty="0"/>
              <a:t>is not sufficient </a:t>
            </a:r>
            <a:r>
              <a:rPr lang="en-US" dirty="0"/>
              <a:t>at our scale. We have had to become experts at automation - Some of our datacenter campuses are two miles (3km) long – </a:t>
            </a:r>
            <a:r>
              <a:rPr lang="en-US" b="1" dirty="0"/>
              <a:t>software can react to a problem much faster than a huma</a:t>
            </a:r>
            <a:r>
              <a:rPr lang="en-US" dirty="0"/>
              <a:t>n can</a:t>
            </a:r>
          </a:p>
          <a:p>
            <a:pPr marL="0" indent="0">
              <a:buFontTx/>
              <a:buNone/>
            </a:pPr>
            <a:r>
              <a:rPr lang="en-US" dirty="0"/>
              <a:t>Open Infrastructure</a:t>
            </a:r>
          </a:p>
          <a:p>
            <a:pPr marL="171450" indent="-171450">
              <a:buFontTx/>
              <a:buChar char="-"/>
            </a:pPr>
            <a:r>
              <a:rPr lang="en-US" dirty="0"/>
              <a:t>Pretty exciting that Microsoft is making a name for itself in the open source community lately. This includes our infrastructure – we have been </a:t>
            </a:r>
            <a:r>
              <a:rPr lang="en-US" b="1" dirty="0"/>
              <a:t>a key part of Open Compute since 2014</a:t>
            </a:r>
            <a:r>
              <a:rPr lang="en-US" dirty="0"/>
              <a:t>, starting with our </a:t>
            </a:r>
            <a:r>
              <a:rPr lang="en-US" b="1" dirty="0"/>
              <a:t>Open Cloud Server</a:t>
            </a:r>
            <a:r>
              <a:rPr lang="en-US" dirty="0"/>
              <a:t> design that </a:t>
            </a:r>
            <a:r>
              <a:rPr lang="en-US" b="1" dirty="0"/>
              <a:t>underpins Azure </a:t>
            </a:r>
            <a:r>
              <a:rPr lang="en-US" dirty="0"/>
              <a:t>and many other services at Microsoft. More recently, we shared the concept of our next generation hardware platform, Project Olympus, with OCP in 2016 and engaged with the community to tweak, improve and evolve the design to have even broader applicability and reach for many more companies. </a:t>
            </a:r>
          </a:p>
          <a:p>
            <a:pPr marL="171450" indent="-171450">
              <a:buFontTx/>
              <a:buChar char="-"/>
            </a:pPr>
            <a:r>
              <a:rPr lang="en-US" dirty="0"/>
              <a:t>On the </a:t>
            </a:r>
            <a:r>
              <a:rPr lang="en-US" b="1" dirty="0"/>
              <a:t>network</a:t>
            </a:r>
            <a:r>
              <a:rPr lang="en-US" dirty="0"/>
              <a:t> front, </a:t>
            </a:r>
            <a:r>
              <a:rPr lang="en-US" b="0" dirty="0"/>
              <a:t>Microsoft</a:t>
            </a:r>
            <a:r>
              <a:rPr lang="en-US" dirty="0"/>
              <a:t> contributed a </a:t>
            </a:r>
            <a:r>
              <a:rPr lang="en-US" b="1" dirty="0" err="1"/>
              <a:t>linux</a:t>
            </a:r>
            <a:r>
              <a:rPr lang="en-US" dirty="0"/>
              <a:t> based solution called </a:t>
            </a:r>
            <a:r>
              <a:rPr lang="en-US" b="1" dirty="0" err="1"/>
              <a:t>SoNIC</a:t>
            </a:r>
            <a:r>
              <a:rPr lang="en-US" dirty="0"/>
              <a:t> to OCP which make it easier to </a:t>
            </a:r>
            <a:r>
              <a:rPr lang="en-US" b="1" dirty="0"/>
              <a:t>take advantage of new hardware capabilities in SDN </a:t>
            </a:r>
            <a:r>
              <a:rPr lang="en-US" dirty="0"/>
              <a:t>implementations with common APIs and development frameworks. </a:t>
            </a:r>
          </a:p>
          <a:p>
            <a:pPr marL="0" indent="0">
              <a:buFontTx/>
              <a:buNone/>
            </a:pPr>
            <a:r>
              <a:rPr lang="en-US" dirty="0"/>
              <a:t>Resilient Services</a:t>
            </a:r>
          </a:p>
          <a:p>
            <a:pPr marL="171450" indent="-171450">
              <a:buFontTx/>
              <a:buChar char="-"/>
            </a:pPr>
            <a:r>
              <a:rPr lang="en-US" dirty="0"/>
              <a:t>Wrapped around all of this infrastructure is a culture of development and operation that values building services that are not only ‘available’ but also resilient. At the scale we operate, one in a million events happen with surprising regularity. Our services are designed with this in mind so that when failures do occur, software can route around the issue and self heal.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56700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Understand security state across on-premises and cloud workloads</a:t>
            </a:r>
          </a:p>
          <a:p>
            <a:r>
              <a:rPr lang="en-US" dirty="0"/>
              <a:t>Get a unified view of security across all of your on-premises and cloud workloads. Automatically discover and onboard new Azure resources, and apply security policies across your hybrid cloud workloads to ensure compliance with security standards. Collect, search, and analyze security data from a variety of sources, including firewalls and other partner solutions.</a:t>
            </a:r>
          </a:p>
          <a:p>
            <a:endParaRPr lang="en-US" dirty="0"/>
          </a:p>
          <a:p>
            <a:endParaRPr lang="en-US" dirty="0"/>
          </a:p>
          <a:p>
            <a:r>
              <a:rPr lang="en-US" b="1" dirty="0"/>
              <a:t>Find vulnerabilities and remediate quickly</a:t>
            </a:r>
          </a:p>
          <a:p>
            <a:r>
              <a:rPr lang="en-US" dirty="0"/>
              <a:t>Continuously monitor the security of your machines, networks, and Azure services using hundreds of built-in security assessments or create your own. Use actionable security recommendations to remediate issues before they can be exploited.</a:t>
            </a:r>
          </a:p>
          <a:p>
            <a:endParaRPr lang="en-US" dirty="0"/>
          </a:p>
          <a:p>
            <a:r>
              <a:rPr lang="en-US" b="1" dirty="0"/>
              <a:t>Limit your exposure to threats</a:t>
            </a:r>
          </a:p>
          <a:p>
            <a:r>
              <a:rPr lang="en-US" dirty="0"/>
              <a:t>Enable adaptive threat protections to reduce exposure to attacks. Block malware and other unwanted code by applying application controls adapted to your specific workloads and powered by machine learning. Enable just-in-time, controlled access to management ports on Azure VMs to drastically reduce surface area exposed to brute force and other network attacks.</a:t>
            </a:r>
          </a:p>
          <a:p>
            <a:endParaRPr lang="en-US" dirty="0"/>
          </a:p>
          <a:p>
            <a:endParaRPr lang="en-US" dirty="0"/>
          </a:p>
          <a:p>
            <a:r>
              <a:rPr lang="en-US" b="1" dirty="0"/>
              <a:t>Detect and respond swiftly to attacks</a:t>
            </a:r>
          </a:p>
          <a:p>
            <a:r>
              <a:rPr lang="en-US" dirty="0"/>
              <a:t>Use advanced analytics and the Microsoft Intelligent Security Graph to get an edge over evolving cyber attacks. Leverage built-in behavioral analytics and machine learning to identify attacks and zero-day exploits. Monitor networks, machines, and cloud services for incoming attacks and post-breach activity. Streamline investigation with interactive tools and contextual threat intelligence.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540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422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Marchitecture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a broad overview of the 140+ azure services we have available for customer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They are organized by Tools, Advanced workloads (PaaS), core infra (IaaS), and Azure Stack + hybrid.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not a complete listing of all the of the services, but highlights some of the key/main areas that customers need.</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5/9/2018 8:43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72874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12527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5555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Digital transformation: </a:t>
            </a:r>
          </a:p>
          <a:p>
            <a:pPr marL="171450" indent="-171450">
              <a:buFont typeface="Arial" panose="020B0604020202020204" pitchFamily="34" charset="0"/>
              <a:buChar char="•"/>
            </a:pPr>
            <a:r>
              <a:rPr lang="en-US" sz="1200" kern="1200">
                <a:solidFill>
                  <a:schemeClr val="tx1"/>
                </a:solidFill>
                <a:effectLst/>
                <a:latin typeface="+mn-lt"/>
                <a:ea typeface="+mn-ea"/>
                <a:cs typeface="+mn-cs"/>
              </a:rPr>
              <a:t>Technology is omnipresent. </a:t>
            </a:r>
          </a:p>
          <a:p>
            <a:pPr marL="171450" indent="-171450">
              <a:buFont typeface="Arial" panose="020B0604020202020204" pitchFamily="34" charset="0"/>
              <a:buChar char="•"/>
            </a:pPr>
            <a:r>
              <a:rPr lang="en-US" sz="1200" kern="1200">
                <a:solidFill>
                  <a:schemeClr val="tx1"/>
                </a:solidFill>
                <a:effectLst/>
                <a:latin typeface="+mn-lt"/>
                <a:ea typeface="+mn-ea"/>
                <a:cs typeface="+mn-cs"/>
              </a:rPr>
              <a:t>It’s shaping how</a:t>
            </a:r>
            <a:r>
              <a:rPr lang="en-US" sz="1200" kern="1200" baseline="0">
                <a:solidFill>
                  <a:schemeClr val="tx1"/>
                </a:solidFill>
                <a:effectLst/>
                <a:latin typeface="+mn-lt"/>
                <a:ea typeface="+mn-ea"/>
                <a:cs typeface="+mn-cs"/>
              </a:rPr>
              <a:t> businesses plan for innovation and growth within their markets. </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The importance of digital transformation is urgent; Since 2000, 52% of Fortune 500 companies are gone due to digital disruption.</a:t>
            </a:r>
          </a:p>
          <a:p>
            <a:pPr marL="171450" indent="-171450">
              <a:buFont typeface="Arial" panose="020B0604020202020204" pitchFamily="34" charset="0"/>
              <a:buChar char="•"/>
            </a:pPr>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endParaRPr lang="en-US" sz="1200" b="1" kern="120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a:solidFill>
                  <a:schemeClr val="tx1"/>
                </a:solidFill>
                <a:effectLst/>
                <a:latin typeface="+mn-lt"/>
                <a:ea typeface="+mn-ea"/>
                <a:cs typeface="+mn-cs"/>
              </a:rPr>
              <a:t>Every</a:t>
            </a:r>
            <a:r>
              <a:rPr lang="en-US" sz="1200" b="0" kern="1200" baseline="0">
                <a:solidFill>
                  <a:schemeClr val="tx1"/>
                </a:solidFill>
                <a:effectLst/>
                <a:latin typeface="+mn-lt"/>
                <a:ea typeface="+mn-ea"/>
                <a:cs typeface="+mn-cs"/>
              </a:rPr>
              <a:t>one is aware of how important this is. Look at a company like Uber for example.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digital model for the taxi industry that has allowed them to surpass every other taxi company by double or more, recently valued at $62.5 Billion. </a:t>
            </a:r>
          </a:p>
          <a:p>
            <a:pPr marL="171450" indent="-171450">
              <a:buFont typeface="Arial" panose="020B0604020202020204" pitchFamily="34" charset="0"/>
              <a:buChar char="•"/>
            </a:pPr>
            <a:r>
              <a:rPr lang="en-US" sz="1200" b="0" kern="1200" baseline="0">
                <a:solidFill>
                  <a:schemeClr val="tx1"/>
                </a:solidFill>
                <a:effectLst/>
                <a:latin typeface="+mn-lt"/>
                <a:ea typeface="+mn-ea"/>
                <a:cs typeface="+mn-cs"/>
              </a:rPr>
              <a:t>They’ve created a significant shift in an industry that has been largely untouched for decades.</a:t>
            </a:r>
          </a:p>
          <a:p>
            <a:pPr marL="171450" indent="-171450">
              <a:buFont typeface="Arial" panose="020B0604020202020204" pitchFamily="34" charset="0"/>
              <a:buChar char="•"/>
            </a:pPr>
            <a:endParaRPr lang="en-US" sz="1200" b="0" kern="1200" baseline="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a:t>
            </a:r>
            <a:r>
              <a:rPr lang="en-US" sz="1200" i="1" kern="1200">
                <a:solidFill>
                  <a:schemeClr val="tx1"/>
                </a:solidFill>
                <a:effectLst/>
                <a:latin typeface="+mn-lt"/>
                <a:ea typeface="+mn-ea"/>
                <a:cs typeface="+mn-cs"/>
              </a:rPr>
              <a:t>This slide is a good opportunity to share a personal anecdote about yourself or one of your customers in which you/they realized the importance of digital transformation and how it influences customers and end user expectations.]</a:t>
            </a:r>
            <a:endParaRPr lang="en-US" sz="1200" kern="1200">
              <a:solidFill>
                <a:schemeClr val="tx1"/>
              </a:solidFill>
              <a:effectLst/>
              <a:latin typeface="+mn-lt"/>
              <a:ea typeface="+mn-ea"/>
              <a:cs typeface="+mn-cs"/>
            </a:endParaRPr>
          </a:p>
          <a:p>
            <a:pPr marL="0" indent="0">
              <a:buFont typeface="Arial" panose="020B0604020202020204" pitchFamily="34" charset="0"/>
              <a:buNone/>
            </a:pP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9306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a:solidFill>
                  <a:schemeClr val="tx1"/>
                </a:solidFill>
                <a:effectLst/>
                <a:latin typeface="Segoe UI Light" pitchFamily="34" charset="0"/>
                <a:ea typeface="+mn-ea"/>
                <a:cs typeface="+mn-cs"/>
              </a:rPr>
              <a:t>Classless inter-domain routing</a:t>
            </a:r>
            <a:r>
              <a:rPr lang="en-GB" sz="900" b="0" kern="1200">
                <a:solidFill>
                  <a:schemeClr val="tx1"/>
                </a:solidFill>
                <a:effectLst/>
                <a:latin typeface="Segoe UI Light" pitchFamily="34" charset="0"/>
                <a:ea typeface="+mn-ea"/>
                <a:cs typeface="+mn-cs"/>
              </a:rPr>
              <a:t> (</a:t>
            </a:r>
            <a:r>
              <a:rPr lang="en-GB" sz="900" b="1" kern="1200">
                <a:solidFill>
                  <a:schemeClr val="tx1"/>
                </a:solidFill>
                <a:effectLst/>
                <a:latin typeface="Segoe UI Light" pitchFamily="34" charset="0"/>
                <a:ea typeface="+mn-ea"/>
                <a:cs typeface="+mn-cs"/>
              </a:rPr>
              <a:t>CIDR</a:t>
            </a:r>
            <a:r>
              <a:rPr lang="en-GB" sz="900" b="0" kern="1200">
                <a:solidFill>
                  <a:schemeClr val="tx1"/>
                </a:solidFill>
                <a:effectLst/>
                <a:latin typeface="Segoe UI Light" pitchFamily="34" charset="0"/>
                <a:ea typeface="+mn-ea"/>
                <a:cs typeface="+mn-cs"/>
              </a:rPr>
              <a:t>)</a:t>
            </a:r>
            <a:endParaRPr lang="en-GB"/>
          </a:p>
          <a:p>
            <a:endParaRPr lang="en-GB"/>
          </a:p>
          <a:p>
            <a:r>
              <a:rPr lang="en-GB"/>
              <a:t>Address space for 10.4.0.0/20 is 10.4.0.0 – 10.4.15.255</a:t>
            </a:r>
          </a:p>
          <a:p>
            <a:endParaRPr lang="en-GB"/>
          </a:p>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68327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Private address spaces:</a:t>
            </a:r>
          </a:p>
          <a:p>
            <a:r>
              <a:rPr lang="en-GB"/>
              <a:t>10.x.x.x/8</a:t>
            </a:r>
          </a:p>
          <a:p>
            <a:r>
              <a:rPr lang="en-GB"/>
              <a:t>172.16-31.x.x/12</a:t>
            </a:r>
          </a:p>
          <a:p>
            <a:r>
              <a:rPr lang="en-GB"/>
              <a:t>192.168.x.x/16</a:t>
            </a:r>
          </a:p>
          <a:p>
            <a:r>
              <a:rPr lang="en-GB"/>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5946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Load balancer rules for probes</a:t>
            </a:r>
          </a:p>
          <a:p>
            <a:r>
              <a:rPr lang="en-GB"/>
              <a:t>RDP port is 3389/UDP</a:t>
            </a:r>
          </a:p>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785587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984788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753252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200678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25932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PIP from external address range for that region</a:t>
            </a:r>
          </a:p>
          <a:p>
            <a:r>
              <a:rPr lang="en-GB"/>
              <a:t>May be reserved as well</a:t>
            </a:r>
          </a:p>
          <a:p>
            <a:r>
              <a:rPr lang="en-GB"/>
              <a:t>Public DNS name to fixed format for all public services</a:t>
            </a:r>
          </a:p>
          <a:p>
            <a:r>
              <a:rPr lang="en-GB"/>
              <a:t>Can use company public DNS with CNAME to redirect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51811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32373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https://docs.microsoft.com/en-us/azure/virtual-network/virtual-network-peering-overview</a:t>
            </a:r>
          </a:p>
        </p:txBody>
      </p:sp>
    </p:spTree>
    <p:extLst>
      <p:ext uri="{BB962C8B-B14F-4D97-AF65-F5344CB8AC3E}">
        <p14:creationId xmlns:p14="http://schemas.microsoft.com/office/powerpoint/2010/main" val="266244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Productive, hybrid, intelligent, trusted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order to satisfy the demands of keeping up in the modern world, you need a platform that has these four qualities.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This is the unique value proposition that Microsoft offers.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good place to give a personal story of how your customers are making their journey to the cloud]</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645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https://azure.microsoft.com/roadmap/vnet-service-endpoints-in-azure-sql-database/</a:t>
            </a:r>
          </a:p>
          <a:p>
            <a:r>
              <a:rPr lang="en-US" dirty="0"/>
              <a:t>https://azure.microsoft.com/en-us/blog/announcing-virtual-network-integration-for-azure-storage-and-azure-sql/</a:t>
            </a:r>
          </a:p>
          <a:p>
            <a:r>
              <a:rPr lang="en-US" dirty="0"/>
              <a:t>https://azure.microsoft.com/en-us/blog/announcing-preview-of-azure-storage-firewalls-and-virtual-networks/</a:t>
            </a:r>
          </a:p>
          <a:p>
            <a:r>
              <a:rPr lang="en-US" dirty="0"/>
              <a:t>https://azure.microsoft.com/en-us/blog/azure-sql-database-vnet-service-endpoints-now-in-public-preview/</a:t>
            </a:r>
          </a:p>
          <a:p>
            <a:r>
              <a:rPr lang="en-US" dirty="0"/>
              <a:t>https://docs.microsoft.com/azure/virtual-network/virtual-network-service-endpoints-overview</a:t>
            </a:r>
          </a:p>
        </p:txBody>
      </p:sp>
    </p:spTree>
    <p:extLst>
      <p:ext uri="{BB962C8B-B14F-4D97-AF65-F5344CB8AC3E}">
        <p14:creationId xmlns:p14="http://schemas.microsoft.com/office/powerpoint/2010/main" val="1274970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https://azure.microsoft.com/roadmap/azure-dns-private-zone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https://docs.microsoft.com/en-us/azure/dns/private-dns-overview</a:t>
            </a:r>
          </a:p>
        </p:txBody>
      </p:sp>
    </p:spTree>
    <p:extLst>
      <p:ext uri="{BB962C8B-B14F-4D97-AF65-F5344CB8AC3E}">
        <p14:creationId xmlns:p14="http://schemas.microsoft.com/office/powerpoint/2010/main" val="330659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https://docs.microsoft.com/en-us/azure/virtual-network/virtual-network-create-vm-accelerated-networking </a:t>
            </a:r>
          </a:p>
          <a:p>
            <a:endParaRPr lang="en-US" dirty="0"/>
          </a:p>
        </p:txBody>
      </p:sp>
    </p:spTree>
    <p:extLst>
      <p:ext uri="{BB962C8B-B14F-4D97-AF65-F5344CB8AC3E}">
        <p14:creationId xmlns:p14="http://schemas.microsoft.com/office/powerpoint/2010/main" val="3867808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https://azure.microsoft.com/roadmap/load-balancer-standard/</a:t>
            </a:r>
          </a:p>
          <a:p>
            <a:r>
              <a:rPr lang="en-US" sz="900" kern="1200" dirty="0">
                <a:solidFill>
                  <a:schemeClr val="tx1"/>
                </a:solidFill>
                <a:effectLst/>
                <a:latin typeface="Segoe UI Light" pitchFamily="34" charset="0"/>
                <a:ea typeface="+mn-ea"/>
                <a:cs typeface="+mn-cs"/>
              </a:rPr>
              <a:t>https://azure.microsoft.com/roadmap/azure-load-balancer-standard-ha-ports/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Azure Load Balancer HA Ports is now in Public Preview</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Networking announces the Public Preview of HA Ports. With this, customers can now configure a single Load Balancing rule to process traffic from all the Protocols and Ports. Salient points of this feature</a:t>
            </a:r>
          </a:p>
          <a:p>
            <a:pPr lvl="0"/>
            <a:r>
              <a:rPr lang="en-US" sz="900" b="1" kern="1200" dirty="0">
                <a:solidFill>
                  <a:schemeClr val="tx1"/>
                </a:solidFill>
                <a:effectLst/>
                <a:latin typeface="Segoe UI Light" pitchFamily="34" charset="0"/>
                <a:ea typeface="+mn-ea"/>
                <a:cs typeface="+mn-cs"/>
              </a:rPr>
              <a:t>All Traffic</a:t>
            </a:r>
            <a:r>
              <a:rPr lang="en-US" sz="900" kern="1200" dirty="0">
                <a:solidFill>
                  <a:schemeClr val="tx1"/>
                </a:solidFill>
                <a:effectLst/>
                <a:latin typeface="Segoe UI Light" pitchFamily="34" charset="0"/>
                <a:ea typeface="+mn-ea"/>
                <a:cs typeface="+mn-cs"/>
              </a:rPr>
              <a:t> - This new capability makes it easier to load balance the Virtual network traffic from multiple different sources on to the backend pool – irrespective of the port numbers.</a:t>
            </a:r>
          </a:p>
          <a:p>
            <a:pPr lvl="0"/>
            <a:r>
              <a:rPr lang="en-US" sz="900" b="1" kern="1200" dirty="0">
                <a:solidFill>
                  <a:schemeClr val="tx1"/>
                </a:solidFill>
                <a:effectLst/>
                <a:latin typeface="Segoe UI Light" pitchFamily="34" charset="0"/>
                <a:ea typeface="+mn-ea"/>
                <a:cs typeface="+mn-cs"/>
              </a:rPr>
              <a:t>Simpler Configuration</a:t>
            </a:r>
            <a:r>
              <a:rPr lang="en-US" sz="900" kern="1200" dirty="0">
                <a:solidFill>
                  <a:schemeClr val="tx1"/>
                </a:solidFill>
                <a:effectLst/>
                <a:latin typeface="Segoe UI Light" pitchFamily="34" charset="0"/>
                <a:ea typeface="+mn-ea"/>
                <a:cs typeface="+mn-cs"/>
              </a:rPr>
              <a:t> - By replacing multiple load balancing rules with a single rule, customers can now avoid the max rule limit, and reduce complexity of ARM templates.</a:t>
            </a:r>
          </a:p>
          <a:p>
            <a:pPr lvl="0"/>
            <a:r>
              <a:rPr lang="en-US" sz="900" b="1" kern="1200" dirty="0">
                <a:solidFill>
                  <a:schemeClr val="tx1"/>
                </a:solidFill>
                <a:effectLst/>
                <a:latin typeface="Segoe UI Light" pitchFamily="34" charset="0"/>
                <a:ea typeface="+mn-ea"/>
                <a:cs typeface="+mn-cs"/>
              </a:rPr>
              <a:t>NVA HA</a:t>
            </a:r>
            <a:r>
              <a:rPr lang="en-US" sz="900" kern="1200" dirty="0">
                <a:solidFill>
                  <a:schemeClr val="tx1"/>
                </a:solidFill>
                <a:effectLst/>
                <a:latin typeface="Segoe UI Light" pitchFamily="34" charset="0"/>
                <a:ea typeface="+mn-ea"/>
                <a:cs typeface="+mn-cs"/>
              </a:rPr>
              <a:t> – Appliances can be deployed in an N-Active Pool behind a load balancer by using the HA Ports, and can be made highly available and process all traffic.</a:t>
            </a:r>
          </a:p>
          <a:p>
            <a:pPr lvl="0"/>
            <a:r>
              <a:rPr lang="en-US" sz="900" b="1" kern="1200" dirty="0">
                <a:solidFill>
                  <a:schemeClr val="tx1"/>
                </a:solidFill>
                <a:effectLst/>
                <a:latin typeface="Segoe UI Light" pitchFamily="34" charset="0"/>
                <a:ea typeface="+mn-ea"/>
                <a:cs typeface="+mn-cs"/>
              </a:rPr>
              <a:t>Load balancing for Port Range</a:t>
            </a:r>
            <a:r>
              <a:rPr lang="en-US" sz="900" kern="1200" dirty="0">
                <a:solidFill>
                  <a:schemeClr val="tx1"/>
                </a:solidFill>
                <a:effectLst/>
                <a:latin typeface="Segoe UI Light" pitchFamily="34" charset="0"/>
                <a:ea typeface="+mn-ea"/>
                <a:cs typeface="+mn-cs"/>
              </a:rPr>
              <a:t> – this feature, combined with NSGs can be used for Load Balancing traffic for certain port ranges for custom applications.</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Load Balancer Standard | Public Preview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“Load Balancer Standard” allows you to create load balanced deployments with much greater scale, resiliency, and ease of use for all your Virtual Machine instances inside a Virtual Network.  Load Balancer Standard unlocks a wide range of scenarios and abilities, including: </a:t>
            </a:r>
          </a:p>
          <a:p>
            <a:pPr lvl="0"/>
            <a:r>
              <a:rPr lang="en-US" sz="900" kern="1200" dirty="0">
                <a:solidFill>
                  <a:schemeClr val="tx1"/>
                </a:solidFill>
                <a:effectLst/>
                <a:latin typeface="Segoe UI Light" pitchFamily="34" charset="0"/>
                <a:ea typeface="+mn-ea"/>
                <a:cs typeface="+mn-cs"/>
              </a:rPr>
              <a:t>Availability Zones with regionally resilient and zonal frontends, cross-zone load balancing for high availability scenarios to constrain to a zone or span multiple zones.</a:t>
            </a:r>
          </a:p>
          <a:p>
            <a:pPr lvl="0"/>
            <a:r>
              <a:rPr lang="en-US" sz="900" kern="1200" dirty="0">
                <a:solidFill>
                  <a:schemeClr val="tx1"/>
                </a:solidFill>
                <a:effectLst/>
                <a:latin typeface="Segoe UI Light" pitchFamily="34" charset="0"/>
                <a:ea typeface="+mn-ea"/>
                <a:cs typeface="+mn-cs"/>
              </a:rPr>
              <a:t>Any Virtual Machine instances in a Virtual Network, including 1000 instance VM Scale Sets.</a:t>
            </a:r>
          </a:p>
          <a:p>
            <a:pPr lvl="0"/>
            <a:r>
              <a:rPr lang="en-US" sz="900" kern="1200" dirty="0">
                <a:solidFill>
                  <a:schemeClr val="tx1"/>
                </a:solidFill>
                <a:effectLst/>
                <a:latin typeface="Segoe UI Light" pitchFamily="34" charset="0"/>
                <a:ea typeface="+mn-ea"/>
                <a:cs typeface="+mn-cs"/>
              </a:rPr>
              <a:t>Instance load balancing rules to internally load balance all TCP and UDP flows for scenarios including Network Virtual Appliance high availability.</a:t>
            </a:r>
          </a:p>
          <a:p>
            <a:pPr lvl="0"/>
            <a:r>
              <a:rPr lang="en-US" sz="900" kern="1200" dirty="0">
                <a:solidFill>
                  <a:schemeClr val="tx1"/>
                </a:solidFill>
                <a:effectLst/>
                <a:latin typeface="Segoe UI Light" pitchFamily="34" charset="0"/>
                <a:ea typeface="+mn-ea"/>
                <a:cs typeface="+mn-cs"/>
              </a:rPr>
              <a:t>Diagnostic insights including data plane health, per endpoint health probe status, and counters for packets, bytes, SYN packets, and outbound SNAT connections.</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1430616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49659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86690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offers a </a:t>
            </a:r>
            <a:r>
              <a:rPr lang="en-US" baseline="0"/>
              <a:t>broad set of compute family that customers can take advantage from dev test to large database workloads</a:t>
            </a:r>
          </a:p>
          <a:p>
            <a:endParaRPr lang="en-US" baseline="0"/>
          </a:p>
        </p:txBody>
      </p:sp>
      <p:sp>
        <p:nvSpPr>
          <p:cNvPr id="4" name="Slide Number Placeholder 3"/>
          <p:cNvSpPr>
            <a:spLocks noGrp="1"/>
          </p:cNvSpPr>
          <p:nvPr>
            <p:ph type="sldNum" sz="quarter" idx="10"/>
          </p:nvPr>
        </p:nvSpPr>
        <p:spPr/>
        <p:txBody>
          <a:bodyPr/>
          <a:lstStyle/>
          <a:p>
            <a:fld id="{8F657078-6DF4-4B15-AEE7-8504F49DC1D1}" type="slidenum">
              <a:rPr lang="en-US" smtClean="0"/>
              <a:t>36</a:t>
            </a:fld>
            <a:endParaRPr lang="en-US"/>
          </a:p>
        </p:txBody>
      </p:sp>
    </p:spTree>
    <p:extLst>
      <p:ext uri="{BB962C8B-B14F-4D97-AF65-F5344CB8AC3E}">
        <p14:creationId xmlns:p14="http://schemas.microsoft.com/office/powerpoint/2010/main" val="2903645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B, Dv3, Ev3, L &amp; M Series.</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37</a:t>
            </a:fld>
            <a:endParaRPr lang="en-US"/>
          </a:p>
        </p:txBody>
      </p:sp>
    </p:spTree>
    <p:extLst>
      <p:ext uri="{BB962C8B-B14F-4D97-AF65-F5344CB8AC3E}">
        <p14:creationId xmlns:p14="http://schemas.microsoft.com/office/powerpoint/2010/main" val="4699737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N – GPU enabled</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H – High performance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D, L and G have enhanced networking – Smart NIC with FPGA, so VM latency is down to 25 us.</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endParaRPr lang="en-US" sz="1200" b="1"/>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a:t>Key talking</a:t>
            </a:r>
            <a:r>
              <a:rPr lang="en-US" sz="1200" b="1" baseline="0"/>
              <a:t> points: </a:t>
            </a:r>
          </a:p>
          <a:p>
            <a:r>
              <a:rPr lang="en-US"/>
              <a:t>There are several new instance sizes that</a:t>
            </a:r>
            <a:r>
              <a:rPr lang="en-US" baseline="0"/>
              <a:t> will be introduced over the next 6 months. </a:t>
            </a:r>
          </a:p>
          <a:p>
            <a:r>
              <a:rPr lang="en-US" baseline="0"/>
              <a:t>Each of these instance sizes are designed for increased performance and flexibility with capabilities tailored to specific workloads </a:t>
            </a:r>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38</a:t>
            </a:fld>
            <a:endParaRPr lang="en-US"/>
          </a:p>
        </p:txBody>
      </p:sp>
    </p:spTree>
    <p:extLst>
      <p:ext uri="{BB962C8B-B14F-4D97-AF65-F5344CB8AC3E}">
        <p14:creationId xmlns:p14="http://schemas.microsoft.com/office/powerpoint/2010/main" val="42888145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04620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Azure. Cloud for 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4 pillars represent the main value proposition for what differentiates Azure from the competition.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you can see in the proof points, these are the reason why customers choose Microsoft, because of the unique value that we provide in a productive, hybrid, intelligent, and trusted cloud.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With Azure, you can do—or </a:t>
            </a:r>
            <a:r>
              <a:rPr lang="en-US" b="0" i="1" dirty="0"/>
              <a:t>be</a:t>
            </a:r>
            <a:r>
              <a:rPr lang="en-US" b="0" i="0" dirty="0"/>
              <a:t>—all of these things.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Productive</a:t>
            </a:r>
          </a:p>
          <a:p>
            <a:pPr marL="171450" indent="-171450">
              <a:buFont typeface="Arial" panose="020B0604020202020204" pitchFamily="34" charset="0"/>
              <a:buChar char="•"/>
            </a:pPr>
            <a:r>
              <a:rPr lang="en-US" dirty="0"/>
              <a:t>Get unparalleled developer productivity with integrated tools from mobile DevOps to </a:t>
            </a:r>
            <a:r>
              <a:rPr lang="en-US" dirty="0" err="1"/>
              <a:t>serverless</a:t>
            </a:r>
            <a:r>
              <a:rPr lang="en-US" dirty="0"/>
              <a:t> computing.</a:t>
            </a:r>
          </a:p>
          <a:p>
            <a:pPr marL="171450" indent="-171450">
              <a:buFont typeface="Arial" panose="020B0604020202020204" pitchFamily="34" charset="0"/>
              <a:buChar char="•"/>
            </a:pPr>
            <a:r>
              <a:rPr lang="en-US" dirty="0">
                <a:hlinkClick r:id="rId3"/>
              </a:rPr>
              <a:t>Learn about accelerating innovation</a:t>
            </a:r>
            <a:r>
              <a:rPr lang="en-US" dirty="0"/>
              <a:t> </a:t>
            </a:r>
          </a:p>
          <a:p>
            <a:pPr marL="171450" indent="-171450">
              <a:buFont typeface="Arial" panose="020B0604020202020204" pitchFamily="34" charset="0"/>
              <a:buChar char="•"/>
            </a:pPr>
            <a:r>
              <a:rPr lang="en-US" b="1" dirty="0"/>
              <a:t>Hybrid</a:t>
            </a:r>
          </a:p>
          <a:p>
            <a:pPr marL="171450" indent="-171450">
              <a:buFont typeface="Arial" panose="020B0604020202020204" pitchFamily="34" charset="0"/>
              <a:buChar char="•"/>
            </a:pPr>
            <a:r>
              <a:rPr lang="en-US" dirty="0"/>
              <a:t>Develop and deploy where you want, with the only consistent hybrid cloud on the market. Extend Azure on-premises with Azure Stack.</a:t>
            </a:r>
          </a:p>
          <a:p>
            <a:pPr marL="171450" indent="-171450">
              <a:buFont typeface="Arial" panose="020B0604020202020204" pitchFamily="34" charset="0"/>
              <a:buChar char="•"/>
            </a:pPr>
            <a:r>
              <a:rPr lang="en-US" dirty="0">
                <a:hlinkClick r:id="rId4"/>
              </a:rPr>
              <a:t>Learn about our consistent hybrid cloud</a:t>
            </a:r>
            <a:r>
              <a:rPr lang="en-US" dirty="0"/>
              <a:t> </a:t>
            </a:r>
          </a:p>
          <a:p>
            <a:pPr marL="171450" indent="-171450">
              <a:buFont typeface="Arial" panose="020B0604020202020204" pitchFamily="34" charset="0"/>
              <a:buChar char="•"/>
            </a:pPr>
            <a:r>
              <a:rPr lang="en-US" b="1" dirty="0"/>
              <a:t>Intelligent</a:t>
            </a:r>
          </a:p>
          <a:p>
            <a:pPr marL="171450" indent="-171450">
              <a:buFont typeface="Arial" panose="020B0604020202020204" pitchFamily="34" charset="0"/>
              <a:buChar char="•"/>
            </a:pPr>
            <a:r>
              <a:rPr lang="en-US" dirty="0"/>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dirty="0">
                <a:hlinkClick r:id="rId5"/>
              </a:rPr>
              <a:t>Learn about intelligent apps</a:t>
            </a:r>
            <a:r>
              <a:rPr lang="en-US" dirty="0"/>
              <a:t> </a:t>
            </a:r>
          </a:p>
          <a:p>
            <a:pPr marL="171450" indent="-171450">
              <a:buFont typeface="Arial" panose="020B0604020202020204" pitchFamily="34" charset="0"/>
              <a:buChar char="•"/>
            </a:pPr>
            <a:r>
              <a:rPr lang="en-US" b="1" dirty="0"/>
              <a:t>Trusted</a:t>
            </a:r>
          </a:p>
          <a:p>
            <a:pPr marL="171450" indent="-171450">
              <a:buFont typeface="Arial" panose="020B0604020202020204" pitchFamily="34" charset="0"/>
              <a:buChar char="•"/>
            </a:pPr>
            <a:r>
              <a:rPr lang="en-US" dirty="0"/>
              <a:t>Join startups, governments, and 90 percent of Fortune 500s that trust the Microsoft Cloud for security, privacy, transparency, and the most compliance coverage of any cloud provider.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155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So,</a:t>
            </a:r>
            <a:r>
              <a:rPr lang="en-US" baseline="0"/>
              <a:t> VMs are great</a:t>
            </a:r>
            <a:r>
              <a:rPr lang="is-IS" baseline="0"/>
              <a:t>… but managing a lot of them individually can be hard. </a:t>
            </a:r>
            <a:r>
              <a:rPr lang="en-US"/>
              <a:t>That’s where VM scale</a:t>
            </a:r>
            <a:r>
              <a:rPr lang="en-US" baseline="0"/>
              <a:t> sets comes in..</a:t>
            </a:r>
          </a:p>
          <a:p>
            <a:pPr marL="171450" indent="-171450">
              <a:buFontTx/>
              <a:buChar char="-"/>
            </a:pPr>
            <a:r>
              <a:rPr lang="en-US" baseline="0"/>
              <a:t>The goal here is to enable management of like VMs as a group and make it easy to scale them in/out based on demand.</a:t>
            </a:r>
          </a:p>
          <a:p>
            <a:pPr marL="171450" indent="-171450">
              <a:buFontTx/>
              <a:buChar char="-"/>
            </a:pPr>
            <a:endParaRPr lang="en-US" baseline="0"/>
          </a:p>
          <a:p>
            <a:r>
              <a:rPr lang="en-US"/>
              <a:t>Horizontal vs. vertical scale</a:t>
            </a:r>
          </a:p>
          <a:p>
            <a:r>
              <a:rPr lang="en-US"/>
              <a:t>Change the “capacity” property and redeploy</a:t>
            </a:r>
          </a:p>
          <a:p>
            <a:r>
              <a:rPr lang="en-US"/>
              <a:t>New VMs are spread across UDs, FDs, storage accounts</a:t>
            </a:r>
          </a:p>
          <a:p>
            <a:pPr marL="171450" indent="-171450">
              <a:buFontTx/>
              <a:buChar char="-"/>
            </a:pPr>
            <a:endParaRPr lang="en-US"/>
          </a:p>
          <a:p>
            <a:pPr marL="171450" indent="-171450">
              <a:buFontTx/>
              <a:buChar char="-"/>
            </a:pPr>
            <a:r>
              <a:rPr lang="en-US"/>
              <a:t>Define Max – Min VMs</a:t>
            </a:r>
          </a:p>
          <a:p>
            <a:pPr marL="171450" indent="-171450">
              <a:buFontTx/>
              <a:buChar char="-"/>
            </a:pPr>
            <a:r>
              <a:rPr lang="en-US"/>
              <a:t>Triggers and action rules</a:t>
            </a:r>
          </a:p>
          <a:p>
            <a:pPr marL="171450" indent="-171450">
              <a:buFontTx/>
              <a:buChar char="-"/>
            </a:pPr>
            <a:r>
              <a:rPr lang="en-US"/>
              <a:t>Standard audit / email notifications</a:t>
            </a:r>
          </a:p>
          <a:p>
            <a:pPr marL="171450" indent="-171450">
              <a:buFontTx/>
              <a:buChar char="-"/>
            </a:pPr>
            <a:r>
              <a:rPr lang="en-US"/>
              <a:t>Define web hooks for custom notifications and actions (e.g. runbooks)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 8:43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28948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0" indent="0">
              <a:buFontTx/>
              <a:buNone/>
            </a:pPr>
            <a:r>
              <a:rPr lang="is-IS" b="1" baseline="0" dirty="0"/>
              <a:t>3 types of HPC </a:t>
            </a:r>
            <a:r>
              <a:rPr lang="is-IS" baseline="0" dirty="0"/>
              <a:t>in Azure:</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Custom Build </a:t>
            </a:r>
            <a:r>
              <a:rPr lang="en-GB" sz="900" kern="1200" dirty="0">
                <a:solidFill>
                  <a:schemeClr val="tx1"/>
                </a:solidFill>
                <a:effectLst/>
                <a:latin typeface="Segoe UI Light" pitchFamily="34" charset="0"/>
                <a:ea typeface="+mn-ea"/>
                <a:cs typeface="+mn-cs"/>
              </a:rPr>
              <a:t>– Manual configuration taking advantage of different workload managers, applications and specialised VM capabilities like GPU, high throughput back-end RDMA network.</a:t>
            </a:r>
          </a:p>
          <a:p>
            <a:pPr marL="171450" lvl="0" indent="-171450">
              <a:buFont typeface="Arial" panose="020B0604020202020204" pitchFamily="34" charset="0"/>
              <a:buChar char="•"/>
            </a:pPr>
            <a:r>
              <a:rPr lang="en-GB" sz="900" kern="1200" dirty="0">
                <a:solidFill>
                  <a:schemeClr val="tx1"/>
                </a:solidFill>
                <a:effectLst/>
                <a:latin typeface="Segoe UI Light" pitchFamily="34" charset="0"/>
                <a:ea typeface="+mn-ea"/>
                <a:cs typeface="+mn-cs"/>
              </a:rPr>
              <a:t>Big compute solutions as a service – Develop custom solutions using </a:t>
            </a:r>
            <a:r>
              <a:rPr lang="en-GB" sz="900" b="1" kern="1200" dirty="0">
                <a:solidFill>
                  <a:schemeClr val="tx1"/>
                </a:solidFill>
                <a:effectLst/>
                <a:latin typeface="Segoe UI Light" pitchFamily="34" charset="0"/>
                <a:ea typeface="+mn-ea"/>
                <a:cs typeface="+mn-cs"/>
              </a:rPr>
              <a:t>Azure Batch </a:t>
            </a:r>
            <a:r>
              <a:rPr lang="en-GB" sz="900" kern="1200" dirty="0">
                <a:solidFill>
                  <a:schemeClr val="tx1"/>
                </a:solidFill>
                <a:effectLst/>
                <a:latin typeface="Segoe UI Light" pitchFamily="34" charset="0"/>
                <a:ea typeface="+mn-ea"/>
                <a:cs typeface="+mn-cs"/>
              </a:rPr>
              <a:t>taking advantage out of box scheduling and scaling capability with options to use low priority </a:t>
            </a:r>
            <a:r>
              <a:rPr lang="en-GB" sz="900" kern="1200" dirty="0" err="1">
                <a:solidFill>
                  <a:schemeClr val="tx1"/>
                </a:solidFill>
                <a:effectLst/>
                <a:latin typeface="Segoe UI Light" pitchFamily="34" charset="0"/>
                <a:ea typeface="+mn-ea"/>
                <a:cs typeface="+mn-cs"/>
              </a:rPr>
              <a:t>vms</a:t>
            </a:r>
            <a:r>
              <a:rPr lang="en-GB" sz="900" kern="1200" dirty="0">
                <a:solidFill>
                  <a:schemeClr val="tx1"/>
                </a:solidFill>
                <a:effectLst/>
                <a:latin typeface="Segoe UI Light" pitchFamily="34" charset="0"/>
                <a:ea typeface="+mn-ea"/>
                <a:cs typeface="+mn-cs"/>
              </a:rPr>
              <a:t> to reduce the cost of computing.</a:t>
            </a:r>
          </a:p>
          <a:p>
            <a:pPr marL="171450" lvl="0" indent="-171450">
              <a:buFont typeface="Arial" panose="020B0604020202020204" pitchFamily="34" charset="0"/>
              <a:buChar char="•"/>
            </a:pPr>
            <a:r>
              <a:rPr lang="en-GB" sz="900" b="1" kern="1200" dirty="0">
                <a:solidFill>
                  <a:schemeClr val="tx1"/>
                </a:solidFill>
                <a:effectLst/>
                <a:latin typeface="Segoe UI Light" pitchFamily="34" charset="0"/>
                <a:ea typeface="+mn-ea"/>
                <a:cs typeface="+mn-cs"/>
              </a:rPr>
              <a:t>Marketplace Solutions</a:t>
            </a:r>
            <a:r>
              <a:rPr lang="en-GB" sz="900" kern="1200" dirty="0">
                <a:solidFill>
                  <a:schemeClr val="tx1"/>
                </a:solidFill>
                <a:effectLst/>
                <a:latin typeface="Segoe UI Light" pitchFamily="34" charset="0"/>
                <a:ea typeface="+mn-ea"/>
                <a:cs typeface="+mn-cs"/>
              </a:rPr>
              <a:t>: Use ready to deploy HPC solutions  offered  by different vendors.</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5/9/2018 8:43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41</a:t>
            </a:fld>
            <a:endParaRPr lang="en-US" altLang="en-US"/>
          </a:p>
        </p:txBody>
      </p:sp>
    </p:spTree>
    <p:extLst>
      <p:ext uri="{BB962C8B-B14F-4D97-AF65-F5344CB8AC3E}">
        <p14:creationId xmlns:p14="http://schemas.microsoft.com/office/powerpoint/2010/main" val="3593254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Running alongside</a:t>
            </a:r>
            <a:r>
              <a:rPr lang="en-US" baseline="0"/>
              <a:t> excitement in containers has been excitement about container orchestrators. </a:t>
            </a:r>
          </a:p>
          <a:p>
            <a:pPr marL="171450" indent="-171450">
              <a:buFontTx/>
              <a:buChar char="-"/>
            </a:pPr>
            <a:r>
              <a:rPr lang="en-US" baseline="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a:t>Two popular OSS orchestrators are DC/OS and Swarm. DC/OS is developed by Mesosphere and is based on the Apache </a:t>
            </a:r>
            <a:r>
              <a:rPr lang="en-US" baseline="0" err="1"/>
              <a:t>Mesos</a:t>
            </a:r>
            <a:r>
              <a:rPr lang="en-US" baseline="0"/>
              <a:t> scheduler, whereas Swarm is built by Docker Inc.</a:t>
            </a:r>
          </a:p>
          <a:p>
            <a:pPr marL="171450" indent="-171450">
              <a:buFontTx/>
              <a:buChar char="-"/>
            </a:pPr>
            <a:r>
              <a:rPr lang="en-US" baseline="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a:t>One important thing to note here is that EVERYTHING is OSS. You could easily take apps running on ACS and move them to another environment without changing anything you do.</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 8:43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64691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14400">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marL="0" defTabSz="914400">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504B3C87-3D8D-4CFE-9DF8-ACB5F82F8CF7}" type="datetime8">
              <a:rPr lang="en-US" altLang="en-US" sz="1800" kern="0" smtClean="0">
                <a:solidFill>
                  <a:sysClr val="windowText" lastClr="000000"/>
                </a:solidFill>
              </a:rPr>
              <a:pPr defTabSz="914400">
                <a:defRPr/>
              </a:pPr>
              <a:t>5/9/2018 8:43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9672FC2E-5954-4E65-BEEE-BF75C4846817}" type="slidenum">
              <a:rPr lang="en-US" altLang="en-US" sz="1800" kern="0" smtClean="0">
                <a:solidFill>
                  <a:sysClr val="windowText" lastClr="000000"/>
                </a:solidFill>
              </a:rPr>
              <a:pPr defTabSz="914400">
                <a:defRPr/>
              </a:pPr>
              <a:t>43</a:t>
            </a:fld>
            <a:endParaRPr lang="en-US" altLang="en-US" sz="1800" kern="0">
              <a:solidFill>
                <a:sysClr val="windowText" lastClr="000000"/>
              </a:solidFill>
            </a:endParaRPr>
          </a:p>
        </p:txBody>
      </p:sp>
    </p:spTree>
    <p:extLst>
      <p:ext uri="{BB962C8B-B14F-4D97-AF65-F5344CB8AC3E}">
        <p14:creationId xmlns:p14="http://schemas.microsoft.com/office/powerpoint/2010/main" val="3264222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Containers as Infrastructure: Getting started with Azure Container Instances: https://www.youtube.com/watch?v=2DazXdU2F_Q</a:t>
            </a:r>
          </a:p>
          <a:p>
            <a:endParaRPr lang="en-US" dirty="0"/>
          </a:p>
        </p:txBody>
      </p:sp>
    </p:spTree>
    <p:extLst>
      <p:ext uri="{BB962C8B-B14F-4D97-AF65-F5344CB8AC3E}">
        <p14:creationId xmlns:p14="http://schemas.microsoft.com/office/powerpoint/2010/main" val="643900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announced Azure Reserved VM Instances (RIs) that will enable our customers to reserve virtual machines on Azure for 1 year or 3 year terms and provide significant cost savings. Key benefits include:</a:t>
            </a:r>
          </a:p>
          <a:p>
            <a:pPr lvl="0"/>
            <a:r>
              <a:rPr lang="en-US" sz="900" b="1" kern="1200" dirty="0">
                <a:solidFill>
                  <a:schemeClr val="tx1"/>
                </a:solidFill>
                <a:effectLst/>
                <a:latin typeface="Segoe UI Light" pitchFamily="34" charset="0"/>
                <a:ea typeface="+mn-ea"/>
                <a:cs typeface="+mn-cs"/>
              </a:rPr>
              <a:t>Cost savings</a:t>
            </a:r>
            <a:r>
              <a:rPr lang="en-US" sz="900" kern="1200" dirty="0">
                <a:solidFill>
                  <a:schemeClr val="tx1"/>
                </a:solidFill>
                <a:effectLst/>
                <a:latin typeface="Segoe UI Light" pitchFamily="34" charset="0"/>
                <a:ea typeface="+mn-ea"/>
                <a:cs typeface="+mn-cs"/>
              </a:rPr>
              <a:t>—customers can save up to 82% over pay as you go prices with RIs combined with Azure Hybrid Use Benefit (AHUB) for Windows VMs and up to 72% on all VMs. Customers can improve budgeting and forecasting because RIs are purchased in 1- and 3-year terms with a single up-front payment.</a:t>
            </a:r>
          </a:p>
          <a:p>
            <a:pPr lvl="0"/>
            <a:r>
              <a:rPr lang="en-US" sz="900" b="1" kern="1200" dirty="0">
                <a:solidFill>
                  <a:schemeClr val="tx1"/>
                </a:solidFill>
                <a:effectLst/>
                <a:latin typeface="Segoe UI Light" pitchFamily="34" charset="0"/>
                <a:ea typeface="+mn-ea"/>
                <a:cs typeface="+mn-cs"/>
              </a:rPr>
              <a:t>Simplicity and flexibility</a:t>
            </a:r>
            <a:r>
              <a:rPr lang="en-US" sz="900" kern="1200" dirty="0">
                <a:solidFill>
                  <a:schemeClr val="tx1"/>
                </a:solidFill>
                <a:effectLst/>
                <a:latin typeface="Segoe UI Light" pitchFamily="34" charset="0"/>
                <a:ea typeface="+mn-ea"/>
                <a:cs typeface="+mn-cs"/>
              </a:rPr>
              <a:t>—customers select only three items: region, VM series, and term, reducing purchasing complexity. If customers decide at any time during the term that they need to exchange or cancel reservations, that’s easy too.</a:t>
            </a:r>
          </a:p>
          <a:p>
            <a:pPr lvl="0"/>
            <a:r>
              <a:rPr lang="en-US" sz="900" b="1" kern="1200" dirty="0">
                <a:solidFill>
                  <a:schemeClr val="tx1"/>
                </a:solidFill>
                <a:effectLst/>
                <a:latin typeface="Segoe UI Light" pitchFamily="34" charset="0"/>
                <a:ea typeface="+mn-ea"/>
                <a:cs typeface="+mn-cs"/>
              </a:rPr>
              <a:t>Prioritized compute capacity</a:t>
            </a:r>
            <a:r>
              <a:rPr lang="en-US" sz="900" kern="1200" dirty="0">
                <a:solidFill>
                  <a:schemeClr val="tx1"/>
                </a:solidFill>
                <a:effectLst/>
                <a:latin typeface="Segoe UI Light" pitchFamily="34" charset="0"/>
                <a:ea typeface="+mn-ea"/>
                <a:cs typeface="+mn-cs"/>
              </a:rPr>
              <a:t>—customers request virtual machine capacity in their desired region or series to ensure the resources are available when—and where—they need them. Customers can now plan, implement, and execute against desired workloads by optimizing datacenter capacity around the globe.</a:t>
            </a:r>
          </a:p>
          <a:p>
            <a:r>
              <a:rPr lang="en-US" sz="900" kern="1200" dirty="0">
                <a:solidFill>
                  <a:schemeClr val="tx1"/>
                </a:solidFill>
                <a:effectLst/>
                <a:latin typeface="Segoe UI Light" pitchFamily="34" charset="0"/>
                <a:ea typeface="+mn-ea"/>
                <a:cs typeface="+mn-cs"/>
              </a:rPr>
              <a:t>Azure RIs are expected to become available for purchase before end of 2017</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solidFill>
                <a:schemeClr val="tx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https://www.youtube.com/watch?v=DsEWCjgWNOo</a:t>
            </a:r>
          </a:p>
          <a:p>
            <a:endParaRPr lang="en-US" dirty="0"/>
          </a:p>
        </p:txBody>
      </p:sp>
    </p:spTree>
    <p:extLst>
      <p:ext uri="{BB962C8B-B14F-4D97-AF65-F5344CB8AC3E}">
        <p14:creationId xmlns:p14="http://schemas.microsoft.com/office/powerpoint/2010/main" val="1243847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800" dirty="0"/>
              <a:t>In addition, to help you save more on VMs … RI</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dirty="0"/>
              <a:t>Cost and Governance</a:t>
            </a:r>
          </a:p>
          <a:p>
            <a:pPr marL="219429" indent="-457200" algn="l">
              <a:buFont typeface="Arial" panose="020B0604020202020204" pitchFamily="34" charset="0"/>
              <a:buChar char="•"/>
            </a:pPr>
            <a:r>
              <a:rPr lang="en-US" sz="2800" dirty="0" err="1">
                <a:solidFill>
                  <a:schemeClr val="bg1"/>
                </a:solidFill>
              </a:rPr>
              <a:t>Cloudyn</a:t>
            </a:r>
            <a:r>
              <a:rPr lang="en-US" sz="2800" dirty="0">
                <a:solidFill>
                  <a:schemeClr val="bg1"/>
                </a:solidFill>
              </a:rPr>
              <a:t> </a:t>
            </a:r>
            <a:r>
              <a:rPr lang="en-US" sz="2800" baseline="30000" dirty="0">
                <a:solidFill>
                  <a:srgbClr val="FFFF00"/>
                </a:solidFill>
              </a:rPr>
              <a:t>(NEW)</a:t>
            </a:r>
          </a:p>
          <a:p>
            <a:pPr marL="219429" indent="-457200" algn="l">
              <a:buFont typeface="Arial" panose="020B0604020202020204" pitchFamily="34" charset="0"/>
              <a:buChar char="•"/>
            </a:pPr>
            <a:r>
              <a:rPr lang="en-US" sz="2800" dirty="0">
                <a:solidFill>
                  <a:schemeClr val="bg1"/>
                </a:solidFill>
              </a:rPr>
              <a:t>Azure Advisor?</a:t>
            </a: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dirty="0"/>
              <a:t>Innovative Products and Services </a:t>
            </a:r>
          </a:p>
          <a:p>
            <a:pPr marL="219429" indent="-457200" algn="l">
              <a:buFont typeface="Arial" panose="020B0604020202020204" pitchFamily="34" charset="0"/>
              <a:buChar char="•"/>
            </a:pPr>
            <a:r>
              <a:rPr lang="en-US" sz="2800" dirty="0">
                <a:solidFill>
                  <a:schemeClr val="bg1"/>
                </a:solidFill>
              </a:rPr>
              <a:t>B-Series </a:t>
            </a:r>
            <a:r>
              <a:rPr lang="en-US" sz="2800" baseline="30000" dirty="0">
                <a:solidFill>
                  <a:srgbClr val="FFFF00"/>
                </a:solidFill>
              </a:rPr>
              <a:t>(NEW) </a:t>
            </a:r>
          </a:p>
          <a:p>
            <a:pPr marL="219429" indent="-457200" algn="l">
              <a:buFont typeface="Arial" panose="020B0604020202020204" pitchFamily="34" charset="0"/>
              <a:buChar char="•"/>
            </a:pPr>
            <a:r>
              <a:rPr lang="en-US" sz="2800" dirty="0">
                <a:solidFill>
                  <a:schemeClr val="bg1"/>
                </a:solidFill>
              </a:rPr>
              <a:t>Low priority VMs</a:t>
            </a:r>
          </a:p>
          <a:p>
            <a:pPr marL="219429" indent="-457200" algn="l">
              <a:buFont typeface="Arial" panose="020B0604020202020204" pitchFamily="34" charset="0"/>
              <a:buChar char="•"/>
            </a:pPr>
            <a:r>
              <a:rPr lang="en-US" sz="2800" dirty="0">
                <a:solidFill>
                  <a:schemeClr val="bg1"/>
                </a:solidFill>
              </a:rPr>
              <a:t>Per minute billing</a:t>
            </a:r>
          </a:p>
          <a:p>
            <a:pPr marL="219429" indent="-457200" algn="l">
              <a:buFont typeface="Arial" panose="020B0604020202020204" pitchFamily="34" charset="0"/>
              <a:buChar char="•"/>
            </a:pPr>
            <a:r>
              <a:rPr lang="en-US" sz="2800" dirty="0">
                <a:solidFill>
                  <a:schemeClr val="bg1"/>
                </a:solidFill>
              </a:rPr>
              <a:t>Auto shutdown</a:t>
            </a:r>
          </a:p>
          <a:p>
            <a:pPr marL="219429" indent="-457200" algn="l">
              <a:buFont typeface="Arial" panose="020B0604020202020204" pitchFamily="34" charset="0"/>
              <a:buChar char="•"/>
            </a:pPr>
            <a:r>
              <a:rPr lang="en-US" sz="2800" dirty="0">
                <a:solidFill>
                  <a:schemeClr val="bg1"/>
                </a:solidFill>
              </a:rPr>
              <a:t>Archival Storage</a:t>
            </a:r>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dirty="0"/>
              <a:t>Compelling</a:t>
            </a:r>
            <a:r>
              <a:rPr lang="en-US" sz="2800" baseline="0" dirty="0"/>
              <a:t> Offers </a:t>
            </a:r>
          </a:p>
          <a:p>
            <a:pPr marL="219429" indent="-457200" algn="l">
              <a:buFont typeface="Arial" panose="020B0604020202020204" pitchFamily="34" charset="0"/>
              <a:buChar char="•"/>
            </a:pPr>
            <a:r>
              <a:rPr lang="en-US" sz="2800" dirty="0">
                <a:solidFill>
                  <a:schemeClr val="bg1"/>
                </a:solidFill>
              </a:rPr>
              <a:t>Azure Hybrid Benefit</a:t>
            </a:r>
          </a:p>
          <a:p>
            <a:pPr marL="219429" indent="-457200" algn="l">
              <a:buFont typeface="Arial" panose="020B0604020202020204" pitchFamily="34" charset="0"/>
              <a:buChar char="•"/>
            </a:pPr>
            <a:r>
              <a:rPr lang="en-US" sz="2800" dirty="0">
                <a:solidFill>
                  <a:schemeClr val="bg1"/>
                </a:solidFill>
              </a:rPr>
              <a:t>License Mobility</a:t>
            </a:r>
          </a:p>
          <a:p>
            <a:pPr marL="219429" indent="-457200" algn="l">
              <a:buFont typeface="Arial" panose="020B0604020202020204" pitchFamily="34" charset="0"/>
              <a:buChar char="•"/>
            </a:pPr>
            <a:r>
              <a:rPr lang="en-US" sz="2800" dirty="0">
                <a:solidFill>
                  <a:schemeClr val="bg1"/>
                </a:solidFill>
              </a:rPr>
              <a:t>MSDN Benefits?</a:t>
            </a:r>
          </a:p>
          <a:p>
            <a:pPr marL="219429" indent="-457200" algn="l">
              <a:buFont typeface="Arial" panose="020B0604020202020204" pitchFamily="34" charset="0"/>
              <a:buChar char="•"/>
            </a:pPr>
            <a:r>
              <a:rPr lang="en-US" sz="2800" dirty="0">
                <a:solidFill>
                  <a:schemeClr val="bg1"/>
                </a:solidFill>
              </a:rPr>
              <a:t>Free Tier/Account? </a:t>
            </a:r>
            <a:r>
              <a:rPr lang="en-US" sz="2800" baseline="30000" dirty="0">
                <a:solidFill>
                  <a:srgbClr val="FFFF00"/>
                </a:solidFill>
              </a:rPr>
              <a:t>(NEW)</a:t>
            </a:r>
            <a:endParaRPr lang="en-US" sz="2800" baseline="0" dirty="0"/>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baseline="0" dirty="0"/>
              <a:t>Price Match Commitment</a:t>
            </a:r>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2800" dirty="0">
                <a:solidFill>
                  <a:schemeClr val="bg1"/>
                </a:solidFill>
              </a:rPr>
              <a:t>Take price of the equation on commodity services</a:t>
            </a:r>
          </a:p>
          <a:p>
            <a:pPr marL="457200" marR="0" lvl="0" indent="-45720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2800" dirty="0"/>
          </a:p>
          <a:p>
            <a:pPr marL="0" indent="0">
              <a:buFont typeface="+mj-lt"/>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6408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announced the public preview of Azure Availability Zones in two regions with more being added in the coming months. We’re building upon our existing regions with Availability Zones to provide a comprehensive set of high-availability and disaster recovery capabilities to meet the most demanding business continuity needs of your customers.</a:t>
            </a:r>
          </a:p>
          <a:p>
            <a:r>
              <a:rPr lang="en-US" sz="900" kern="1200" dirty="0">
                <a:solidFill>
                  <a:schemeClr val="tx1"/>
                </a:solidFill>
                <a:effectLst/>
                <a:latin typeface="Segoe UI Light" pitchFamily="34" charset="0"/>
                <a:ea typeface="+mn-ea"/>
                <a:cs typeface="+mn-cs"/>
              </a:rPr>
              <a:t>Availability Zones are fault-isolated locations within an Azure region, providing redundant power, cooling, and networking. Availability Zones allow your customers to run mission critical applications with high availability and fault tolerance to data center failures. We will be offering a financially backed 99.99% SLA for Virtual Machines deployed in two or more zones within a region when it is generally available.</a:t>
            </a:r>
          </a:p>
          <a:p>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https://www.youtube.com/watch?v=ryiNkqYCcY4</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https://www.youtube.com/watch?v=DXOTJPZzP6Q</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en-US" dirty="0"/>
          </a:p>
        </p:txBody>
      </p:sp>
    </p:spTree>
    <p:extLst>
      <p:ext uri="{BB962C8B-B14F-4D97-AF65-F5344CB8AC3E}">
        <p14:creationId xmlns:p14="http://schemas.microsoft.com/office/powerpoint/2010/main" val="4040863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Cloud</a:t>
            </a:r>
            <a:r>
              <a:rPr lang="en-US" baseline="0"/>
              <a:t> services and cloud usage are broadly defined as existing across infrastructure services or IaaS and higher layer platform services or PaaS. The Azure Storage services span both categories. </a:t>
            </a:r>
          </a:p>
          <a:p>
            <a:endParaRPr lang="en-US" baseline="0"/>
          </a:p>
          <a:p>
            <a:r>
              <a:rPr lang="en-US" baseline="0"/>
              <a:t>On the IaaS side we provide single instance storage for VMs in the form of our Disks service and SMB shared storage which we call Azure Files.</a:t>
            </a:r>
          </a:p>
          <a:p>
            <a:endParaRPr lang="en-US" baseline="0"/>
          </a:p>
          <a:p>
            <a:r>
              <a:rPr lang="en-US" baseline="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42227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fr-FR" dirty="0"/>
              <a:t>https://azure.microsoft.com/roadmap/azure-file-sync/</a:t>
            </a:r>
          </a:p>
          <a:p>
            <a:r>
              <a:rPr lang="fr-FR" dirty="0"/>
              <a:t>https://azure.microsoft.com/en-us/blog/announcing-the-public-preview-for-azure-file-sync/</a:t>
            </a:r>
          </a:p>
          <a:p>
            <a:r>
              <a:rPr lang="fr-FR" dirty="0"/>
              <a:t>Microsoft Azure File Sync: https://www.youtube.com/watch?v=r26jWDGF_rg</a:t>
            </a:r>
          </a:p>
          <a:p>
            <a:endParaRPr lang="fr-FR" dirty="0"/>
          </a:p>
          <a:p>
            <a:r>
              <a:rPr lang="en-US" sz="900" b="1" kern="1200" dirty="0">
                <a:solidFill>
                  <a:schemeClr val="tx1"/>
                </a:solidFill>
                <a:effectLst/>
                <a:latin typeface="Segoe UI Light" pitchFamily="34" charset="0"/>
                <a:ea typeface="+mn-ea"/>
                <a:cs typeface="+mn-cs"/>
              </a:rPr>
              <a:t>Azure File Sync Public Preview Field Announcement</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File Sync is a new capability of Azure Files that allows customers to easily synchronize existing directories and files from Windows Server 2012R2 and 2016 to Azure Files. The public preview blog announcement will be released on September 25th. See for blog post. Azure File Sync provides the following scenarios to our customers:</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Multi-site sync and access – Azure File Sync synchronizes between Azure File Shares and Windows Servers. Customers with branches that require the same files to be accessed across these servers can use Azure File Sync to keep them consistent via a fully managed cloud service.</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Cloud tiering (server becomes cache) – Servers that are low on capacity can benefit from Azure File Sync cloud-tiering feature where less recently used data is removed from the local server and then recalled when an application or user accesses the file. This allows the local server to provide the same application compatibility and performance while increasing the storage capacity and simplifying management.</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Integrated server data backup – Azure File Sync works with Azure Backup to provide integrated backup and restoration. In the example of a branch office deployment instead of backing up each branch office file server, instead, use Azure Backup to backup the Azure File Share to safeguard the data. Azure File snapshots are supported where an entire share or a specific file version can be retrieved for point-in-time recovery.</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Direct cloud data access – Moving a workload (lift and shift) can be done with sync to allow both on premise and cloud access to the same data during the migration. This can allow portions of the workload to be moved into the cloud.</a:t>
            </a:r>
            <a:endParaRPr lang="en-US" sz="105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Public Preview Structure</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Azure File Sync public preview will launch in US West, West Europe, Southeast Asia, and Australia East. After public preview launch we will add other public regions based on demand. The public preview launches with the following restrictions:</a:t>
            </a:r>
            <a:endParaRPr lang="en-US" sz="105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Cloud-Cloud sync is not supported but is being developed. Cloud to cloud sync allows 2 or more Azure File shares to also be in the same sync group.  One common use case would be to provide a new type of replication across regions that offers read/write access to multiple regions. A second use case would be to optimize a replication latency where servers exist in multiple regions.</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Azure Files LRS and GRS is supported. GRS will provide a copy of the data that can be used in the case of region failover. Should a region failover occur, the Azure File Sync deployment would have to be recreated using the ‘copy’ of the data from the backup region.</a:t>
            </a:r>
            <a:endParaRPr lang="en-US" sz="105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Current limits for Azure File Sync (if any of these are blocking, please do contact xsyncpm@microsoft.com as these will increase through time) </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Storage Sync Service objects per subscription:          15</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Sync Groups per Storage Sync Service:                      30</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Registered Servers per Storage Sync Service:            100</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Cloud Endpoints per Sync Group:                               1</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Server Endpoints per Sync Group:                              100</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Items (files &amp; directories) per Sync Group:                4M</a:t>
            </a:r>
            <a:endParaRPr lang="en-US" sz="1050" kern="1200" dirty="0">
              <a:solidFill>
                <a:schemeClr val="tx1"/>
              </a:solidFill>
              <a:effectLst/>
              <a:latin typeface="Segoe UI Light" pitchFamily="34" charset="0"/>
              <a:ea typeface="+mn-ea"/>
              <a:cs typeface="+mn-cs"/>
            </a:endParaRPr>
          </a:p>
          <a:p>
            <a:pPr lvl="1"/>
            <a:r>
              <a:rPr lang="en-US" sz="900" kern="1200" dirty="0">
                <a:solidFill>
                  <a:schemeClr val="tx1"/>
                </a:solidFill>
                <a:effectLst/>
                <a:latin typeface="Segoe UI Light" pitchFamily="34" charset="0"/>
                <a:ea typeface="+mn-ea"/>
                <a:cs typeface="+mn-cs"/>
              </a:rPr>
              <a:t>Max File Size:                                                              500GB</a:t>
            </a:r>
            <a:endParaRPr lang="en-US" sz="1050" kern="1200" dirty="0">
              <a:solidFill>
                <a:schemeClr val="tx1"/>
              </a:solidFill>
              <a:effectLst/>
              <a:latin typeface="Segoe UI Light" pitchFamily="34" charset="0"/>
              <a:ea typeface="+mn-ea"/>
              <a:cs typeface="+mn-cs"/>
            </a:endParaRPr>
          </a:p>
          <a:p>
            <a:endParaRPr lang="fr-FR" dirty="0"/>
          </a:p>
        </p:txBody>
      </p:sp>
    </p:spTree>
    <p:extLst>
      <p:ext uri="{BB962C8B-B14F-4D97-AF65-F5344CB8AC3E}">
        <p14:creationId xmlns:p14="http://schemas.microsoft.com/office/powerpoint/2010/main" val="3720059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any dev tool or language</a:t>
            </a:r>
          </a:p>
          <a:p>
            <a:r>
              <a:rPr lang="en-US" dirty="0"/>
              <a:t>Build applications using the language of your choice including </a:t>
            </a:r>
            <a:r>
              <a:rPr lang="en-US" dirty="0">
                <a:hlinkClick r:id="rId3"/>
              </a:rPr>
              <a:t>Node.js</a:t>
            </a:r>
            <a:r>
              <a:rPr lang="en-US" dirty="0"/>
              <a:t>, </a:t>
            </a:r>
            <a:r>
              <a:rPr lang="en-US" dirty="0">
                <a:hlinkClick r:id="rId4"/>
              </a:rPr>
              <a:t>Java</a:t>
            </a:r>
            <a:r>
              <a:rPr lang="en-US" dirty="0"/>
              <a:t>, </a:t>
            </a:r>
            <a:r>
              <a:rPr lang="en-US" dirty="0">
                <a:hlinkClick r:id="rId5"/>
              </a:rPr>
              <a:t>.NET</a:t>
            </a:r>
            <a:r>
              <a:rPr lang="en-US" dirty="0"/>
              <a:t>. </a:t>
            </a:r>
          </a:p>
          <a:p>
            <a:r>
              <a:rPr lang="en-US" dirty="0"/>
              <a:t>Leverage best in class development tools, Visual Studio or Visual Studio Code, either on your PC or Mac.</a:t>
            </a:r>
          </a:p>
          <a:p>
            <a:r>
              <a:rPr lang="en-US" dirty="0"/>
              <a:t>Get apps to users faster by streamlining the mobile development lifecycle with Visual Studio Mobile Center, including automated builds and testing.</a:t>
            </a:r>
          </a:p>
          <a:p>
            <a:endParaRPr lang="en-US" dirty="0"/>
          </a:p>
          <a:p>
            <a:r>
              <a:rPr lang="en-US" b="1" dirty="0"/>
              <a:t>Choice of more than 100 services</a:t>
            </a:r>
          </a:p>
          <a:p>
            <a:r>
              <a:rPr lang="en-US" dirty="0"/>
              <a:t>Engage with users in richer ways whether in native mobile apps, responsive web apps, or through new experiences like bots and mixed reality. Use the best in class support by Visual Studio family of tools and 100+ of Azure Cloud Services.</a:t>
            </a:r>
          </a:p>
          <a:p>
            <a:r>
              <a:rPr lang="en-US" dirty="0"/>
              <a:t>Develop with open source technologies like Kubernetes, modernize applications using </a:t>
            </a:r>
            <a:r>
              <a:rPr lang="en-US" dirty="0" err="1"/>
              <a:t>serverless</a:t>
            </a:r>
            <a:r>
              <a:rPr lang="en-US" dirty="0"/>
              <a:t> computing with Azure Functions, and use AI and data to infuse intelligence into your solutions. </a:t>
            </a:r>
          </a:p>
          <a:p>
            <a:r>
              <a:rPr lang="en-US" dirty="0"/>
              <a:t>Easily connect applications, data, and devices taking advantage of 150+ out-of-the-box Azure Logic Apps connectors for Salesforce, Office 365, Twitter, Dropbox, Google services, and more.</a:t>
            </a:r>
          </a:p>
          <a:p>
            <a:r>
              <a:rPr lang="en-US" dirty="0">
                <a:hlinkClick r:id="rId6"/>
              </a:rPr>
              <a:t>Explore Azure products and services</a:t>
            </a:r>
            <a:r>
              <a:rPr lang="en-US" dirty="0"/>
              <a:t> </a:t>
            </a:r>
          </a:p>
          <a:p>
            <a:endParaRPr lang="en-US" dirty="0"/>
          </a:p>
          <a:p>
            <a:r>
              <a:rPr lang="en-US" b="1" dirty="0"/>
              <a:t>End-to-end management experience</a:t>
            </a:r>
          </a:p>
          <a:p>
            <a:r>
              <a:rPr lang="en-US" dirty="0"/>
              <a:t>Manage applications no matter how large or complex. Use your choice of management tools including the Azure portal, Power Shell, BASH, or REST APIs. </a:t>
            </a:r>
          </a:p>
          <a:p>
            <a:r>
              <a:rPr lang="en-US" dirty="0"/>
              <a:t>Azure provides built-in support for things like monitoring, log analytics, patching, backup and site recovery. </a:t>
            </a:r>
          </a:p>
          <a:p>
            <a:r>
              <a:rPr lang="en-US" dirty="0">
                <a:hlinkClick r:id="rId7"/>
              </a:rPr>
              <a:t>Azure portal</a:t>
            </a:r>
            <a:r>
              <a:rPr lang="en-US" dirty="0"/>
              <a:t> </a:t>
            </a:r>
            <a:br>
              <a:rPr lang="en-US" dirty="0"/>
            </a:br>
            <a:r>
              <a:rPr lang="en-US" dirty="0">
                <a:hlinkClick r:id="rId8"/>
              </a:rPr>
              <a:t>Azure Cloud Shell</a:t>
            </a:r>
            <a:r>
              <a:rPr lang="en-US" dirty="0"/>
              <a:t> </a:t>
            </a:r>
          </a:p>
          <a:p>
            <a:endParaRPr lang="en-US" dirty="0"/>
          </a:p>
          <a:p>
            <a:r>
              <a:rPr lang="en-US" b="1" dirty="0"/>
              <a:t>Accelerate application delivery with agile development practices</a:t>
            </a:r>
          </a:p>
          <a:p>
            <a:r>
              <a:rPr lang="en-US" dirty="0"/>
              <a:t>Encourage </a:t>
            </a:r>
            <a:r>
              <a:rPr lang="en-US" dirty="0" err="1"/>
              <a:t>devops</a:t>
            </a:r>
            <a:r>
              <a:rPr lang="en-US" dirty="0"/>
              <a:t> practices and cross-team collaboration using Visual Studio Team Services. Enable continuous integration and delivery (CI/CD) for any app written in any language.</a:t>
            </a:r>
          </a:p>
          <a:p>
            <a:r>
              <a:rPr lang="en-US" dirty="0"/>
              <a:t>Quickly find production issues with Azure Application Insights, while saving time and money spinning up and maintaining cloud dev-test environments.</a:t>
            </a:r>
          </a:p>
          <a:p>
            <a:r>
              <a:rPr lang="en-US" dirty="0"/>
              <a:t>Build software your way with integration to popular open-source software and tools such as Jenkins and Chef.</a:t>
            </a:r>
          </a:p>
          <a:p>
            <a:r>
              <a:rPr lang="en-US" dirty="0">
                <a:hlinkClick r:id="rId9"/>
              </a:rPr>
              <a:t>Learn more about Visual Studio Team Services</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038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https://azure.microsoft.com/roadmap/azure-data-box/</a:t>
            </a:r>
          </a:p>
          <a:p>
            <a:r>
              <a:rPr lang="en-US" dirty="0"/>
              <a:t>https://azure.microsoft.com/en-us/blog/announcing-the-preview-for-the-azure-data-box-achievements-will-be-unlocked/</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Announcing the limited preview of Azure Data Box</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We’re excited to announce the limited preview of Azure Data Box. The Azure Data Box is a secure, ruggedized, tamper resistant appliance created by Microsoft to help customers transfer large amounts of data into Azure Storage. Customers can order the Data Box through the Azure portal. The Data Box can connect to a customer’s networks via DHCP or customer supplied IP address. Customers can copy data to the Azure Data Box using the SMB 3.0 protocol and encrypt it using 256-bit AES encryption keys. When returned to Microsoft, customers can store their data in Azure Blob or Files storage and the device is erased after data upload. Partners can also use the Azure Data Box to help their customers with large Azure Data transfer projects. Availability for the preview will be limited US regions but we encourage all interested customers to express interest in participating.</a:t>
            </a:r>
          </a:p>
          <a:p>
            <a:r>
              <a:rPr lang="en-US" sz="900" kern="1200" dirty="0">
                <a:solidFill>
                  <a:schemeClr val="tx1"/>
                </a:solidFill>
                <a:effectLst/>
                <a:latin typeface="Segoe UI Light" pitchFamily="34" charset="0"/>
                <a:ea typeface="+mn-ea"/>
                <a:cs typeface="+mn-cs"/>
              </a:rPr>
              <a:t>Key points:</a:t>
            </a:r>
          </a:p>
          <a:p>
            <a:pPr lvl="0"/>
            <a:r>
              <a:rPr lang="en-US" sz="900" kern="1200" dirty="0">
                <a:solidFill>
                  <a:schemeClr val="tx1"/>
                </a:solidFill>
                <a:effectLst/>
                <a:latin typeface="Segoe UI Light" pitchFamily="34" charset="0"/>
                <a:ea typeface="+mn-ea"/>
                <a:cs typeface="+mn-cs"/>
              </a:rPr>
              <a:t>Limited inventory (Team will review each customer submission) </a:t>
            </a:r>
          </a:p>
          <a:p>
            <a:pPr lvl="0"/>
            <a:r>
              <a:rPr lang="en-US" sz="900" kern="1200" dirty="0">
                <a:solidFill>
                  <a:schemeClr val="tx1"/>
                </a:solidFill>
                <a:effectLst/>
                <a:latin typeface="Segoe UI Light" pitchFamily="34" charset="0"/>
                <a:ea typeface="+mn-ea"/>
                <a:cs typeface="+mn-cs"/>
              </a:rPr>
              <a:t>Early preview will use ‘proxy HW’ (Not final devices) while manufacturing ramps up for new devices </a:t>
            </a:r>
          </a:p>
          <a:p>
            <a:pPr lvl="0"/>
            <a:r>
              <a:rPr lang="en-US" sz="900" kern="1200" dirty="0">
                <a:solidFill>
                  <a:schemeClr val="tx1"/>
                </a:solidFill>
                <a:effectLst/>
                <a:latin typeface="Segoe UI Light" pitchFamily="34" charset="0"/>
                <a:ea typeface="+mn-ea"/>
                <a:cs typeface="+mn-cs"/>
              </a:rPr>
              <a:t>No charge to use devices during preview stages however normal storage charges apply for data</a:t>
            </a:r>
          </a:p>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2002208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Run through Availability Sets vs Availability Zones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Talk about UD (5) and FD (2)</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a:t>2 VMs in Availability Sets for 99.95% SLA</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b="1" baseline="0"/>
              <a:t>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Today disk management is a fairly complex process. Users must understand service limits of storage accounts and directly manage page blobs in one or more storage accounts to ensure they have enough storage capacity and IOPs. Availability is also an issue as a storage account could potentially be a single point of failure. </a:t>
            </a:r>
          </a:p>
          <a:p>
            <a:pPr marL="0" marR="0" lvl="0" indent="0" algn="l" defTabSz="932425" rtl="0" eaLnBrk="1" fontAlgn="auto" latinLnBrk="0" hangingPunct="1">
              <a:lnSpc>
                <a:spcPct val="100000"/>
              </a:lnSpc>
              <a:spcBef>
                <a:spcPts val="0"/>
              </a:spcBef>
              <a:spcAft>
                <a:spcPts val="0"/>
              </a:spcAft>
              <a:buClrTx/>
              <a:buSzTx/>
              <a:buFontTx/>
              <a:buNone/>
              <a:tabLst/>
              <a:defRPr/>
            </a:pPr>
            <a:endParaRPr lang="en-US"/>
          </a:p>
          <a:p>
            <a:pPr marL="0" marR="0" lvl="0" indent="0" algn="l" defTabSz="932425" rtl="0" eaLnBrk="1" fontAlgn="auto" latinLnBrk="0" hangingPunct="1">
              <a:lnSpc>
                <a:spcPct val="100000"/>
              </a:lnSpc>
              <a:spcBef>
                <a:spcPts val="0"/>
              </a:spcBef>
              <a:spcAft>
                <a:spcPts val="0"/>
              </a:spcAft>
              <a:buClrTx/>
              <a:buSzTx/>
              <a:buFontTx/>
              <a:buNone/>
              <a:tabLst/>
              <a:defRPr/>
            </a:pPr>
            <a:r>
              <a:rPr lang="en-US"/>
              <a:t>Managed disks solves</a:t>
            </a:r>
            <a:r>
              <a:rPr lang="en-US" baseline="0"/>
              <a:t> the availability problem by ensuring the disks are created on physically separate stamps of storage when provisioned with VMs in an availability set. </a:t>
            </a:r>
            <a:endParaRPr lang="en-US"/>
          </a:p>
          <a:p>
            <a:endParaRPr lang="en-US"/>
          </a:p>
        </p:txBody>
      </p:sp>
      <p:sp>
        <p:nvSpPr>
          <p:cNvPr id="4" name="Slide Number Placeholder 3"/>
          <p:cNvSpPr>
            <a:spLocks noGrp="1"/>
          </p:cNvSpPr>
          <p:nvPr>
            <p:ph type="sldNum" sz="quarter" idx="10"/>
          </p:nvPr>
        </p:nvSpPr>
        <p:spPr/>
        <p:txBody>
          <a:bodyPr/>
          <a:lstStyle/>
          <a:p>
            <a:fld id="{01EFE40D-E08A-464F-96D6-CEB0B2DD69BC}" type="slidenum">
              <a:rPr lang="en-US" smtClean="0"/>
              <a:t>51</a:t>
            </a:fld>
            <a:endParaRPr lang="en-US"/>
          </a:p>
        </p:txBody>
      </p:sp>
    </p:spTree>
    <p:extLst>
      <p:ext uri="{BB962C8B-B14F-4D97-AF65-F5344CB8AC3E}">
        <p14:creationId xmlns:p14="http://schemas.microsoft.com/office/powerpoint/2010/main" val="13091151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927536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 8:43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5638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1859440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dirty="0"/>
              <a:t>https://azure.microsoft.com/roadmap/introducing-azure-policy/</a:t>
            </a:r>
          </a:p>
          <a:p>
            <a:r>
              <a:rPr lang="en-US" dirty="0"/>
              <a:t>http://azure.com/policy</a:t>
            </a:r>
          </a:p>
          <a:p>
            <a:r>
              <a:rPr lang="en-US" dirty="0"/>
              <a:t>Implement governance in Azure at scale with policy based management: https://www.youtube.com/watch?v=4umiAqJMTKM </a:t>
            </a:r>
          </a:p>
        </p:txBody>
      </p:sp>
    </p:spTree>
    <p:extLst>
      <p:ext uri="{BB962C8B-B14F-4D97-AF65-F5344CB8AC3E}">
        <p14:creationId xmlns:p14="http://schemas.microsoft.com/office/powerpoint/2010/main" val="7099313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267379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911364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165149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
        <p:nvSpPr>
          <p:cNvPr id="3" name="Notes Placeholder 2">
            <a:extLst>
              <a:ext uri="{FF2B5EF4-FFF2-40B4-BE49-F238E27FC236}">
                <a16:creationId xmlns:a16="http://schemas.microsoft.com/office/drawing/2014/main" id="{58B7967E-AC8C-4630-A5B8-7FF496A55148}"/>
              </a:ext>
            </a:extLst>
          </p:cNvPr>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https://azure.microsoft.com/roadmap/azure-network-watcher-connectivity-check-for-express-route/</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Azure Network Watcher Connectivity Check for Azure ExpressRoute - Preview</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Azure Network Watcher announces the preview of Connectivity Check for Express Route circuits. This advanced capability added to the existing connectivity check feature enable you to identify hybrid connectivity issues from your Azure Virtual Machine to an on-premise machine connected over an Azure ExpressRoute circuit.</a:t>
            </a:r>
          </a:p>
          <a:p>
            <a:pPr lvl="0"/>
            <a:r>
              <a:rPr lang="en-US" sz="900" kern="1200" dirty="0">
                <a:solidFill>
                  <a:schemeClr val="tx1"/>
                </a:solidFill>
                <a:effectLst/>
                <a:latin typeface="Segoe UI Light" pitchFamily="34" charset="0"/>
                <a:ea typeface="+mn-ea"/>
                <a:cs typeface="+mn-cs"/>
              </a:rPr>
              <a:t>Hop by hop information with latency from your source VM to destination on-premise machine connected over Express Route circuit.</a:t>
            </a:r>
          </a:p>
          <a:p>
            <a:pPr lvl="0"/>
            <a:r>
              <a:rPr lang="en-US" sz="900" kern="1200" dirty="0">
                <a:solidFill>
                  <a:schemeClr val="tx1"/>
                </a:solidFill>
                <a:effectLst/>
                <a:latin typeface="Segoe UI Light" pitchFamily="34" charset="0"/>
                <a:ea typeface="+mn-ea"/>
                <a:cs typeface="+mn-cs"/>
              </a:rPr>
              <a:t>Get insights into possible paths the packet can take between source and destination.</a:t>
            </a:r>
          </a:p>
          <a:p>
            <a:pPr lvl="0"/>
            <a:r>
              <a:rPr lang="en-US" sz="900" kern="1200" dirty="0">
                <a:solidFill>
                  <a:schemeClr val="tx1"/>
                </a:solidFill>
                <a:effectLst/>
                <a:latin typeface="Segoe UI Light" pitchFamily="34" charset="0"/>
                <a:ea typeface="+mn-ea"/>
                <a:cs typeface="+mn-cs"/>
              </a:rPr>
              <a:t>Identify potential configuration issues like traffic blocked by NSG or guest firewall, routes issues due to user defined or system routes, incomplete or missing Address Resolution Protocol (ARP) table entry, missing routes in the Express Route gateway for the destination.</a:t>
            </a:r>
          </a:p>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3453385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Built-in Security and Management in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endParaRPr lang="en-US" b="1" dirty="0"/>
          </a:p>
          <a:p>
            <a:pPr lvl="0"/>
            <a:r>
              <a:rPr lang="en-US" b="0" i="1" dirty="0"/>
              <a:t>Start in the middle with the Azure portal</a:t>
            </a:r>
          </a:p>
          <a:p>
            <a:pPr lvl="0"/>
            <a:r>
              <a:rPr lang="en-US" b="1" dirty="0"/>
              <a:t> - </a:t>
            </a:r>
            <a:r>
              <a:rPr lang="en-US" b="0" dirty="0"/>
              <a:t>With Azure you get enterprise </a:t>
            </a:r>
            <a:r>
              <a:rPr lang="en-US" dirty="0"/>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Using out-of-the-box tools (like Azure Advisor, Azure Service Health, and Cost Management + Billing), you can optimize and right-size your investment and get personalized recommendations to enhance your experience.</a:t>
            </a:r>
          </a:p>
          <a:p>
            <a:pPr lvl="0"/>
            <a:endParaRPr lang="en-US" dirty="0"/>
          </a:p>
          <a:p>
            <a:r>
              <a:rPr lang="en-US" i="1" dirty="0"/>
              <a:t>Expand to the 5 areas of security and management</a:t>
            </a:r>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b="0" dirty="0"/>
          </a:p>
          <a:p>
            <a:pPr marL="0" indent="0">
              <a:buNone/>
            </a:pPr>
            <a:r>
              <a:rPr lang="en-US" b="0" dirty="0"/>
              <a:t>Lastly, Azure gives you the flexibility to manage your hybrid environments with most of these services. And you can choose which areas to invest more in, and how much to consume. </a:t>
            </a:r>
          </a:p>
          <a:p>
            <a:pPr marL="0" indent="0">
              <a:buNone/>
            </a:pPr>
            <a:r>
              <a:rPr lang="en-US" b="0" dirty="0"/>
              <a:t>With Azure you have the flexibility to choose what and how to manage your IT.</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183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hybrid using the agent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6449763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5/9/2018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936892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468997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31527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Scott to-do- </a:t>
            </a:r>
            <a:r>
              <a:rPr lang="en-US"/>
              <a:t>&lt;simplify this slide,</a:t>
            </a:r>
            <a:r>
              <a:rPr lang="en-US" baseline="0"/>
              <a:t> IaaS (simple VM) </a:t>
            </a:r>
            <a:r>
              <a:rPr lang="en-US"/>
              <a:t>and box around</a:t>
            </a:r>
            <a:r>
              <a:rPr lang="en-US" baseline="0"/>
              <a:t> App Service, Service Fabric, Cloud Services, Functions and SaaS&gt; </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31639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4269985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661037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4000"/>
              </a:lnSpc>
              <a:spcBef>
                <a:spcPts val="300"/>
              </a:spcBef>
              <a:spcAft>
                <a:spcPts val="600"/>
              </a:spcAft>
              <a:buClrTx/>
              <a:buSzPct val="116000"/>
              <a:buFont typeface="+mj-lt"/>
              <a:buNone/>
              <a:tabLst/>
              <a:defRPr/>
            </a:pPr>
            <a:r>
              <a:rPr kumimoji="0" lang="en-US" sz="1050" b="0" i="0" u="none" strike="noStrike" kern="0" cap="none" spc="30" normalizeH="0" baseline="0" noProof="0">
                <a:ln>
                  <a:noFill/>
                </a:ln>
                <a:solidFill>
                  <a:srgbClr val="FFFFFF"/>
                </a:solidFill>
                <a:effectLst/>
                <a:uLnTx/>
                <a:uFillTx/>
              </a:rPr>
              <a:t>Main Point: </a:t>
            </a:r>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kumimoji="0" lang="en-US" sz="1050" b="0" i="0" u="none" strike="noStrike" kern="0" cap="none" spc="30" normalizeH="0" baseline="0" noProof="0">
                <a:ln>
                  <a:noFill/>
                </a:ln>
                <a:solidFill>
                  <a:srgbClr val="FFFFFF"/>
                </a:solidFill>
                <a:effectLst/>
                <a:uLnTx/>
                <a:uFillTx/>
              </a:rPr>
              <a:t>Telemetry is collected at each</a:t>
            </a:r>
            <a:r>
              <a:rPr kumimoji="0" lang="en-US" sz="1050" b="0" i="0" u="none" strike="noStrike" kern="0" cap="none" spc="0" normalizeH="0" baseline="0" noProof="0">
                <a:ln>
                  <a:noFill/>
                </a:ln>
                <a:solidFill>
                  <a:srgbClr val="FFFFFF"/>
                </a:solidFill>
                <a:effectLst/>
                <a:uLnTx/>
                <a:uFillTx/>
              </a:rPr>
              <a:t> </a:t>
            </a:r>
            <a:r>
              <a:rPr kumimoji="0" lang="en-US" sz="1050" b="0" i="0" u="none" strike="noStrike" kern="0" cap="none" spc="-40" normalizeH="0" baseline="0" noProof="0">
                <a:ln>
                  <a:noFill/>
                </a:ln>
                <a:solidFill>
                  <a:srgbClr val="FFFFFF"/>
                </a:solidFill>
                <a:effectLst/>
                <a:uLnTx/>
                <a:uFillTx/>
              </a:rPr>
              <a:t>tier: server backend, middleware,</a:t>
            </a:r>
            <a:r>
              <a:rPr kumimoji="0" lang="en-US" sz="1050" b="0" i="0" u="none" strike="noStrike" kern="0" cap="none" spc="0" normalizeH="0" baseline="0" noProof="0">
                <a:ln>
                  <a:noFill/>
                </a:ln>
                <a:solidFill>
                  <a:srgbClr val="FFFFFF"/>
                </a:solidFill>
                <a:effectLst/>
                <a:uLnTx/>
                <a:uFillTx/>
              </a:rPr>
              <a:t> web service &amp; browser</a:t>
            </a:r>
          </a:p>
          <a:p>
            <a:pPr marL="228600" lvl="0" indent="-228600" defTabSz="914400">
              <a:lnSpc>
                <a:spcPct val="120000"/>
              </a:lnSpc>
              <a:buFont typeface="+mj-lt"/>
              <a:buAutoNum type="arabicPeriod"/>
              <a:defRPr/>
            </a:pPr>
            <a:r>
              <a:rPr lang="en-US" sz="1050" kern="0" spc="-20"/>
              <a:t>Telemetry arrives in the cloud where</a:t>
            </a:r>
            <a:r>
              <a:rPr lang="en-US" sz="1050" kern="0"/>
              <a:t> </a:t>
            </a:r>
            <a:r>
              <a:rPr lang="en-US" sz="1050" kern="0" spc="-20"/>
              <a:t>it is stored &amp; processed with Machine Learning technology</a:t>
            </a:r>
            <a:endParaRPr lang="en-US" sz="1050" kern="0"/>
          </a:p>
          <a:p>
            <a:pPr marL="228600" marR="0" lvl="0" indent="-228600" algn="l" defTabSz="914400" rtl="0" eaLnBrk="1" fontAlgn="auto" latinLnBrk="0" hangingPunct="1">
              <a:lnSpc>
                <a:spcPct val="114000"/>
              </a:lnSpc>
              <a:spcBef>
                <a:spcPts val="300"/>
              </a:spcBef>
              <a:spcAft>
                <a:spcPts val="600"/>
              </a:spcAft>
              <a:buClrTx/>
              <a:buSzPct val="116000"/>
              <a:buFont typeface="+mj-lt"/>
              <a:buAutoNum type="arabicPeriod"/>
              <a:tabLst/>
              <a:defRPr/>
            </a:pPr>
            <a:r>
              <a:rPr lang="en-US" sz="1050" kern="0"/>
              <a:t>Detect &amp; Diagnose problems in Azure Portal; Ask ad-hoc queries in Analytics; Integrate, Extend &amp; Customize</a:t>
            </a:r>
          </a:p>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576728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40452611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071085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strength of the hybrid strategy is about the continuum of capabilities across the offerings, it’s not just about the platform.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Hybrid is more than just being able to move an application into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are critical elements from identity, data, and security and management that have to be addressed.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don’t have to be stuck in an all-or nothing choice – hybrid gives you the flexibility to move to the cloud when and how you want to. </a:t>
            </a:r>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697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a:t>
            </a:r>
            <a:r>
              <a:rPr lang="en-US" baseline="0"/>
              <a:t> is the whole (top level) Dev Ops story where Dev build </a:t>
            </a:r>
            <a:r>
              <a:rPr lang="en-US" baseline="0" err="1"/>
              <a:t>wounderful</a:t>
            </a:r>
            <a:r>
              <a:rPr lang="en-US" baseline="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err="1"/>
              <a:t>devs</a:t>
            </a:r>
            <a:r>
              <a:rPr lang="en-US" baseline="0"/>
              <a:t> can make updates.  Rinse and repeat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2167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6326143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6439198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There are many powerful best-of-breed point solutions – both OSS and commercial – available today.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These tools cover individual DevOps tasks or entire phases, and teams choose and integrate their preferred tools in order to get an end-to-end toolchain that works for 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is technology-agnostic.</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Doesn’t matter what tool, language or platform, VSTS can integrate and work with it.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see VSTS being used more and more as an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integration platform</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for diverse toolchains – it enables end-to-end visibility and traceability.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We have integrations and partners in the Marketplace for all popular OSS tools out there.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VSTS works great as an integration platform that helps cut down on cost and effort of wiring together diverse tools from different sources or as a general value-add to existing OSS DevOps toolchains.</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61913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1457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2925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952562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2134752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0469936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866543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Azure Stack: an extension of Azure</a:t>
            </a:r>
          </a:p>
          <a:p>
            <a:pPr marL="0" indent="0">
              <a:buFont typeface="Arial" panose="020B0604020202020204" pitchFamily="34" charset="0"/>
              <a:buNone/>
            </a:pPr>
            <a:endParaRPr lang="en-US" b="1"/>
          </a:p>
          <a:p>
            <a:pPr marL="171450" indent="-171450">
              <a:buFont typeface="Arial" panose="020B0604020202020204" pitchFamily="34" charset="0"/>
              <a:buChar char="•"/>
            </a:pPr>
            <a:r>
              <a:rPr lang="en-US"/>
              <a:t>One important aspect of the hybrid approach is Azure Stack.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What is Azure Stack? </a:t>
            </a:r>
          </a:p>
          <a:p>
            <a:pPr marL="171450" indent="-171450">
              <a:buFont typeface="Arial" panose="020B0604020202020204" pitchFamily="34" charset="0"/>
              <a:buChar char="•"/>
            </a:pPr>
            <a:r>
              <a:rPr lang="en-US"/>
              <a:t>It’s the code of Azure that is instantiated on a small footprint, a on-premises server stack. </a:t>
            </a:r>
          </a:p>
          <a:p>
            <a:pPr marL="171450" indent="-171450">
              <a:buFont typeface="Arial" panose="020B0604020202020204" pitchFamily="34" charset="0"/>
              <a:buChar char="•"/>
            </a:pPr>
            <a:r>
              <a:rPr lang="en-US"/>
              <a:t>You can build applications using the same APIs, same capabilities, and the same management portal. </a:t>
            </a:r>
          </a:p>
          <a:p>
            <a:pPr marL="171450" indent="-171450">
              <a:buFont typeface="Arial" panose="020B0604020202020204" pitchFamily="34" charset="0"/>
              <a:buChar char="•"/>
            </a:pPr>
            <a:r>
              <a:rPr lang="en-US"/>
              <a:t>There are three reasons you may want to do that:</a:t>
            </a:r>
          </a:p>
          <a:p>
            <a:pPr marL="628650" lvl="1" indent="-171450">
              <a:buFont typeface="Arial" panose="020B0604020202020204" pitchFamily="34" charset="0"/>
              <a:buChar char="•"/>
            </a:pPr>
            <a:r>
              <a:rPr lang="en-US"/>
              <a:t>First, the disconnected and edge scenarios. </a:t>
            </a:r>
          </a:p>
          <a:p>
            <a:pPr marL="628650" lvl="1" indent="-171450">
              <a:buFont typeface="Arial" panose="020B0604020202020204" pitchFamily="34" charset="0"/>
              <a:buChar char="•"/>
            </a:pPr>
            <a:r>
              <a:rPr lang="en-US"/>
              <a:t>For example, cruise ships roaming the oceans that are not always connected, oil rigs in a remote situation that might not have high bandwidth. </a:t>
            </a:r>
          </a:p>
          <a:p>
            <a:pPr marL="628650" lvl="1" indent="-171450">
              <a:buFont typeface="Arial" panose="020B0604020202020204" pitchFamily="34" charset="0"/>
              <a:buChar char="•"/>
            </a:pPr>
            <a:r>
              <a:rPr lang="en-US"/>
              <a:t>Your application can run in Azure for connected environments and locally on Azure Stack for the disconnected environments.</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r>
              <a:rPr lang="en-US"/>
              <a:t>The second scenario is regulatory. </a:t>
            </a:r>
          </a:p>
          <a:p>
            <a:pPr marL="628650" lvl="1" indent="-171450">
              <a:buFont typeface="Arial" panose="020B0604020202020204" pitchFamily="34" charset="0"/>
              <a:buChar char="•"/>
            </a:pPr>
            <a:r>
              <a:rPr lang="en-US"/>
              <a:t>Where there are specific regulatory requirements about data leaving the country, but there is no Azure data center, you can have Azure Stack to meet local regulatory requirements.</a:t>
            </a:r>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r>
              <a:rPr lang="en-US"/>
              <a:t>The last one is where you may want to move to cloud-first model but are limited due to restrictions such as having a mainframe application that cannot be moved to the cloud and you need to have it close to the cloud components.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Azure Stack is delivered as an integrated systems. It is delivered through hardware partners such as Dell and HP.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94299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All about responding</a:t>
            </a:r>
            <a:r>
              <a:rPr lang="en-US" baseline="0"/>
              <a:t> to events</a:t>
            </a:r>
          </a:p>
          <a:p>
            <a:pPr marL="171450" indent="-171450">
              <a:buFontTx/>
              <a:buChar char="-"/>
            </a:pPr>
            <a:r>
              <a:rPr lang="en-US" baseline="0"/>
              <a:t>An event happens – say a change in one of your storage accounts or there’s a merge happens in your GitHub repo..</a:t>
            </a:r>
          </a:p>
          <a:p>
            <a:pPr marL="171450" indent="-171450">
              <a:buFontTx/>
              <a:buChar char="-"/>
            </a:pPr>
            <a:r>
              <a:rPr lang="en-US" baseline="0"/>
              <a:t>You only pay when your code runs.</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5/9/2018 8:43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80</a:t>
            </a:fld>
            <a:endParaRPr lang="en-US" altLang="en-US"/>
          </a:p>
        </p:txBody>
      </p:sp>
    </p:spTree>
    <p:extLst>
      <p:ext uri="{BB962C8B-B14F-4D97-AF65-F5344CB8AC3E}">
        <p14:creationId xmlns:p14="http://schemas.microsoft.com/office/powerpoint/2010/main" val="2650190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53650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5875539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3934493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32"/>
              </a:spcAft>
            </a:pPr>
            <a:r>
              <a:rPr lang="en-US">
                <a:latin typeface="Segoe UI Light" panose="020B0502040204020203" pitchFamily="34" charset="0"/>
                <a:cs typeface="Segoe UI Light" panose="020B0502040204020203" pitchFamily="34" charset="0"/>
              </a:rPr>
              <a:t>Today we announced the Azure SQL DB Managed Instance feature.</a:t>
            </a:r>
          </a:p>
          <a:p>
            <a:pPr>
              <a:lnSpc>
                <a:spcPct val="90000"/>
              </a:lnSpc>
              <a:spcAft>
                <a:spcPts val="632"/>
              </a:spcAft>
            </a:pPr>
            <a:r>
              <a:rPr lang="en-US">
                <a:latin typeface="Segoe UI Light" panose="020B0502040204020203" pitchFamily="34" charset="0"/>
                <a:cs typeface="Segoe UI Light" panose="020B0502040204020203" pitchFamily="34" charset="0"/>
              </a:rPr>
              <a:t>It makes it easy to migrate a fleet of SQL Server Databases from on-premises to the cloud without application re-architecture. </a:t>
            </a:r>
          </a:p>
          <a:p>
            <a:pPr>
              <a:lnSpc>
                <a:spcPct val="90000"/>
              </a:lnSpc>
              <a:spcAft>
                <a:spcPts val="632"/>
              </a:spcAft>
            </a:pPr>
            <a:r>
              <a:rPr lang="en-US">
                <a:latin typeface="Segoe UI Light" panose="020B0502040204020203" pitchFamily="34" charset="0"/>
                <a:cs typeface="Segoe UI Light" panose="020B0502040204020203" pitchFamily="34" charset="0"/>
              </a:rPr>
              <a:t>Enables security policy with </a:t>
            </a:r>
            <a:r>
              <a:rPr lang="en-US" err="1">
                <a:latin typeface="Segoe UI Light" panose="020B0502040204020203" pitchFamily="34" charset="0"/>
                <a:cs typeface="Segoe UI Light" panose="020B0502040204020203" pitchFamily="34" charset="0"/>
              </a:rPr>
              <a:t>Vnet</a:t>
            </a:r>
            <a:r>
              <a:rPr lang="en-US">
                <a:latin typeface="Segoe UI Light" panose="020B0502040204020203" pitchFamily="34" charset="0"/>
                <a:cs typeface="Segoe UI Light" panose="020B0502040204020203" pitchFamily="34" charset="0"/>
              </a:rPr>
              <a:t> support</a:t>
            </a:r>
          </a:p>
          <a:p>
            <a:pPr>
              <a:lnSpc>
                <a:spcPct val="90000"/>
              </a:lnSpc>
              <a:spcAft>
                <a:spcPts val="632"/>
              </a:spcAft>
            </a:pPr>
            <a:r>
              <a:rPr lang="en-US">
                <a:latin typeface="Segoe UI Light" panose="020B0502040204020203" pitchFamily="34" charset="0"/>
                <a:cs typeface="Segoe UI Light" panose="020B0502040204020203" pitchFamily="34" charset="0"/>
              </a:rPr>
              <a:t>Near 100% </a:t>
            </a:r>
            <a:r>
              <a:rPr lang="en-US" err="1">
                <a:latin typeface="Segoe UI Light" panose="020B0502040204020203" pitchFamily="34" charset="0"/>
                <a:cs typeface="Segoe UI Light" panose="020B0502040204020203" pitchFamily="34" charset="0"/>
              </a:rPr>
              <a:t>compatibitility</a:t>
            </a:r>
            <a:r>
              <a:rPr lang="en-US">
                <a:latin typeface="Segoe UI Light" panose="020B0502040204020203" pitchFamily="34" charset="0"/>
                <a:cs typeface="Segoe UI Light" panose="020B0502040204020203" pitchFamily="34" charset="0"/>
              </a:rPr>
              <a:t> to SQL Server, with SQL Agent, 3-part names, </a:t>
            </a:r>
            <a:r>
              <a:rPr lang="en-US" err="1">
                <a:latin typeface="Segoe UI Light" panose="020B0502040204020203" pitchFamily="34" charset="0"/>
                <a:cs typeface="Segoe UI Light" panose="020B0502040204020203" pitchFamily="34" charset="0"/>
              </a:rPr>
              <a:t>DBMail</a:t>
            </a:r>
            <a:r>
              <a:rPr lang="en-US">
                <a:latin typeface="Segoe UI Light" panose="020B0502040204020203" pitchFamily="34" charset="0"/>
                <a:cs typeface="Segoe UI Light" panose="020B0502040204020203" pitchFamily="34" charset="0"/>
              </a:rPr>
              <a:t>, CDC, Service Broker</a:t>
            </a:r>
          </a:p>
          <a:p>
            <a:pPr>
              <a:lnSpc>
                <a:spcPct val="90000"/>
              </a:lnSpc>
              <a:spcAft>
                <a:spcPts val="632"/>
              </a:spcAft>
            </a:pPr>
            <a:r>
              <a:rPr lang="en-US">
                <a:latin typeface="Segoe UI Light" panose="020B0502040204020203" pitchFamily="34" charset="0"/>
                <a:cs typeface="Segoe UI Light" panose="020B0502040204020203" pitchFamily="34" charset="0"/>
              </a:rPr>
              <a:t>Now let’s hear from a developer like you about how they are using SQL Server.</a:t>
            </a:r>
          </a:p>
          <a:p>
            <a:pPr>
              <a:lnSpc>
                <a:spcPct val="90000"/>
              </a:lnSpc>
              <a:spcAft>
                <a:spcPts val="632"/>
              </a:spcAft>
            </a:pPr>
            <a:endParaRPr lang="en-US">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62925">
              <a:defRPr/>
            </a:pPr>
            <a:fld id="{D6FCFD6A-4BD9-4516-9E31-F047A5C70304}" type="slidenum">
              <a:rPr lang="en-US">
                <a:solidFill>
                  <a:prstClr val="black"/>
                </a:solidFill>
                <a:latin typeface="Calibri" panose="020F0502020204030204"/>
              </a:rPr>
              <a:pPr defTabSz="962925">
                <a:defRPr/>
              </a:pPr>
              <a:t>84</a:t>
            </a:fld>
            <a:endParaRPr lang="en-US">
              <a:solidFill>
                <a:prstClr val="black"/>
              </a:solidFill>
              <a:latin typeface="Calibri" panose="020F0502020204030204"/>
            </a:endParaRPr>
          </a:p>
        </p:txBody>
      </p:sp>
    </p:spTree>
    <p:extLst>
      <p:ext uri="{BB962C8B-B14F-4D97-AF65-F5344CB8AC3E}">
        <p14:creationId xmlns:p14="http://schemas.microsoft.com/office/powerpoint/2010/main" val="6264515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2248886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041073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In the cloud, we have taken relational databases to a whole new level of simplicity and manageability. </a:t>
            </a:r>
          </a:p>
          <a:p>
            <a:r>
              <a:rPr lang="en-US" baseline="0"/>
              <a:t>We have a fully managed service that now supports the top three most popular databases in the world – SQL Server, and announced today, MySQL and PostgreSQL. </a:t>
            </a:r>
          </a:p>
          <a:p>
            <a:endParaRPr lang="en-US" baseline="0"/>
          </a:p>
          <a:p>
            <a:r>
              <a:rPr lang="en-US" baseline="0"/>
              <a:t>The Azure RDMS platform is intelligent, flexible and secure. </a:t>
            </a:r>
          </a:p>
          <a:p>
            <a:r>
              <a:rPr lang="en-US" baseline="0"/>
              <a:t>It’s built on top of the scalable Azure compute, storage fabric, and the Azure cloud that is available in more regions than any other clouds.</a:t>
            </a:r>
          </a:p>
          <a:p>
            <a:r>
              <a:rPr lang="en-US" baseline="0"/>
              <a:t>On this fabric, we deliver capabilities such as built-in HA, backup/restore services, full isolation for each databases with resource governance, monitoring and performance tuning and security advisors. </a:t>
            </a:r>
          </a:p>
          <a:p>
            <a:pPr defTabSz="948507"/>
            <a:r>
              <a:rPr lang="en-US">
                <a:solidFill>
                  <a:srgbClr val="FFFFFF"/>
                </a:solidFill>
                <a:cs typeface="Segoe UI" panose="020B0502040204020203" pitchFamily="34" charset="0"/>
              </a:rPr>
              <a:t>And the platform allows you to scale on the fly with no application downtime. </a:t>
            </a:r>
            <a:endParaRPr lang="en-US" baseline="0"/>
          </a:p>
          <a:p>
            <a:pPr defTabSz="948507">
              <a:defRPr/>
            </a:pPr>
            <a:r>
              <a:rPr lang="en-US" baseline="0"/>
              <a:t>For MySQL and PostgreSQL, we are using fully compatible community versions </a:t>
            </a:r>
            <a:r>
              <a:rPr lang="en-US"/>
              <a:t>with native tools, drivers and libraries.</a:t>
            </a:r>
          </a:p>
          <a:p>
            <a:endParaRPr lang="en-US" baseline="0"/>
          </a:p>
        </p:txBody>
      </p:sp>
      <p:sp>
        <p:nvSpPr>
          <p:cNvPr id="4" name="Slide Number Placeholder 3"/>
          <p:cNvSpPr>
            <a:spLocks noGrp="1"/>
          </p:cNvSpPr>
          <p:nvPr>
            <p:ph type="sldNum" sz="quarter" idx="10"/>
          </p:nvPr>
        </p:nvSpPr>
        <p:spPr/>
        <p:txBody>
          <a:bodyPr/>
          <a:lstStyle/>
          <a:p>
            <a:pPr defTabSz="967533">
              <a:defRPr/>
            </a:pPr>
            <a:fld id="{7D89A995-4568-46E8-8D9C-53A8C4B4CDE6}" type="slidenum">
              <a:rPr lang="en-US">
                <a:solidFill>
                  <a:prstClr val="black"/>
                </a:solidFill>
                <a:latin typeface="Segoe UI" pitchFamily="34" charset="0"/>
              </a:rPr>
              <a:pPr defTabSz="967533">
                <a:defRPr/>
              </a:pPr>
              <a:t>87</a:t>
            </a:fld>
            <a:endParaRPr lang="en-US">
              <a:solidFill>
                <a:prstClr val="black"/>
              </a:solidFill>
              <a:latin typeface="Segoe UI" pitchFamily="34" charset="0"/>
            </a:endParaRPr>
          </a:p>
        </p:txBody>
      </p:sp>
    </p:spTree>
    <p:extLst>
      <p:ext uri="{BB962C8B-B14F-4D97-AF65-F5344CB8AC3E}">
        <p14:creationId xmlns:p14="http://schemas.microsoft.com/office/powerpoint/2010/main" val="30098205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SLAs for every major metric: availability, latency, throughput and consistency</a:t>
            </a:r>
          </a:p>
          <a:p>
            <a:r>
              <a:rPr lang="en-US"/>
              <a:t>Latency SLA – &lt;10ms for read, &lt; 15ms for (indexed) writes, at 99</a:t>
            </a:r>
            <a:r>
              <a:rPr lang="en-US" baseline="30000"/>
              <a:t>th</a:t>
            </a:r>
            <a:r>
              <a:rPr lang="en-US"/>
              <a:t> percentile anywhere in the world</a:t>
            </a:r>
          </a:p>
          <a:p>
            <a:r>
              <a:rPr lang="en-US"/>
              <a:t>Consistency – choice of strong, bounded staleness, consistent-prefix, session and eventual</a:t>
            </a:r>
          </a:p>
          <a:p>
            <a:r>
              <a:rPr lang="en-US"/>
              <a:t>APIs: SQL, JavaScript, Gremlin, MongoDB, Azure Table Storage with key-value, graph and document data supported</a:t>
            </a:r>
          </a:p>
          <a:p>
            <a:endParaRPr lang="en-US"/>
          </a:p>
          <a:p>
            <a:endParaRPr lang="en-US"/>
          </a:p>
          <a:p>
            <a:r>
              <a:rPr lang="en-US"/>
              <a:t>Imagine a horizontally scalable database that puts data everywhere your users are. </a:t>
            </a:r>
          </a:p>
          <a:p>
            <a:endParaRPr lang="en-US"/>
          </a:p>
          <a:p>
            <a:r>
              <a:rPr lang="en-US"/>
              <a:t>It seems intuitive, but most databases are still light years away from true turn-key global distribution.</a:t>
            </a:r>
          </a:p>
        </p:txBody>
      </p:sp>
      <p:sp>
        <p:nvSpPr>
          <p:cNvPr id="4" name="Header Placeholder 3"/>
          <p:cNvSpPr>
            <a:spLocks noGrp="1"/>
          </p:cNvSpPr>
          <p:nvPr>
            <p:ph type="hdr" sz="quarter" idx="10"/>
          </p:nvPr>
        </p:nvSpPr>
        <p:spPr/>
        <p:txBody>
          <a:bodyPr/>
          <a:lstStyle/>
          <a:p>
            <a:pPr defTabSz="948507">
              <a:defRPr/>
            </a:pPr>
            <a:endParaRPr lang="en-US" sz="1900" kern="0">
              <a:solidFill>
                <a:sysClr val="windowText" lastClr="000000"/>
              </a:solidFill>
              <a:latin typeface="Calibri"/>
            </a:endParaRPr>
          </a:p>
        </p:txBody>
      </p:sp>
      <p:sp>
        <p:nvSpPr>
          <p:cNvPr id="5" name="Footer Placeholder 4"/>
          <p:cNvSpPr>
            <a:spLocks noGrp="1"/>
          </p:cNvSpPr>
          <p:nvPr>
            <p:ph type="ftr" sz="quarter" idx="11"/>
          </p:nvPr>
        </p:nvSpPr>
        <p:spPr/>
        <p:txBody>
          <a:bodyPr/>
          <a:lstStyle/>
          <a:p>
            <a:pPr defTabSz="948195"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8507">
              <a:defRPr/>
            </a:pPr>
            <a:fld id="{23A5C127-CB05-47B6-8D1E-7BC74A68F508}" type="datetime8">
              <a:rPr lang="en-US" sz="1900" kern="0">
                <a:solidFill>
                  <a:sysClr val="windowText" lastClr="000000"/>
                </a:solidFill>
                <a:latin typeface="Calibri"/>
              </a:rPr>
              <a:pPr defTabSz="948507">
                <a:defRPr/>
              </a:pPr>
              <a:t>5/9/2018 8:43 AM</a:t>
            </a:fld>
            <a:endParaRPr lang="en-US" sz="1900" kern="0">
              <a:solidFill>
                <a:sysClr val="windowText" lastClr="000000"/>
              </a:solidFill>
              <a:latin typeface="Calibri"/>
            </a:endParaRPr>
          </a:p>
        </p:txBody>
      </p:sp>
      <p:sp>
        <p:nvSpPr>
          <p:cNvPr id="7" name="Slide Number Placeholder 6"/>
          <p:cNvSpPr>
            <a:spLocks noGrp="1"/>
          </p:cNvSpPr>
          <p:nvPr>
            <p:ph type="sldNum" sz="quarter" idx="13"/>
          </p:nvPr>
        </p:nvSpPr>
        <p:spPr/>
        <p:txBody>
          <a:bodyPr/>
          <a:lstStyle/>
          <a:p>
            <a:pPr defTabSz="948507">
              <a:defRPr/>
            </a:pPr>
            <a:fld id="{B4008EB6-D09E-4580-8CD6-DDB14511944F}" type="slidenum">
              <a:rPr lang="en-US" sz="1900" kern="0">
                <a:solidFill>
                  <a:sysClr val="windowText" lastClr="000000"/>
                </a:solidFill>
                <a:latin typeface="Calibri"/>
              </a:rPr>
              <a:pPr defTabSz="948507">
                <a:defRPr/>
              </a:pPr>
              <a:t>88</a:t>
            </a:fld>
            <a:endParaRPr lang="en-US" sz="1900" kern="0">
              <a:solidFill>
                <a:sysClr val="windowText" lastClr="000000"/>
              </a:solidFill>
              <a:latin typeface="Calibri"/>
            </a:endParaRPr>
          </a:p>
        </p:txBody>
      </p:sp>
    </p:spTree>
    <p:extLst>
      <p:ext uri="{BB962C8B-B14F-4D97-AF65-F5344CB8AC3E}">
        <p14:creationId xmlns:p14="http://schemas.microsoft.com/office/powerpoint/2010/main" val="2672693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 user is granted access at the resource level, then RBAC will deny access to the other resources in that resource group</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427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SQL services that connects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 </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911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Good quick demo at http:/captionbot.ai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&lt;Transition&gt;: We’re going to dive into each one, starting with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317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 8:43 AM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172797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751306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2177980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29416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902867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a:t>Introduce the two ways</a:t>
            </a:r>
            <a:r>
              <a:rPr lang="en-US" baseline="0"/>
              <a:t> to manage Azure services.</a:t>
            </a:r>
          </a:p>
          <a:p>
            <a:r>
              <a:rPr lang="en-US" baseline="0"/>
              <a:t>ASM has been around since 2009 and is getting long in the tooth.</a:t>
            </a:r>
          </a:p>
          <a:p>
            <a:r>
              <a:rPr lang="en-US" baseline="0"/>
              <a:t>ARM supports modern deployment practices. It is designed to be extensible to all current and future services.</a:t>
            </a:r>
          </a:p>
          <a:p>
            <a:endParaRPr lang="en-US" baseline="0"/>
          </a:p>
          <a:p>
            <a:pPr marL="0" indent="0">
              <a:buNone/>
            </a:pPr>
            <a:r>
              <a:rPr lang="en-GB"/>
              <a:t>Since we currently</a:t>
            </a:r>
            <a:r>
              <a:rPr lang="en-GB" baseline="0"/>
              <a:t> have two different APIs in use in Azure, we want to explain, although not very deeply, that in the CURRENT portal and V1/Classic, the resources are categorized and accessed via a REST API named ‘Service Management API’. Primarily, access to this portal and items in Azure through this API has been through the use of certificates and then later Microsoft has started adding the capability of using Azure AD through the use of Add-</a:t>
            </a:r>
            <a:r>
              <a:rPr lang="en-GB" baseline="0" err="1"/>
              <a:t>AzureAccount</a:t>
            </a:r>
            <a:r>
              <a:rPr lang="en-GB" baseline="0"/>
              <a:t>.</a:t>
            </a:r>
          </a:p>
          <a:p>
            <a:pPr marL="0" indent="0">
              <a:buNone/>
            </a:pPr>
            <a:endParaRPr lang="en-GB" baseline="0"/>
          </a:p>
          <a:p>
            <a:pPr marL="0" indent="0">
              <a:buNone/>
            </a:pPr>
            <a:r>
              <a:rPr lang="en-GB" baseline="0"/>
              <a:t>An IT Pro rarely, if ever, will use the API directly, although all other Azure tools do use the API. So, the programmatic aspect of this is not really relevant, but as of the ARM API, how the VMs are accessed has completely changed because of the different API.</a:t>
            </a:r>
          </a:p>
          <a:p>
            <a:pPr marL="0" indent="0">
              <a:buNone/>
            </a:pPr>
            <a:endParaRPr lang="en-GB" baseline="0"/>
          </a:p>
          <a:p>
            <a:pPr marL="0" indent="0">
              <a:buNone/>
            </a:pPr>
            <a:r>
              <a:rPr lang="en-GB" baseline="0"/>
              <a:t>NOTES</a:t>
            </a:r>
            <a:endParaRPr lang="en-GB"/>
          </a:p>
          <a:p>
            <a:r>
              <a:rPr lang="en-GB"/>
              <a:t>For now it’s not possible to upload a management</a:t>
            </a:r>
            <a:r>
              <a:rPr lang="en-GB" baseline="0"/>
              <a:t> certificate with the SMAPI (which makes sense as accessing the SMAPI requires a management certificate…). You instead have to upload it via the portal</a:t>
            </a:r>
          </a:p>
          <a:p>
            <a:r>
              <a:rPr lang="en-GB"/>
              <a:t>The subscription ID forms part of the URI,</a:t>
            </a:r>
            <a:r>
              <a:rPr lang="en-GB" baseline="0"/>
              <a:t> which is in line with the fact that the Subscription in the security boundary for the administration of the resources.</a:t>
            </a:r>
          </a:p>
          <a:p>
            <a:endParaRPr lang="en-GB" baseline="0"/>
          </a:p>
          <a:p>
            <a:endParaRPr lang="en-GB"/>
          </a:p>
          <a:p>
            <a:pPr marL="0" indent="0">
              <a:buNone/>
            </a:pPr>
            <a:endParaRPr lang="en-US"/>
          </a:p>
        </p:txBody>
      </p:sp>
      <p:sp>
        <p:nvSpPr>
          <p:cNvPr id="6" name="Date Placeholder 5"/>
          <p:cNvSpPr>
            <a:spLocks noGrp="1"/>
          </p:cNvSpPr>
          <p:nvPr>
            <p:ph type="dt" idx="12"/>
          </p:nvPr>
        </p:nvSpPr>
        <p:spPr>
          <a:xfrm>
            <a:off x="4023092" y="0"/>
            <a:ext cx="3077739" cy="468471"/>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5/9/2018</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33819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5/9/2018 8:43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1760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5/9/2018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40665240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5/9/2018 8:43 AM</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823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oleObject" Target="../embeddings/oleObject1.bin"/></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0.emf"/><Relationship Id="rId5" Type="http://schemas.openxmlformats.org/officeDocument/2006/relationships/image" Target="../media/image8.emf"/><Relationship Id="rId4" Type="http://schemas.openxmlformats.org/officeDocument/2006/relationships/image" Target="../media/image19.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8" y="479425"/>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8429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436475" cy="6994525"/>
            <a:chOff x="0" y="0"/>
            <a:chExt cx="12192000" cy="6858000"/>
          </a:xfrm>
        </p:grpSpPr>
        <p:sp>
          <p:nvSpPr>
            <p:cNvPr id="3" name="Rectangle 2"/>
            <p:cNvSpPr/>
            <p:nvPr/>
          </p:nvSpPr>
          <p:spPr bwMode="auto">
            <a:xfrm>
              <a:off x="0" y="0"/>
              <a:ext cx="12192000" cy="685800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1"/>
            <p:cNvSpPr txBox="1">
              <a:spLocks/>
            </p:cNvSpPr>
            <p:nvPr/>
          </p:nvSpPr>
          <p:spPr>
            <a:xfrm>
              <a:off x="269238" y="6590475"/>
              <a:ext cx="11922762" cy="267525"/>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bg1"/>
                  </a:solidFill>
                  <a:effectLst/>
                  <a:uLnTx/>
                  <a:uFillTx/>
                  <a:latin typeface="Segoe UI"/>
                  <a:ea typeface="+mn-ea"/>
                  <a:cs typeface="+mn-cs"/>
                </a:rPr>
                <a:t>Microsoft Confidential – NDA Required</a:t>
              </a:r>
            </a:p>
          </p:txBody>
        </p:sp>
      </p:grpSp>
    </p:spTree>
    <p:extLst>
      <p:ext uri="{BB962C8B-B14F-4D97-AF65-F5344CB8AC3E}">
        <p14:creationId xmlns:p14="http://schemas.microsoft.com/office/powerpoint/2010/main" val="147331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95813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6403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9513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444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67080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0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79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3980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2775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554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20032293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748814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1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308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40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0123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2687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250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324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4686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22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14301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512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5628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58266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793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22737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078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045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0199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61539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308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041188" y="1942799"/>
            <a:ext cx="5237730" cy="4569444"/>
          </a:xfrm>
          <a:prstGeom prst="rect">
            <a:avLst/>
          </a:prstGeom>
        </p:spPr>
      </p:pic>
      <p:grpSp>
        <p:nvGrpSpPr>
          <p:cNvPr id="10" name="Group 9"/>
          <p:cNvGrpSpPr>
            <a:grpSpLocks noChangeAspect="1"/>
          </p:cNvGrpSpPr>
          <p:nvPr userDrawn="1"/>
        </p:nvGrpSpPr>
        <p:grpSpPr bwMode="gray">
          <a:xfrm>
            <a:off x="457200" y="6154121"/>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119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2" name="Rectangle 1"/>
          <p:cNvSpPr/>
          <p:nvPr userDrawn="1"/>
        </p:nvSpPr>
        <p:spPr bwMode="auto">
          <a:xfrm>
            <a:off x="274638" y="1645920"/>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69444">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a:noFill/>
        </p:spPr>
        <p:txBody>
          <a:bodyPr tIns="109728" bIns="109728">
            <a:noAutofit/>
          </a:bodyPr>
          <a:lstStyle>
            <a:lvl1pPr marL="0" indent="0">
              <a:spcBef>
                <a:spcPts val="0"/>
              </a:spcBef>
              <a:buNone/>
              <a:defRPr sz="3200">
                <a:gradFill>
                  <a:gsLst>
                    <a:gs pos="69444">
                      <a:schemeClr val="tx1"/>
                    </a:gs>
                    <a:gs pos="57576">
                      <a:schemeClr val="tx1"/>
                    </a:gs>
                  </a:gsLst>
                  <a:lin ang="5400000" scaled="0"/>
                </a:gradFill>
              </a:defRPr>
            </a:lvl1pPr>
          </a:lstStyle>
          <a:p>
            <a:pPr lvl="0"/>
            <a:r>
              <a:rPr lang="en-US"/>
              <a:t>Speaker Name</a:t>
            </a:r>
          </a:p>
        </p:txBody>
      </p:sp>
      <p:pic>
        <p:nvPicPr>
          <p:cNvPr id="10" name="Picture 9"/>
          <p:cNvPicPr>
            <a:picLocks noChangeAspect="1"/>
          </p:cNvPicPr>
          <p:nvPr userDrawn="1"/>
        </p:nvPicPr>
        <p:blipFill>
          <a:blip r:embed="rId2"/>
          <a:stretch>
            <a:fillRect/>
          </a:stretch>
        </p:blipFill>
        <p:spPr>
          <a:xfrm>
            <a:off x="7139240" y="1942799"/>
            <a:ext cx="5117100" cy="4572000"/>
          </a:xfrm>
          <a:prstGeom prst="rect">
            <a:avLst/>
          </a:prstGeom>
        </p:spPr>
      </p:pic>
      <p:grpSp>
        <p:nvGrpSpPr>
          <p:cNvPr id="11" name="Group 10"/>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611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4149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576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3445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7570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37676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80546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3042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60909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444239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167060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5147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792571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84985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950152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65177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23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1043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40532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91057302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2666808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5/9/2018</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44972778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85614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907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87388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pic>
        <p:nvPicPr>
          <p:cNvPr id="13" name="Picture 12"/>
          <p:cNvPicPr>
            <a:picLocks noChangeAspect="1"/>
          </p:cNvPicPr>
          <p:nvPr userDrawn="1"/>
        </p:nvPicPr>
        <p:blipFill>
          <a:blip r:embed="rId2"/>
          <a:stretch>
            <a:fillRect/>
          </a:stretch>
        </p:blipFill>
        <p:spPr>
          <a:xfrm>
            <a:off x="7041188" y="1942799"/>
            <a:ext cx="5237730" cy="4569444"/>
          </a:xfrm>
          <a:prstGeom prst="rect">
            <a:avLst/>
          </a:prstGeom>
        </p:spPr>
      </p:pic>
      <p:grpSp>
        <p:nvGrpSpPr>
          <p:cNvPr id="8" name="Group 7"/>
          <p:cNvGrpSpPr>
            <a:grpSpLocks noChangeAspect="1"/>
          </p:cNvGrpSpPr>
          <p:nvPr userDrawn="1"/>
        </p:nvGrpSpPr>
        <p:grpSpPr bwMode="gray">
          <a:xfrm>
            <a:off x="457200" y="6154121"/>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656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1645920"/>
            <a:ext cx="6400736" cy="1828800"/>
          </a:xfrm>
          <a:noFill/>
        </p:spPr>
        <p:txBody>
          <a:bodyPr lIns="146304" tIns="91440" rIns="146304" bIns="91440" anchor="t" anchorCtr="0"/>
          <a:lstStyle>
            <a:lvl1pPr>
              <a:defRPr sz="5400" spc="-100"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474720"/>
            <a:ext cx="6402388" cy="1828800"/>
          </a:xfrm>
        </p:spPr>
        <p:txBody>
          <a:bodyPr tIns="109728" bIns="109728">
            <a:noAutofit/>
          </a:bodyPr>
          <a:lstStyle>
            <a:lvl1pPr marL="0" indent="0">
              <a:spcBef>
                <a:spcPts val="0"/>
              </a:spcBef>
              <a:buNone/>
              <a:defRPr sz="3200">
                <a:gradFill>
                  <a:gsLst>
                    <a:gs pos="76852">
                      <a:schemeClr val="tx1"/>
                    </a:gs>
                    <a:gs pos="57576">
                      <a:schemeClr val="tx1"/>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57200" y="6154121"/>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7139240" y="1942799"/>
            <a:ext cx="5117100" cy="4572000"/>
          </a:xfrm>
          <a:prstGeom prst="rect">
            <a:avLst/>
          </a:prstGeom>
        </p:spPr>
      </p:pic>
    </p:spTree>
    <p:extLst>
      <p:ext uri="{BB962C8B-B14F-4D97-AF65-F5344CB8AC3E}">
        <p14:creationId xmlns:p14="http://schemas.microsoft.com/office/powerpoint/2010/main" val="69106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p:cNvPicPr>
            <a:picLocks noChangeAspect="1"/>
          </p:cNvPicPr>
          <p:nvPr userDrawn="1"/>
        </p:nvPicPr>
        <p:blipFill>
          <a:blip r:embed="rId3"/>
          <a:stretch>
            <a:fillRect/>
          </a:stretch>
        </p:blipFill>
        <p:spPr>
          <a:xfrm>
            <a:off x="8118861" y="2282575"/>
            <a:ext cx="4003902" cy="3474720"/>
          </a:xfrm>
          <a:prstGeom prst="rect">
            <a:avLst/>
          </a:prstGeom>
        </p:spPr>
      </p:pic>
    </p:spTree>
    <p:extLst>
      <p:ext uri="{BB962C8B-B14F-4D97-AF65-F5344CB8AC3E}">
        <p14:creationId xmlns:p14="http://schemas.microsoft.com/office/powerpoint/2010/main" val="2526103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4" name="Rectangle 3"/>
          <p:cNvSpPr/>
          <p:nvPr userDrawn="1"/>
        </p:nvSpPr>
        <p:spPr bwMode="auto">
          <a:xfrm>
            <a:off x="7589838" y="0"/>
            <a:ext cx="484663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6401051"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p:cNvPicPr>
            <a:picLocks noChangeAspect="1"/>
          </p:cNvPicPr>
          <p:nvPr userDrawn="1"/>
        </p:nvPicPr>
        <p:blipFill>
          <a:blip r:embed="rId3"/>
          <a:stretch>
            <a:fillRect/>
          </a:stretch>
        </p:blipFill>
        <p:spPr>
          <a:xfrm>
            <a:off x="8142676" y="2235625"/>
            <a:ext cx="3954586" cy="3533323"/>
          </a:xfrm>
          <a:prstGeom prst="rect">
            <a:avLst/>
          </a:prstGeom>
        </p:spPr>
      </p:pic>
    </p:spTree>
    <p:extLst>
      <p:ext uri="{BB962C8B-B14F-4D97-AF65-F5344CB8AC3E}">
        <p14:creationId xmlns:p14="http://schemas.microsoft.com/office/powerpoint/2010/main" val="1121785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77098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3682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300090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494730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387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36656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99110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64799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65251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9837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2137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33317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1005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794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4474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67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971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35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228414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09718366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0626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20714922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28758506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09216362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71756055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04366960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301981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65384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543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661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3998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152712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2947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2850120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9774646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479425"/>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55692197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3279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42261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1984839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68492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43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936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36027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5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13530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7138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2542290531"/>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7D95924-BB51-48E0-8B15-958CB38E3AA7}"/>
              </a:ext>
            </a:extLst>
          </p:cNvPr>
          <p:cNvSpPr/>
          <p:nvPr userDrawn="1"/>
        </p:nvSpPr>
        <p:spPr bwMode="auto">
          <a:xfrm rot="5400000" flipV="1">
            <a:off x="2714520" y="-2727430"/>
            <a:ext cx="6994525" cy="12449385"/>
          </a:xfrm>
          <a:prstGeom prst="rect">
            <a:avLst/>
          </a:prstGeom>
          <a:gradFill>
            <a:gsLst>
              <a:gs pos="0">
                <a:srgbClr val="000000">
                  <a:alpha val="20000"/>
                </a:srgbClr>
              </a:gs>
              <a:gs pos="26000">
                <a:srgbClr val="000000">
                  <a:alpha val="25000"/>
                </a:srgbClr>
              </a:gs>
              <a:gs pos="62000">
                <a:srgbClr val="000000">
                  <a:alpha val="0"/>
                </a:srgbClr>
              </a:gs>
            </a:gsLst>
            <a:lin ang="15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rgbClr val="D83B01">
              <a:alpha val="9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grpSp>
        <p:nvGrpSpPr>
          <p:cNvPr id="9" name="Group 8">
            <a:extLst>
              <a:ext uri="{FF2B5EF4-FFF2-40B4-BE49-F238E27FC236}">
                <a16:creationId xmlns:a16="http://schemas.microsoft.com/office/drawing/2014/main" id="{8C3ACC32-7BED-4834-B064-37026A6EF299}"/>
              </a:ext>
            </a:extLst>
          </p:cNvPr>
          <p:cNvGrpSpPr/>
          <p:nvPr userDrawn="1"/>
        </p:nvGrpSpPr>
        <p:grpSpPr>
          <a:xfrm>
            <a:off x="9870766" y="444080"/>
            <a:ext cx="2127249" cy="455612"/>
            <a:chOff x="9759951" y="481013"/>
            <a:chExt cx="2127249" cy="455612"/>
          </a:xfrm>
        </p:grpSpPr>
        <p:sp>
          <p:nvSpPr>
            <p:cNvPr id="10" name="AutoShape 3">
              <a:extLst>
                <a:ext uri="{FF2B5EF4-FFF2-40B4-BE49-F238E27FC236}">
                  <a16:creationId xmlns:a16="http://schemas.microsoft.com/office/drawing/2014/main" id="{D4B2A583-878B-4F92-9B57-5F9FA4239269}"/>
                </a:ext>
              </a:extLst>
            </p:cNvPr>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a:extLst>
                <a:ext uri="{FF2B5EF4-FFF2-40B4-BE49-F238E27FC236}">
                  <a16:creationId xmlns:a16="http://schemas.microsoft.com/office/drawing/2014/main" id="{B3272615-FA4F-4D55-9015-AABF2A253EF9}"/>
                </a:ext>
              </a:extLst>
            </p:cNvPr>
            <p:cNvGrpSpPr/>
            <p:nvPr userDrawn="1"/>
          </p:nvGrpSpPr>
          <p:grpSpPr>
            <a:xfrm>
              <a:off x="10352088" y="552450"/>
              <a:ext cx="1535112" cy="296862"/>
              <a:chOff x="10352088" y="552450"/>
              <a:chExt cx="1535112" cy="296862"/>
            </a:xfrm>
            <a:solidFill>
              <a:schemeClr val="bg1"/>
            </a:solidFill>
          </p:grpSpPr>
          <p:sp>
            <p:nvSpPr>
              <p:cNvPr id="17" name="Freeform 5">
                <a:extLst>
                  <a:ext uri="{FF2B5EF4-FFF2-40B4-BE49-F238E27FC236}">
                    <a16:creationId xmlns:a16="http://schemas.microsoft.com/office/drawing/2014/main" id="{328548BB-D520-4ABE-AC39-23E083C099D7}"/>
                  </a:ext>
                </a:extLst>
              </p:cNvPr>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Rectangle 6">
                <a:extLst>
                  <a:ext uri="{FF2B5EF4-FFF2-40B4-BE49-F238E27FC236}">
                    <a16:creationId xmlns:a16="http://schemas.microsoft.com/office/drawing/2014/main" id="{4734BDD9-E6B0-4CCB-A341-8FFF579091E3}"/>
                  </a:ext>
                </a:extLst>
              </p:cNvPr>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7">
                <a:extLst>
                  <a:ext uri="{FF2B5EF4-FFF2-40B4-BE49-F238E27FC236}">
                    <a16:creationId xmlns:a16="http://schemas.microsoft.com/office/drawing/2014/main" id="{9E9DE016-4E24-4539-97C8-8956B9E45D04}"/>
                  </a:ext>
                </a:extLst>
              </p:cNvPr>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8">
                <a:extLst>
                  <a:ext uri="{FF2B5EF4-FFF2-40B4-BE49-F238E27FC236}">
                    <a16:creationId xmlns:a16="http://schemas.microsoft.com/office/drawing/2014/main" id="{F9BD1085-4E64-4BC8-BC67-FF75E4321D33}"/>
                  </a:ext>
                </a:extLst>
              </p:cNvPr>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9">
                <a:extLst>
                  <a:ext uri="{FF2B5EF4-FFF2-40B4-BE49-F238E27FC236}">
                    <a16:creationId xmlns:a16="http://schemas.microsoft.com/office/drawing/2014/main" id="{6BE19BE2-1E7A-4F04-B006-C8525E180134}"/>
                  </a:ext>
                </a:extLst>
              </p:cNvPr>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0">
                <a:extLst>
                  <a:ext uri="{FF2B5EF4-FFF2-40B4-BE49-F238E27FC236}">
                    <a16:creationId xmlns:a16="http://schemas.microsoft.com/office/drawing/2014/main" id="{1617790B-8291-4BBC-B75C-15426B7A8CFC}"/>
                  </a:ext>
                </a:extLst>
              </p:cNvPr>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Freeform 11">
                <a:extLst>
                  <a:ext uri="{FF2B5EF4-FFF2-40B4-BE49-F238E27FC236}">
                    <a16:creationId xmlns:a16="http://schemas.microsoft.com/office/drawing/2014/main" id="{B36129A8-3DF3-43A9-AB8F-507299929FE4}"/>
                  </a:ext>
                </a:extLst>
              </p:cNvPr>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Freeform 12">
                <a:extLst>
                  <a:ext uri="{FF2B5EF4-FFF2-40B4-BE49-F238E27FC236}">
                    <a16:creationId xmlns:a16="http://schemas.microsoft.com/office/drawing/2014/main" id="{28AE4D27-F2CD-497F-82FB-7D801A9C5FFD}"/>
                  </a:ext>
                </a:extLst>
              </p:cNvPr>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Freeform 13">
                <a:extLst>
                  <a:ext uri="{FF2B5EF4-FFF2-40B4-BE49-F238E27FC236}">
                    <a16:creationId xmlns:a16="http://schemas.microsoft.com/office/drawing/2014/main" id="{0A2586C7-E063-4E27-895B-1E247031FB3D}"/>
                  </a:ext>
                </a:extLst>
              </p:cNvPr>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a:extLst>
                <a:ext uri="{FF2B5EF4-FFF2-40B4-BE49-F238E27FC236}">
                  <a16:creationId xmlns:a16="http://schemas.microsoft.com/office/drawing/2014/main" id="{FD684FE3-0BFD-4855-91CF-CADBC2EFC14E}"/>
                </a:ext>
              </a:extLst>
            </p:cNvPr>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5">
              <a:extLst>
                <a:ext uri="{FF2B5EF4-FFF2-40B4-BE49-F238E27FC236}">
                  <a16:creationId xmlns:a16="http://schemas.microsoft.com/office/drawing/2014/main" id="{0118DB7E-15ED-46D0-92D4-8A1282E26584}"/>
                </a:ext>
              </a:extLst>
            </p:cNvPr>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6">
              <a:extLst>
                <a:ext uri="{FF2B5EF4-FFF2-40B4-BE49-F238E27FC236}">
                  <a16:creationId xmlns:a16="http://schemas.microsoft.com/office/drawing/2014/main" id="{1A0A91C4-0363-4688-AB8A-B5E1550480B2}"/>
                </a:ext>
              </a:extLst>
            </p:cNvPr>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Rectangle 17">
              <a:extLst>
                <a:ext uri="{FF2B5EF4-FFF2-40B4-BE49-F238E27FC236}">
                  <a16:creationId xmlns:a16="http://schemas.microsoft.com/office/drawing/2014/main" id="{0153EC32-D008-4CDC-BF56-07A820E4C503}"/>
                </a:ext>
              </a:extLst>
            </p:cNvPr>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Tree>
    <p:extLst>
      <p:ext uri="{BB962C8B-B14F-4D97-AF65-F5344CB8AC3E}">
        <p14:creationId xmlns:p14="http://schemas.microsoft.com/office/powerpoint/2010/main" val="299912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952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0339091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Tree>
    <p:extLst>
      <p:ext uri="{BB962C8B-B14F-4D97-AF65-F5344CB8AC3E}">
        <p14:creationId xmlns:p14="http://schemas.microsoft.com/office/powerpoint/2010/main" val="40203708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9724899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01283227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9499436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52681190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 (Optional)</a:t>
            </a:r>
          </a:p>
        </p:txBody>
      </p:sp>
      <p:sp>
        <p:nvSpPr>
          <p:cNvPr id="10" name="Text Placeholder 9"/>
          <p:cNvSpPr>
            <a:spLocks noGrp="1"/>
          </p:cNvSpPr>
          <p:nvPr>
            <p:ph type="body" sz="quarter" idx="12" hasCustomPrompt="1"/>
          </p:nvPr>
        </p:nvSpPr>
        <p:spPr>
          <a:xfrm>
            <a:off x="0" y="1257443"/>
            <a:ext cx="12436475" cy="5737082"/>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646081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11390069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92228476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356044145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16508169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73362474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8323893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7611827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6185102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01257325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3311379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7580570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97209294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5517365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67151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671520"/>
            <a:ext cx="4169782" cy="432300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53140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3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00868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892109"/>
            <a:ext cx="4169782" cy="5102416"/>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04536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2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853529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599509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1264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27164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204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81123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86762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65806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26042888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229323990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322406456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122474911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Tree>
    <p:extLst>
      <p:ext uri="{BB962C8B-B14F-4D97-AF65-F5344CB8AC3E}">
        <p14:creationId xmlns:p14="http://schemas.microsoft.com/office/powerpoint/2010/main" val="334478464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42695009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24518589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8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680884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fld id="{8116F597-F14F-4590-B4BB-707A3AFD4787}" type="datetime1">
              <a:rPr lang="en-US" smtClean="0"/>
              <a:t>5/9/2018</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689967"/>
          </a:xfrm>
        </p:spPr>
        <p:txBody>
          <a:bodyPr/>
          <a:lstStyle>
            <a:lvl1pPr>
              <a:lnSpc>
                <a:spcPct val="114000"/>
              </a:lnSpc>
              <a:spcAft>
                <a:spcPts val="306"/>
              </a:spcAft>
              <a:defRPr/>
            </a:lvl1pPr>
            <a:lvl2pPr>
              <a:lnSpc>
                <a:spcPct val="114000"/>
              </a:lnSpc>
              <a:spcAft>
                <a:spcPts val="306"/>
              </a:spcAft>
              <a:buSzPct val="90000"/>
              <a:defRPr/>
            </a:lvl2pPr>
            <a:lvl3pPr>
              <a:lnSpc>
                <a:spcPct val="114000"/>
              </a:lnSpc>
              <a:spcAft>
                <a:spcPts val="306"/>
              </a:spcAft>
              <a:defRPr/>
            </a:lvl3pPr>
            <a:lvl4pPr>
              <a:lnSpc>
                <a:spcPct val="114000"/>
              </a:lnSpc>
              <a:spcAft>
                <a:spcPts val="306"/>
              </a:spcAft>
              <a:defRPr/>
            </a:lvl4pPr>
            <a:lvl5pPr>
              <a:lnSpc>
                <a:spcPct val="114000"/>
              </a:lnSpc>
              <a:spcAft>
                <a:spcPts val="306"/>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27348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76504169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349561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4114736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36705777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43808938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5844582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84312999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3148378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5878010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4276251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434711" cy="6994525"/>
          </a:xfrm>
          <a:prstGeom prst="rect">
            <a:avLst/>
          </a:prstGeom>
        </p:spPr>
      </p:pic>
      <p:grpSp>
        <p:nvGrpSpPr>
          <p:cNvPr id="11" name="Group 10"/>
          <p:cNvGrpSpPr>
            <a:grpSpLocks noChangeAspect="1"/>
          </p:cNvGrpSpPr>
          <p:nvPr userDrawn="1"/>
        </p:nvGrpSpPr>
        <p:grpSpPr bwMode="gray">
          <a:xfrm>
            <a:off x="457518" y="479425"/>
            <a:ext cx="1681413" cy="360979"/>
            <a:chOff x="457200" y="1643393"/>
            <a:chExt cx="4492753" cy="964540"/>
          </a:xfrm>
        </p:grpSpPr>
        <p:pic>
          <p:nvPicPr>
            <p:cNvPr id="12" name="Picture 11"/>
            <p:cNvPicPr>
              <a:picLocks noChangeAspect="1"/>
            </p:cNvPicPr>
            <p:nvPr/>
          </p:nvPicPr>
          <p:blipFill>
            <a:blip r:embed="rId3"/>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Rectangle 3"/>
          <p:cNvSpPr/>
          <p:nvPr userDrawn="1"/>
        </p:nvSpPr>
        <p:spPr bwMode="auto">
          <a:xfrm>
            <a:off x="272986" y="2125677"/>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6402388" cy="1828800"/>
          </a:xfrm>
          <a:noFill/>
        </p:spPr>
        <p:txBody>
          <a:bodyPr lIns="146304" tIns="91440" rIns="146304" bIns="91440" anchor="t" anchorCtr="0"/>
          <a:lstStyle>
            <a:lvl1pPr>
              <a:defRPr sz="5400" spc="-100"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2986" y="3954457"/>
            <a:ext cx="6402388" cy="1825625"/>
          </a:xfrm>
        </p:spPr>
        <p:txBody>
          <a:bodyPr tIns="109728" bIns="109728">
            <a:noAutofit/>
          </a:bodyPr>
          <a:lstStyle>
            <a:lvl1pPr marL="0" indent="0">
              <a:spcBef>
                <a:spcPts val="0"/>
              </a:spcBef>
              <a:buNone/>
              <a:defRPr sz="3200">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4994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0264514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5898075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52091024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rgbClr val="D83B0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79719871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rgbClr val="D83B0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17861271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617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5/9/2018</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329733615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174126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787513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6147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34149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1581213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3626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675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8823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556464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8165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5774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1909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95509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752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9952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10890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17748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0565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2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3" y="3331851"/>
            <a:ext cx="2423825" cy="519143"/>
          </a:xfrm>
          <a:prstGeom prst="rect">
            <a:avLst/>
          </a:prstGeom>
        </p:spPr>
      </p:pic>
    </p:spTree>
    <p:extLst>
      <p:ext uri="{BB962C8B-B14F-4D97-AF65-F5344CB8AC3E}">
        <p14:creationId xmlns:p14="http://schemas.microsoft.com/office/powerpoint/2010/main" val="13473563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571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773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a:gradFill>
                  <a:gsLst>
                    <a:gs pos="96653">
                      <a:schemeClr val="tx1"/>
                    </a:gs>
                    <a:gs pos="0">
                      <a:schemeClr val="tx1"/>
                    </a:gs>
                  </a:gsLst>
                  <a:lin ang="5400000" scaled="0"/>
                </a:gradFill>
                <a:latin typeface="+mj-lt"/>
              </a:rPr>
              <a:t>April 4–6, 2016</a:t>
            </a:r>
            <a:br>
              <a:rPr lang="en-US" sz="2400">
                <a:gradFill>
                  <a:gsLst>
                    <a:gs pos="96653">
                      <a:schemeClr val="tx1"/>
                    </a:gs>
                    <a:gs pos="0">
                      <a:schemeClr val="tx1"/>
                    </a:gs>
                  </a:gsLst>
                  <a:lin ang="5400000" scaled="0"/>
                </a:gradFill>
                <a:latin typeface="+mj-lt"/>
              </a:rPr>
            </a:br>
            <a:r>
              <a:rPr lang="en-US" sz="240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10358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26716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5251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6" name="Footer Placeholder 1"/>
          <p:cNvSpPr txBox="1">
            <a:spLocks/>
          </p:cNvSpPr>
          <p:nvPr userDrawn="1"/>
        </p:nvSpPr>
        <p:spPr>
          <a:xfrm>
            <a:off x="274637" y="6729115"/>
            <a:ext cx="12161838" cy="2728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24193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305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9685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10836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7818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06699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t="-4"/>
          <a:stretch/>
        </p:blipFill>
        <p:spPr>
          <a:xfrm>
            <a:off x="9720775" y="0"/>
            <a:ext cx="886264" cy="6994525"/>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a:ext>
            </a:extLst>
          </a:blip>
          <a:srcRect t="-4" r="-60"/>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6"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7" cstate="print">
            <a:extLst>
              <a:ext uri="{28A0092B-C50C-407E-A947-70E740481C1C}">
                <a14:useLocalDpi xmlns:a14="http://schemas.microsoft.com/office/drawing/2010/main"/>
              </a:ext>
            </a:extLst>
          </a:blip>
          <a:srcRect t="-4"/>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1938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79410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94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06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477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91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772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67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095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913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606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36495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01Application_Text">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5" name="Isosceles Triangle 24"/>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2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
        <p:nvSpPr>
          <p:cNvPr id="27"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52783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01Application_Photo">
    <p:spTree>
      <p:nvGrpSpPr>
        <p:cNvPr id="1" name=""/>
        <p:cNvGrpSpPr/>
        <p:nvPr/>
      </p:nvGrpSpPr>
      <p:grpSpPr>
        <a:xfrm>
          <a:off x="0" y="0"/>
          <a:ext cx="0" cy="0"/>
          <a:chOff x="0" y="0"/>
          <a:chExt cx="0" cy="0"/>
        </a:xfrm>
      </p:grpSpPr>
      <p:grpSp>
        <p:nvGrpSpPr>
          <p:cNvPr id="25" name="Group 24"/>
          <p:cNvGrpSpPr/>
          <p:nvPr userDrawn="1"/>
        </p:nvGrpSpPr>
        <p:grpSpPr>
          <a:xfrm>
            <a:off x="9939268" y="124025"/>
            <a:ext cx="1995215" cy="656924"/>
            <a:chOff x="9743882" y="121604"/>
            <a:chExt cx="1955993" cy="644102"/>
          </a:xfrm>
        </p:grpSpPr>
        <p:sp>
          <p:nvSpPr>
            <p:cNvPr id="26" name="Rectangle 25"/>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7" name="Isosceles Triangle 26"/>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8"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4" name="Text Placeholder 3"/>
          <p:cNvSpPr>
            <a:spLocks noGrp="1"/>
          </p:cNvSpPr>
          <p:nvPr>
            <p:ph type="body" sz="quarter" idx="11"/>
          </p:nvPr>
        </p:nvSpPr>
        <p:spPr>
          <a:xfrm>
            <a:off x="682465"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2"/>
          </p:nvPr>
        </p:nvSpPr>
        <p:spPr>
          <a:xfrm>
            <a:off x="4896862" y="295275"/>
            <a:ext cx="6218238" cy="6295288"/>
          </a:xfrm>
        </p:spPr>
        <p:txBody>
          <a:bodyPr>
            <a:noAutofit/>
          </a:bodyPr>
          <a:lstStyle>
            <a:lvl1pPr marL="0" indent="0" algn="ctr">
              <a:buNone/>
              <a:defRPr/>
            </a:lvl1pPr>
          </a:lstStyle>
          <a:p>
            <a:endParaRPr lang="en-US"/>
          </a:p>
        </p:txBody>
      </p:sp>
      <p:grpSp>
        <p:nvGrpSpPr>
          <p:cNvPr id="21" name="Group 20"/>
          <p:cNvGrpSpPr/>
          <p:nvPr userDrawn="1"/>
        </p:nvGrpSpPr>
        <p:grpSpPr>
          <a:xfrm>
            <a:off x="11606960" y="124022"/>
            <a:ext cx="657017" cy="656923"/>
            <a:chOff x="11330153" y="81481"/>
            <a:chExt cx="644101" cy="644101"/>
          </a:xfrm>
        </p:grpSpPr>
        <p:sp>
          <p:nvSpPr>
            <p:cNvPr id="22" name="Oval 21"/>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6"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41388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02Data_Blank">
    <p:spTree>
      <p:nvGrpSpPr>
        <p:cNvPr id="1" name=""/>
        <p:cNvGrpSpPr/>
        <p:nvPr/>
      </p:nvGrpSpPr>
      <p:grpSpPr>
        <a:xfrm>
          <a:off x="0" y="0"/>
          <a:ext cx="0" cy="0"/>
          <a:chOff x="0" y="0"/>
          <a:chExt cx="0" cy="0"/>
        </a:xfrm>
      </p:grpSpPr>
      <p:grpSp>
        <p:nvGrpSpPr>
          <p:cNvPr id="9" name="Group 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8" name="Isosceles Triangle 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5"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533605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02Data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9" name="Content Placeholder 25"/>
          <p:cNvSpPr>
            <a:spLocks noGrp="1"/>
          </p:cNvSpPr>
          <p:nvPr>
            <p:ph sz="quarter" idx="14"/>
          </p:nvPr>
        </p:nvSpPr>
        <p:spPr>
          <a:xfrm>
            <a:off x="4677564" y="919650"/>
            <a:ext cx="7367114" cy="5670912"/>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91218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02Data_Photo">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6" name="Group 15"/>
          <p:cNvGrpSpPr/>
          <p:nvPr userDrawn="1"/>
        </p:nvGrpSpPr>
        <p:grpSpPr>
          <a:xfrm>
            <a:off x="11606960" y="124022"/>
            <a:ext cx="657017" cy="656923"/>
            <a:chOff x="457580" y="3616862"/>
            <a:chExt cx="657017" cy="657017"/>
          </a:xfrm>
        </p:grpSpPr>
        <p:sp>
          <p:nvSpPr>
            <p:cNvPr id="17" name="Oval 16"/>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6" name="Rectangle 5"/>
          <p:cNvSpPr/>
          <p:nvPr userDrawn="1"/>
        </p:nvSpPr>
        <p:spPr bwMode="auto">
          <a:xfrm>
            <a:off x="1" y="496"/>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20" name="Picture Placeholder 16"/>
          <p:cNvSpPr>
            <a:spLocks noGrp="1"/>
          </p:cNvSpPr>
          <p:nvPr>
            <p:ph type="pic" sz="quarter" idx="13"/>
          </p:nvPr>
        </p:nvSpPr>
        <p:spPr>
          <a:xfrm>
            <a:off x="4677564" y="919650"/>
            <a:ext cx="7367114" cy="5670912"/>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3060022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03Openness_Blank">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7" name="Rectangle 16"/>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766112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03Openness_Text">
    <p:spTree>
      <p:nvGrpSpPr>
        <p:cNvPr id="1" name=""/>
        <p:cNvGrpSpPr/>
        <p:nvPr/>
      </p:nvGrpSpPr>
      <p:grpSpPr>
        <a:xfrm>
          <a:off x="0" y="0"/>
          <a:ext cx="0" cy="0"/>
          <a:chOff x="0" y="0"/>
          <a:chExt cx="0" cy="0"/>
        </a:xfrm>
      </p:grpSpPr>
      <p:grpSp>
        <p:nvGrpSpPr>
          <p:cNvPr id="17" name="Group 16"/>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6"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0195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3Openness_Photo">
    <p:spTree>
      <p:nvGrpSpPr>
        <p:cNvPr id="1" name=""/>
        <p:cNvGrpSpPr/>
        <p:nvPr/>
      </p:nvGrpSpPr>
      <p:grpSpPr>
        <a:xfrm>
          <a:off x="0" y="0"/>
          <a:ext cx="0" cy="0"/>
          <a:chOff x="0" y="0"/>
          <a:chExt cx="0" cy="0"/>
        </a:xfrm>
      </p:grpSpPr>
      <p:grpSp>
        <p:nvGrpSpPr>
          <p:cNvPr id="16" name="Group 15"/>
          <p:cNvGrpSpPr/>
          <p:nvPr userDrawn="1"/>
        </p:nvGrpSpPr>
        <p:grpSpPr>
          <a:xfrm>
            <a:off x="9939268" y="124025"/>
            <a:ext cx="1995215" cy="656924"/>
            <a:chOff x="9743882" y="121604"/>
            <a:chExt cx="1955993" cy="644102"/>
          </a:xfrm>
        </p:grpSpPr>
        <p:sp>
          <p:nvSpPr>
            <p:cNvPr id="18" name="Rectangle 17"/>
            <p:cNvSpPr/>
            <p:nvPr/>
          </p:nvSpPr>
          <p:spPr bwMode="auto">
            <a:xfrm rot="5400000">
              <a:off x="10399828" y="-534341"/>
              <a:ext cx="644102" cy="195599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grpSp>
        <p:nvGrpSpPr>
          <p:cNvPr id="19" name="Group 18"/>
          <p:cNvGrpSpPr/>
          <p:nvPr userDrawn="1"/>
        </p:nvGrpSpPr>
        <p:grpSpPr>
          <a:xfrm>
            <a:off x="11606960" y="124022"/>
            <a:ext cx="657017" cy="656923"/>
            <a:chOff x="457580" y="4622691"/>
            <a:chExt cx="657017" cy="657017"/>
          </a:xfrm>
        </p:grpSpPr>
        <p:sp>
          <p:nvSpPr>
            <p:cNvPr id="20" name="Oval 19"/>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 name="Rectangle 5"/>
          <p:cNvSpPr/>
          <p:nvPr userDrawn="1"/>
        </p:nvSpPr>
        <p:spPr bwMode="auto">
          <a:xfrm>
            <a:off x="1" y="496"/>
            <a:ext cx="434968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7"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9887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4Trust_Blank">
    <p:spTree>
      <p:nvGrpSpPr>
        <p:cNvPr id="1" name=""/>
        <p:cNvGrpSpPr/>
        <p:nvPr/>
      </p:nvGrpSpPr>
      <p:grpSpPr>
        <a:xfrm>
          <a:off x="0" y="0"/>
          <a:ext cx="0" cy="0"/>
          <a:chOff x="0" y="0"/>
          <a:chExt cx="0" cy="0"/>
        </a:xfrm>
      </p:grpSpPr>
      <p:grpSp>
        <p:nvGrpSpPr>
          <p:cNvPr id="19" name="Group 18"/>
          <p:cNvGrpSpPr/>
          <p:nvPr userDrawn="1"/>
        </p:nvGrpSpPr>
        <p:grpSpPr>
          <a:xfrm>
            <a:off x="9939268" y="124025"/>
            <a:ext cx="1995215" cy="656924"/>
            <a:chOff x="9743882" y="121604"/>
            <a:chExt cx="1955993" cy="644102"/>
          </a:xfrm>
        </p:grpSpPr>
        <p:sp>
          <p:nvSpPr>
            <p:cNvPr id="20" name="Rectangle 19"/>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1" name="Isosceles Triangle 20"/>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2"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522003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Content Placeholder 25"/>
          <p:cNvSpPr>
            <a:spLocks noGrp="1"/>
          </p:cNvSpPr>
          <p:nvPr>
            <p:ph sz="quarter" idx="14"/>
          </p:nvPr>
        </p:nvSpPr>
        <p:spPr>
          <a:xfrm>
            <a:off x="4896862" y="294677"/>
            <a:ext cx="6218238" cy="6295885"/>
          </a:xfrm>
        </p:spPr>
        <p:txBody>
          <a:bodyPr>
            <a:noAutofit/>
          </a:bodyPr>
          <a:lstStyle>
            <a:lvl1pPr marL="0" indent="0">
              <a:buNone/>
              <a:defRPr sz="2856"/>
            </a:lvl1pPr>
            <a:lvl2pPr marL="342834" indent="0">
              <a:buNone/>
              <a:defRPr/>
            </a:lvl2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3226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939268" y="124025"/>
            <a:ext cx="1995215" cy="656924"/>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071">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bg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96"/>
            <a:ext cx="434968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6030203"/>
            <a:ext cx="4349689" cy="7063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74640"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74639" y="295275"/>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0"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21329"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606960" y="124022"/>
            <a:ext cx="657017" cy="656923"/>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19" name="Picture Placeholder 16"/>
          <p:cNvSpPr>
            <a:spLocks noGrp="1"/>
          </p:cNvSpPr>
          <p:nvPr>
            <p:ph type="pic" sz="quarter" idx="13"/>
          </p:nvPr>
        </p:nvSpPr>
        <p:spPr>
          <a:xfrm>
            <a:off x="4896862" y="295275"/>
            <a:ext cx="6218238" cy="6295288"/>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13979570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slideLayout" Target="../slideLayouts/slideLayout249.xml"/><Relationship Id="rId21" Type="http://schemas.openxmlformats.org/officeDocument/2006/relationships/slideLayout" Target="../slideLayouts/slideLayout231.xml"/><Relationship Id="rId34" Type="http://schemas.openxmlformats.org/officeDocument/2006/relationships/slideLayout" Target="../slideLayouts/slideLayout244.xml"/><Relationship Id="rId42" Type="http://schemas.openxmlformats.org/officeDocument/2006/relationships/slideLayout" Target="../slideLayouts/slideLayout252.xml"/><Relationship Id="rId47" Type="http://schemas.openxmlformats.org/officeDocument/2006/relationships/slideLayout" Target="../slideLayouts/slideLayout257.xml"/><Relationship Id="rId50" Type="http://schemas.openxmlformats.org/officeDocument/2006/relationships/slideLayout" Target="../slideLayouts/slideLayout260.xml"/><Relationship Id="rId55" Type="http://schemas.openxmlformats.org/officeDocument/2006/relationships/slideLayout" Target="../slideLayouts/slideLayout265.xml"/><Relationship Id="rId7" Type="http://schemas.openxmlformats.org/officeDocument/2006/relationships/slideLayout" Target="../slideLayouts/slideLayout21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9" Type="http://schemas.openxmlformats.org/officeDocument/2006/relationships/slideLayout" Target="../slideLayouts/slideLayout239.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slideLayout" Target="../slideLayouts/slideLayout247.xml"/><Relationship Id="rId40" Type="http://schemas.openxmlformats.org/officeDocument/2006/relationships/slideLayout" Target="../slideLayouts/slideLayout250.xml"/><Relationship Id="rId45" Type="http://schemas.openxmlformats.org/officeDocument/2006/relationships/slideLayout" Target="../slideLayouts/slideLayout255.xml"/><Relationship Id="rId53" Type="http://schemas.openxmlformats.org/officeDocument/2006/relationships/slideLayout" Target="../slideLayouts/slideLayout263.xml"/><Relationship Id="rId58" Type="http://schemas.openxmlformats.org/officeDocument/2006/relationships/theme" Target="../theme/theme10.xml"/><Relationship Id="rId5" Type="http://schemas.openxmlformats.org/officeDocument/2006/relationships/slideLayout" Target="../slideLayouts/slideLayout215.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slideLayout" Target="../slideLayouts/slideLayout245.xml"/><Relationship Id="rId43" Type="http://schemas.openxmlformats.org/officeDocument/2006/relationships/slideLayout" Target="../slideLayouts/slideLayout253.xml"/><Relationship Id="rId48" Type="http://schemas.openxmlformats.org/officeDocument/2006/relationships/slideLayout" Target="../slideLayouts/slideLayout258.xml"/><Relationship Id="rId56" Type="http://schemas.openxmlformats.org/officeDocument/2006/relationships/slideLayout" Target="../slideLayouts/slideLayout266.xml"/><Relationship Id="rId8" Type="http://schemas.openxmlformats.org/officeDocument/2006/relationships/slideLayout" Target="../slideLayouts/slideLayout218.xml"/><Relationship Id="rId51" Type="http://schemas.openxmlformats.org/officeDocument/2006/relationships/slideLayout" Target="../slideLayouts/slideLayout261.xml"/><Relationship Id="rId3" Type="http://schemas.openxmlformats.org/officeDocument/2006/relationships/slideLayout" Target="../slideLayouts/slideLayout213.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slideLayout" Target="../slideLayouts/slideLayout248.xml"/><Relationship Id="rId46" Type="http://schemas.openxmlformats.org/officeDocument/2006/relationships/slideLayout" Target="../slideLayouts/slideLayout256.xml"/><Relationship Id="rId20" Type="http://schemas.openxmlformats.org/officeDocument/2006/relationships/slideLayout" Target="../slideLayouts/slideLayout230.xml"/><Relationship Id="rId41" Type="http://schemas.openxmlformats.org/officeDocument/2006/relationships/slideLayout" Target="../slideLayouts/slideLayout251.xml"/><Relationship Id="rId54" Type="http://schemas.openxmlformats.org/officeDocument/2006/relationships/slideLayout" Target="../slideLayouts/slideLayout264.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slideLayout" Target="../slideLayouts/slideLayout246.xml"/><Relationship Id="rId49" Type="http://schemas.openxmlformats.org/officeDocument/2006/relationships/slideLayout" Target="../slideLayouts/slideLayout259.xml"/><Relationship Id="rId57" Type="http://schemas.openxmlformats.org/officeDocument/2006/relationships/slideLayout" Target="../slideLayouts/slideLayout267.xml"/><Relationship Id="rId10" Type="http://schemas.openxmlformats.org/officeDocument/2006/relationships/slideLayout" Target="../slideLayouts/slideLayout220.xml"/><Relationship Id="rId31" Type="http://schemas.openxmlformats.org/officeDocument/2006/relationships/slideLayout" Target="../slideLayouts/slideLayout241.xml"/><Relationship Id="rId44" Type="http://schemas.openxmlformats.org/officeDocument/2006/relationships/slideLayout" Target="../slideLayouts/slideLayout254.xml"/><Relationship Id="rId52" Type="http://schemas.openxmlformats.org/officeDocument/2006/relationships/slideLayout" Target="../slideLayouts/slideLayout2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image" Target="../media/image1.png"/><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theme" Target="../theme/theme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9" Type="http://schemas.openxmlformats.org/officeDocument/2006/relationships/slideLayout" Target="../slideLayouts/slideLayout106.xml"/><Relationship Id="rId21" Type="http://schemas.openxmlformats.org/officeDocument/2006/relationships/slideLayout" Target="../slideLayouts/slideLayout88.xml"/><Relationship Id="rId34" Type="http://schemas.openxmlformats.org/officeDocument/2006/relationships/slideLayout" Target="../slideLayouts/slideLayout101.xml"/><Relationship Id="rId42" Type="http://schemas.openxmlformats.org/officeDocument/2006/relationships/slideLayout" Target="../slideLayouts/slideLayout109.xml"/><Relationship Id="rId47" Type="http://schemas.openxmlformats.org/officeDocument/2006/relationships/theme" Target="../theme/theme4.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37" Type="http://schemas.openxmlformats.org/officeDocument/2006/relationships/slideLayout" Target="../slideLayouts/slideLayout104.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36" Type="http://schemas.openxmlformats.org/officeDocument/2006/relationships/slideLayout" Target="../slideLayouts/slideLayout10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4" Type="http://schemas.openxmlformats.org/officeDocument/2006/relationships/slideLayout" Target="../slideLayouts/slideLayout111.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43" Type="http://schemas.openxmlformats.org/officeDocument/2006/relationships/slideLayout" Target="../slideLayouts/slideLayout110.xml"/><Relationship Id="rId8" Type="http://schemas.openxmlformats.org/officeDocument/2006/relationships/slideLayout" Target="../slideLayouts/slideLayout75.xml"/><Relationship Id="rId3" Type="http://schemas.openxmlformats.org/officeDocument/2006/relationships/slideLayout" Target="../slideLayouts/slideLayout70.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slideLayout" Target="../slideLayouts/slideLayout100.xml"/><Relationship Id="rId38" Type="http://schemas.openxmlformats.org/officeDocument/2006/relationships/slideLayout" Target="../slideLayouts/slideLayout105.xml"/><Relationship Id="rId46" Type="http://schemas.openxmlformats.org/officeDocument/2006/relationships/slideLayout" Target="../slideLayouts/slideLayout113.xml"/><Relationship Id="rId20" Type="http://schemas.openxmlformats.org/officeDocument/2006/relationships/slideLayout" Target="../slideLayouts/slideLayout87.xml"/><Relationship Id="rId41"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image" Target="../media/image1.png"/><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image" Target="../media/image1.png"/><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theme" Target="../theme/theme8.xml"/><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0" Type="http://schemas.openxmlformats.org/officeDocument/2006/relationships/slideLayout" Target="../slideLayouts/slideLayout196.xml"/><Relationship Id="rId4" Type="http://schemas.openxmlformats.org/officeDocument/2006/relationships/slideLayout" Target="../slideLayouts/slideLayout190.xml"/><Relationship Id="rId9" Type="http://schemas.openxmlformats.org/officeDocument/2006/relationships/slideLayout" Target="../slideLayouts/slideLayout1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45" r:id="rId24"/>
    <p:sldLayoutId id="2147484368"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5/9/2018</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990713179"/>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7" r:id="rId17"/>
    <p:sldLayoutId id="2147484468" r:id="rId18"/>
    <p:sldLayoutId id="2147484469" r:id="rId19"/>
    <p:sldLayoutId id="2147484470" r:id="rId20"/>
    <p:sldLayoutId id="2147484471" r:id="rId21"/>
    <p:sldLayoutId id="2147484472" r:id="rId22"/>
    <p:sldLayoutId id="2147484473" r:id="rId23"/>
    <p:sldLayoutId id="2147484474" r:id="rId24"/>
    <p:sldLayoutId id="2147484475" r:id="rId25"/>
    <p:sldLayoutId id="2147484476" r:id="rId26"/>
    <p:sldLayoutId id="2147484477" r:id="rId27"/>
    <p:sldLayoutId id="2147484478" r:id="rId28"/>
    <p:sldLayoutId id="2147484479" r:id="rId29"/>
    <p:sldLayoutId id="2147484480" r:id="rId30"/>
    <p:sldLayoutId id="2147484481" r:id="rId31"/>
    <p:sldLayoutId id="2147484482" r:id="rId32"/>
    <p:sldLayoutId id="2147484483" r:id="rId33"/>
    <p:sldLayoutId id="2147484484" r:id="rId34"/>
    <p:sldLayoutId id="2147484485" r:id="rId35"/>
    <p:sldLayoutId id="2147484486" r:id="rId36"/>
    <p:sldLayoutId id="2147484487" r:id="rId37"/>
    <p:sldLayoutId id="2147484488" r:id="rId38"/>
    <p:sldLayoutId id="2147484489" r:id="rId39"/>
    <p:sldLayoutId id="2147484490" r:id="rId40"/>
    <p:sldLayoutId id="2147484491" r:id="rId41"/>
    <p:sldLayoutId id="2147484492" r:id="rId42"/>
    <p:sldLayoutId id="2147484493" r:id="rId43"/>
    <p:sldLayoutId id="2147484494" r:id="rId44"/>
    <p:sldLayoutId id="2147484495" r:id="rId45"/>
    <p:sldLayoutId id="2147484496" r:id="rId46"/>
    <p:sldLayoutId id="2147484497" r:id="rId47"/>
    <p:sldLayoutId id="2147484498" r:id="rId48"/>
    <p:sldLayoutId id="2147484499" r:id="rId49"/>
    <p:sldLayoutId id="2147484500" r:id="rId50"/>
    <p:sldLayoutId id="2147484501" r:id="rId51"/>
    <p:sldLayoutId id="2147484502" r:id="rId52"/>
    <p:sldLayoutId id="2147484503" r:id="rId53"/>
    <p:sldLayoutId id="2147484504" r:id="rId54"/>
    <p:sldLayoutId id="2147484505" r:id="rId55"/>
    <p:sldLayoutId id="2147484506" r:id="rId56"/>
    <p:sldLayoutId id="2147484507" r:id="rId5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67" r:id="rId14"/>
    <p:sldLayoutId id="2147484256" r:id="rId15"/>
    <p:sldLayoutId id="2147484257" r:id="rId16"/>
    <p:sldLayoutId id="2147484258" r:id="rId17"/>
    <p:sldLayoutId id="2147484259" r:id="rId18"/>
    <p:sldLayoutId id="2147484260" r:id="rId19"/>
    <p:sldLayoutId id="2147484261" r:id="rId20"/>
    <p:sldLayoutId id="2147484263" r:id="rId21"/>
    <p:sldLayoutId id="2147484342" r:id="rId22"/>
    <p:sldLayoutId id="2147484343" r:id="rId23"/>
    <p:sldLayoutId id="2147484344"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44350"/>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Footer Placeholder 1"/>
          <p:cNvSpPr txBox="1">
            <a:spLocks/>
          </p:cNvSpPr>
          <p:nvPr userDrawn="1"/>
        </p:nvSpPr>
        <p:spPr>
          <a:xfrm>
            <a:off x="274637" y="6721675"/>
            <a:ext cx="12161838" cy="272851"/>
          </a:xfrm>
          <a:prstGeom prst="rect">
            <a:avLst/>
          </a:prstGeom>
        </p:spPr>
        <p:txBody>
          <a:bodyPr anchor="b"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4" rtl="0" eaLnBrk="1" fontAlgn="auto" latinLnBrk="0" hangingPunct="1">
              <a:lnSpc>
                <a:spcPct val="100000"/>
              </a:lnSpc>
              <a:spcBef>
                <a:spcPts val="0"/>
              </a:spcBef>
              <a:spcAft>
                <a:spcPts val="0"/>
              </a:spcAft>
              <a:buClrTx/>
              <a:buSzTx/>
              <a:buFontTx/>
              <a:buNone/>
              <a:tabLst/>
              <a:defRPr/>
            </a:pPr>
            <a:r>
              <a:rPr kumimoji="0" lang="en-US" sz="918" b="0" i="0" u="none" strike="noStrike" kern="1200" cap="none" spc="0" normalizeH="0" baseline="0" noProof="0">
                <a:ln>
                  <a:noFill/>
                </a:ln>
                <a:solidFill>
                  <a:schemeClr val="accent5"/>
                </a:solidFill>
                <a:effectLst/>
                <a:uLnTx/>
                <a:uFillTx/>
                <a:latin typeface="Segoe UI"/>
                <a:ea typeface="+mn-ea"/>
                <a:cs typeface="+mn-cs"/>
              </a:rPr>
              <a:t>Microsoft Confidential – NDA Required</a:t>
            </a:r>
          </a:p>
        </p:txBody>
      </p:sp>
    </p:spTree>
    <p:extLst>
      <p:ext uri="{BB962C8B-B14F-4D97-AF65-F5344CB8AC3E}">
        <p14:creationId xmlns:p14="http://schemas.microsoft.com/office/powerpoint/2010/main" val="1977210449"/>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335" r:id="rId40"/>
    <p:sldLayoutId id="2147484336" r:id="rId41"/>
    <p:sldLayoutId id="2147484337" r:id="rId42"/>
    <p:sldLayoutId id="2147484338" r:id="rId43"/>
    <p:sldLayoutId id="2147484339" r:id="rId44"/>
    <p:sldLayoutId id="2147484340" r:id="rId45"/>
    <p:sldLayoutId id="2147484341" r:id="rId46"/>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9605534"/>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46422723"/>
      </p:ext>
    </p:extLst>
  </p:cSld>
  <p:clrMap bg1="dk1" tx1="lt1" bg2="dk2" tx2="lt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 id="2147484392" r:id="rId23"/>
    <p:sldLayoutId id="2147484393" r:id="rId24"/>
    <p:sldLayoutId id="2147484394" r:id="rId25"/>
    <p:sldLayoutId id="21474843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1765738"/>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4" r:id="rId18"/>
    <p:sldLayoutId id="2147484415" r:id="rId19"/>
    <p:sldLayoutId id="2147484416" r:id="rId20"/>
    <p:sldLayoutId id="2147484417" r:id="rId21"/>
    <p:sldLayoutId id="2147484418" r:id="rId22"/>
    <p:sldLayoutId id="2147484419" r:id="rId23"/>
    <p:sldLayoutId id="2147484420" r:id="rId24"/>
    <p:sldLayoutId id="2147484421" r:id="rId25"/>
    <p:sldLayoutId id="214748442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83702"/>
      </p:ext>
    </p:extLst>
  </p:cSld>
  <p:clrMap bg1="lt1" tx1="dk1" bg2="lt2" tx2="dk2" accent1="accent1" accent2="accent2" accent3="accent3" accent4="accent4" accent5="accent5" accent6="accent6" hlink="hlink" folHlink="folHlink"/>
  <p:sldLayoutIdLst>
    <p:sldLayoutId id="2147484425" r:id="rId1"/>
    <p:sldLayoutId id="2147484426" r:id="rId2"/>
    <p:sldLayoutId id="2147484427" r:id="rId3"/>
    <p:sldLayoutId id="2147484428" r:id="rId4"/>
    <p:sldLayoutId id="2147484429" r:id="rId5"/>
    <p:sldLayoutId id="2147484430" r:id="rId6"/>
    <p:sldLayoutId id="2147484431" r:id="rId7"/>
    <p:sldLayoutId id="2147484432" r:id="rId8"/>
    <p:sldLayoutId id="2147484433" r:id="rId9"/>
    <p:sldLayoutId id="2147484434" r:id="rId10"/>
    <p:sldLayoutId id="2147484508"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799058"/>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93.xml"/><Relationship Id="rId5" Type="http://schemas.openxmlformats.org/officeDocument/2006/relationships/image" Target="../media/image33.png"/><Relationship Id="rId4" Type="http://schemas.openxmlformats.org/officeDocument/2006/relationships/image" Target="../media/image3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2.xml"/></Relationships>
</file>

<file path=ppt/slides/_rels/slide11.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0.png"/><Relationship Id="rId26" Type="http://schemas.openxmlformats.org/officeDocument/2006/relationships/image" Target="../media/image68.png"/><Relationship Id="rId39" Type="http://schemas.openxmlformats.org/officeDocument/2006/relationships/image" Target="../media/image81.png"/><Relationship Id="rId21" Type="http://schemas.openxmlformats.org/officeDocument/2006/relationships/image" Target="../media/image63.png"/><Relationship Id="rId34" Type="http://schemas.openxmlformats.org/officeDocument/2006/relationships/image" Target="../media/image76.png"/><Relationship Id="rId7" Type="http://schemas.openxmlformats.org/officeDocument/2006/relationships/image" Target="../media/image51.png"/><Relationship Id="rId12" Type="http://schemas.openxmlformats.org/officeDocument/2006/relationships/hyperlink" Target="http://www.asd.gov.au/infosec/irap/index.htm" TargetMode="External"/><Relationship Id="rId17" Type="http://schemas.openxmlformats.org/officeDocument/2006/relationships/image" Target="../media/image59.jpeg"/><Relationship Id="rId25" Type="http://schemas.openxmlformats.org/officeDocument/2006/relationships/image" Target="../media/image67.jpeg"/><Relationship Id="rId33" Type="http://schemas.openxmlformats.org/officeDocument/2006/relationships/image" Target="../media/image75.jpeg"/><Relationship Id="rId38" Type="http://schemas.openxmlformats.org/officeDocument/2006/relationships/image" Target="../media/image80.png"/><Relationship Id="rId2" Type="http://schemas.openxmlformats.org/officeDocument/2006/relationships/notesSlide" Target="../notesSlides/notesSlide11.xml"/><Relationship Id="rId16" Type="http://schemas.openxmlformats.org/officeDocument/2006/relationships/image" Target="../media/image58.jpe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192.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image" Target="../media/image79.png"/><Relationship Id="rId40" Type="http://schemas.openxmlformats.org/officeDocument/2006/relationships/image" Target="../media/image82.png"/><Relationship Id="rId5" Type="http://schemas.openxmlformats.org/officeDocument/2006/relationships/image" Target="../media/image49.jpeg"/><Relationship Id="rId15" Type="http://schemas.openxmlformats.org/officeDocument/2006/relationships/image" Target="../media/image57.jpeg"/><Relationship Id="rId23" Type="http://schemas.openxmlformats.org/officeDocument/2006/relationships/image" Target="../media/image65.jpeg"/><Relationship Id="rId28" Type="http://schemas.openxmlformats.org/officeDocument/2006/relationships/image" Target="../media/image70.jpeg"/><Relationship Id="rId36" Type="http://schemas.openxmlformats.org/officeDocument/2006/relationships/image" Target="../media/image78.jpeg"/><Relationship Id="rId10" Type="http://schemas.openxmlformats.org/officeDocument/2006/relationships/image" Target="../media/image54.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hyperlink" Target="https://www.fisc.or.jp/" TargetMode="External"/><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77.jpeg"/><Relationship Id="rId8" Type="http://schemas.openxmlformats.org/officeDocument/2006/relationships/image" Target="../media/image52.png"/><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214.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21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92.xml"/><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0.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8.xml"/><Relationship Id="rId1" Type="http://schemas.openxmlformats.org/officeDocument/2006/relationships/slideLayout" Target="../slideLayouts/slideLayout197.xml"/></Relationships>
</file>

<file path=ppt/slides/_rels/slide1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4.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103.svg"/></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103.svg"/></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slides/_rels/slide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91.png"/><Relationship Id="rId4" Type="http://schemas.openxmlformats.org/officeDocument/2006/relationships/image" Target="../media/image107.png"/></Relationships>
</file>

<file path=ppt/slides/_rels/slide2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1.png"/><Relationship Id="rId7"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image" Target="../media/image107.png"/><Relationship Id="rId11" Type="http://schemas.microsoft.com/office/2007/relationships/hdphoto" Target="../media/hdphoto3.wdp"/><Relationship Id="rId5" Type="http://schemas.openxmlformats.org/officeDocument/2006/relationships/image" Target="../media/image109.png"/><Relationship Id="rId10" Type="http://schemas.openxmlformats.org/officeDocument/2006/relationships/image" Target="../media/image111.png"/><Relationship Id="rId4" Type="http://schemas.openxmlformats.org/officeDocument/2006/relationships/image" Target="../media/image108.pn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12.emf"/><Relationship Id="rId7" Type="http://schemas.microsoft.com/office/2007/relationships/hdphoto" Target="../media/hdphoto4.wdp"/><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02.png"/><Relationship Id="rId7"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29.xml"/><Relationship Id="rId6" Type="http://schemas.openxmlformats.org/officeDocument/2006/relationships/image" Target="../media/image105.svg"/><Relationship Id="rId5" Type="http://schemas.openxmlformats.org/officeDocument/2006/relationships/image" Target="../media/image104.png"/><Relationship Id="rId10" Type="http://schemas.openxmlformats.org/officeDocument/2006/relationships/image" Target="../media/image101.svg"/><Relationship Id="rId4" Type="http://schemas.openxmlformats.org/officeDocument/2006/relationships/image" Target="../media/image103.svg"/><Relationship Id="rId9"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19.png"/><Relationship Id="rId3" Type="http://schemas.openxmlformats.org/officeDocument/2006/relationships/image" Target="../media/image102.png"/><Relationship Id="rId7" Type="http://schemas.openxmlformats.org/officeDocument/2006/relationships/image" Target="../media/image115.png"/><Relationship Id="rId12" Type="http://schemas.openxmlformats.org/officeDocument/2006/relationships/image" Target="../media/image118.sv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105.svg"/><Relationship Id="rId11" Type="http://schemas.openxmlformats.org/officeDocument/2006/relationships/image" Target="../media/image117.png"/><Relationship Id="rId5" Type="http://schemas.openxmlformats.org/officeDocument/2006/relationships/image" Target="../media/image104.png"/><Relationship Id="rId10" Type="http://schemas.openxmlformats.org/officeDocument/2006/relationships/image" Target="../media/image101.svg"/><Relationship Id="rId4" Type="http://schemas.openxmlformats.org/officeDocument/2006/relationships/image" Target="../media/image103.svg"/><Relationship Id="rId9" Type="http://schemas.openxmlformats.org/officeDocument/2006/relationships/image" Target="../media/image100.png"/><Relationship Id="rId14" Type="http://schemas.openxmlformats.org/officeDocument/2006/relationships/image" Target="../media/image12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5.svg"/><Relationship Id="rId3" Type="http://schemas.openxmlformats.org/officeDocument/2006/relationships/image" Target="../media/image119.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29.xml"/><Relationship Id="rId6" Type="http://schemas.openxmlformats.org/officeDocument/2006/relationships/image" Target="../media/image128.sv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svg"/><Relationship Id="rId4" Type="http://schemas.openxmlformats.org/officeDocument/2006/relationships/image" Target="../media/image120.svg"/><Relationship Id="rId9" Type="http://schemas.openxmlformats.org/officeDocument/2006/relationships/image" Target="../media/image131.png"/></Relationships>
</file>

<file path=ppt/slides/_rels/slide36.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6.xml"/><Relationship Id="rId1" Type="http://schemas.openxmlformats.org/officeDocument/2006/relationships/slideLayout" Target="../slideLayouts/slideLayout32.xml"/><Relationship Id="rId4" Type="http://schemas.openxmlformats.org/officeDocument/2006/relationships/image" Target="../media/image137.png"/></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image" Target="../media/image136.emf"/><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8.xml"/><Relationship Id="rId1" Type="http://schemas.openxmlformats.org/officeDocument/2006/relationships/slideLayout" Target="../slideLayouts/slideLayout32.xml"/><Relationship Id="rId4" Type="http://schemas.openxmlformats.org/officeDocument/2006/relationships/image" Target="../media/image1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0.xml"/></Relationships>
</file>

<file path=ppt/slides/_rels/slide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0.xml"/><Relationship Id="rId1" Type="http://schemas.openxmlformats.org/officeDocument/2006/relationships/slideLayout" Target="../slideLayouts/slideLayout41.xml"/><Relationship Id="rId5" Type="http://schemas.openxmlformats.org/officeDocument/2006/relationships/image" Target="../media/image140.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41.xml"/><Relationship Id="rId1" Type="http://schemas.openxmlformats.org/officeDocument/2006/relationships/slideLayout" Target="../slideLayouts/slideLayout40.xml"/><Relationship Id="rId6" Type="http://schemas.openxmlformats.org/officeDocument/2006/relationships/image" Target="../media/image144.emf"/><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4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48.png"/><Relationship Id="rId7" Type="http://schemas.openxmlformats.org/officeDocument/2006/relationships/image" Target="../media/image132.svg"/><Relationship Id="rId2" Type="http://schemas.openxmlformats.org/officeDocument/2006/relationships/notesSlide" Target="../notesSlides/notesSlide42.xml"/><Relationship Id="rId1" Type="http://schemas.openxmlformats.org/officeDocument/2006/relationships/slideLayout" Target="../slideLayouts/slideLayout41.xml"/><Relationship Id="rId6" Type="http://schemas.openxmlformats.org/officeDocument/2006/relationships/image" Target="../media/image131.png"/><Relationship Id="rId5" Type="http://schemas.openxmlformats.org/officeDocument/2006/relationships/image" Target="../media/image150.png"/><Relationship Id="rId4" Type="http://schemas.openxmlformats.org/officeDocument/2006/relationships/image" Target="../media/image149.png"/></Relationships>
</file>

<file path=ppt/slides/_rels/slide43.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2.xml"/></Relationships>
</file>

<file path=ppt/slides/_rels/slide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1.xml"/><Relationship Id="rId1" Type="http://schemas.openxmlformats.org/officeDocument/2006/relationships/slideLayout" Target="../slideLayouts/slideLayout32.xml"/><Relationship Id="rId5" Type="http://schemas.openxmlformats.org/officeDocument/2006/relationships/image" Target="../media/image158.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8" Type="http://schemas.openxmlformats.org/officeDocument/2006/relationships/image" Target="../media/image164.svg"/><Relationship Id="rId13" Type="http://schemas.openxmlformats.org/officeDocument/2006/relationships/image" Target="../media/image169.sv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notesSlide" Target="../notesSlides/notesSlide53.xml"/><Relationship Id="rId1" Type="http://schemas.openxmlformats.org/officeDocument/2006/relationships/slideLayout" Target="../slideLayouts/slideLayout17.xml"/><Relationship Id="rId6" Type="http://schemas.openxmlformats.org/officeDocument/2006/relationships/image" Target="../media/image162.svg"/><Relationship Id="rId11" Type="http://schemas.openxmlformats.org/officeDocument/2006/relationships/image" Target="../media/image167.png"/><Relationship Id="rId5" Type="http://schemas.openxmlformats.org/officeDocument/2006/relationships/image" Target="../media/image161.png"/><Relationship Id="rId15" Type="http://schemas.openxmlformats.org/officeDocument/2006/relationships/image" Target="../media/image171.sv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s>
</file>

<file path=ppt/slides/_rels/slide54.xml.rels><?xml version="1.0" encoding="UTF-8" standalone="yes"?>
<Relationships xmlns="http://schemas.openxmlformats.org/package/2006/relationships"><Relationship Id="rId8" Type="http://schemas.openxmlformats.org/officeDocument/2006/relationships/image" Target="../media/image177.svg"/><Relationship Id="rId13" Type="http://schemas.openxmlformats.org/officeDocument/2006/relationships/image" Target="../media/image180.png"/><Relationship Id="rId18" Type="http://schemas.openxmlformats.org/officeDocument/2006/relationships/image" Target="../media/image120.svg"/><Relationship Id="rId26" Type="http://schemas.openxmlformats.org/officeDocument/2006/relationships/image" Target="../media/image189.svg"/><Relationship Id="rId3" Type="http://schemas.openxmlformats.org/officeDocument/2006/relationships/image" Target="../media/image172.png"/><Relationship Id="rId21" Type="http://schemas.openxmlformats.org/officeDocument/2006/relationships/image" Target="../media/image184.png"/><Relationship Id="rId7" Type="http://schemas.openxmlformats.org/officeDocument/2006/relationships/image" Target="../media/image176.png"/><Relationship Id="rId12" Type="http://schemas.openxmlformats.org/officeDocument/2006/relationships/hyperlink" Target="https://docs.microsoft.com/en-us/azure/active-directory/role-based-access-control-custom-roles" TargetMode="External"/><Relationship Id="rId17" Type="http://schemas.openxmlformats.org/officeDocument/2006/relationships/image" Target="../media/image119.png"/><Relationship Id="rId25" Type="http://schemas.openxmlformats.org/officeDocument/2006/relationships/image" Target="../media/image188.png"/><Relationship Id="rId2" Type="http://schemas.openxmlformats.org/officeDocument/2006/relationships/notesSlide" Target="../notesSlides/notesSlide54.xml"/><Relationship Id="rId16" Type="http://schemas.openxmlformats.org/officeDocument/2006/relationships/image" Target="../media/image103.svg"/><Relationship Id="rId20" Type="http://schemas.openxmlformats.org/officeDocument/2006/relationships/image" Target="../media/image183.svg"/><Relationship Id="rId1" Type="http://schemas.openxmlformats.org/officeDocument/2006/relationships/slideLayout" Target="../slideLayouts/slideLayout29.xml"/><Relationship Id="rId6" Type="http://schemas.openxmlformats.org/officeDocument/2006/relationships/image" Target="../media/image175.svg"/><Relationship Id="rId11" Type="http://schemas.openxmlformats.org/officeDocument/2006/relationships/hyperlink" Target="https://docs.microsoft.com/en-us/azure/active-directory/role-based-access-built-in-roles#roles-in-azure" TargetMode="External"/><Relationship Id="rId24" Type="http://schemas.openxmlformats.org/officeDocument/2006/relationships/image" Target="../media/image187.svg"/><Relationship Id="rId5" Type="http://schemas.openxmlformats.org/officeDocument/2006/relationships/image" Target="../media/image174.png"/><Relationship Id="rId15" Type="http://schemas.openxmlformats.org/officeDocument/2006/relationships/image" Target="../media/image102.png"/><Relationship Id="rId23" Type="http://schemas.openxmlformats.org/officeDocument/2006/relationships/image" Target="../media/image186.png"/><Relationship Id="rId28" Type="http://schemas.openxmlformats.org/officeDocument/2006/relationships/image" Target="../media/image191.svg"/><Relationship Id="rId10" Type="http://schemas.openxmlformats.org/officeDocument/2006/relationships/image" Target="../media/image179.svg"/><Relationship Id="rId19" Type="http://schemas.openxmlformats.org/officeDocument/2006/relationships/image" Target="../media/image182.png"/><Relationship Id="rId4" Type="http://schemas.openxmlformats.org/officeDocument/2006/relationships/image" Target="../media/image173.svg"/><Relationship Id="rId9" Type="http://schemas.openxmlformats.org/officeDocument/2006/relationships/image" Target="../media/image178.png"/><Relationship Id="rId14" Type="http://schemas.openxmlformats.org/officeDocument/2006/relationships/image" Target="../media/image181.svg"/><Relationship Id="rId22" Type="http://schemas.openxmlformats.org/officeDocument/2006/relationships/image" Target="../media/image185.svg"/><Relationship Id="rId27" Type="http://schemas.openxmlformats.org/officeDocument/2006/relationships/image" Target="../media/image190.png"/></Relationships>
</file>

<file path=ppt/slides/_rels/slide5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3.png"/><Relationship Id="rId7" Type="http://schemas.openxmlformats.org/officeDocument/2006/relationships/image" Target="../media/image196.png"/><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195.png"/><Relationship Id="rId5" Type="http://schemas.microsoft.com/office/2007/relationships/hdphoto" Target="../media/hdphoto6.wdp"/><Relationship Id="rId4" Type="http://schemas.openxmlformats.org/officeDocument/2006/relationships/image" Target="../media/image194.png"/></Relationships>
</file>

<file path=ppt/slides/_rels/slide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92.xml"/></Relationships>
</file>

<file path=ppt/slides/_rels/slide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62.xml"/><Relationship Id="rId1" Type="http://schemas.openxmlformats.org/officeDocument/2006/relationships/slideLayout" Target="../slideLayouts/slideLayout39.xml"/><Relationship Id="rId5" Type="http://schemas.openxmlformats.org/officeDocument/2006/relationships/image" Target="../media/image7.jpg"/><Relationship Id="rId4" Type="http://schemas.openxmlformats.org/officeDocument/2006/relationships/image" Target="../media/image203.jp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145.png"/><Relationship Id="rId7" Type="http://schemas.openxmlformats.org/officeDocument/2006/relationships/image" Target="../media/image206.png"/><Relationship Id="rId2" Type="http://schemas.openxmlformats.org/officeDocument/2006/relationships/notesSlide" Target="../notesSlides/notesSlide65.xml"/><Relationship Id="rId1" Type="http://schemas.openxmlformats.org/officeDocument/2006/relationships/slideLayout" Target="../slideLayouts/slideLayout29.xml"/><Relationship Id="rId6" Type="http://schemas.openxmlformats.org/officeDocument/2006/relationships/image" Target="../media/image205.png"/><Relationship Id="rId5" Type="http://schemas.openxmlformats.org/officeDocument/2006/relationships/image" Target="../media/image144.emf"/><Relationship Id="rId4" Type="http://schemas.openxmlformats.org/officeDocument/2006/relationships/image" Target="../media/image204.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67.xml"/><Relationship Id="rId1" Type="http://schemas.openxmlformats.org/officeDocument/2006/relationships/slideLayout" Target="../slideLayouts/slideLayout40.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69.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2.xml"/></Relationships>
</file>

<file path=ppt/slides/_rels/slide70.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18" Type="http://schemas.openxmlformats.org/officeDocument/2006/relationships/image" Target="../media/image231.emf"/><Relationship Id="rId3" Type="http://schemas.openxmlformats.org/officeDocument/2006/relationships/image" Target="../media/image216.png"/><Relationship Id="rId7" Type="http://schemas.openxmlformats.org/officeDocument/2006/relationships/image" Target="../media/image220.emf"/><Relationship Id="rId12" Type="http://schemas.openxmlformats.org/officeDocument/2006/relationships/image" Target="../media/image225.png"/><Relationship Id="rId17" Type="http://schemas.openxmlformats.org/officeDocument/2006/relationships/image" Target="../media/image230.emf"/><Relationship Id="rId2" Type="http://schemas.openxmlformats.org/officeDocument/2006/relationships/notesSlide" Target="../notesSlides/notesSlide70.xml"/><Relationship Id="rId16" Type="http://schemas.openxmlformats.org/officeDocument/2006/relationships/image" Target="../media/image229.png"/><Relationship Id="rId20" Type="http://schemas.openxmlformats.org/officeDocument/2006/relationships/image" Target="../media/image233.png"/><Relationship Id="rId1" Type="http://schemas.openxmlformats.org/officeDocument/2006/relationships/slideLayout" Target="../slideLayouts/slideLayout28.xml"/><Relationship Id="rId6" Type="http://schemas.openxmlformats.org/officeDocument/2006/relationships/image" Target="../media/image219.emf"/><Relationship Id="rId11" Type="http://schemas.openxmlformats.org/officeDocument/2006/relationships/image" Target="../media/image224.png"/><Relationship Id="rId5" Type="http://schemas.openxmlformats.org/officeDocument/2006/relationships/image" Target="../media/image218.emf"/><Relationship Id="rId15" Type="http://schemas.openxmlformats.org/officeDocument/2006/relationships/image" Target="../media/image228.emf"/><Relationship Id="rId10" Type="http://schemas.openxmlformats.org/officeDocument/2006/relationships/image" Target="../media/image223.emf"/><Relationship Id="rId19" Type="http://schemas.openxmlformats.org/officeDocument/2006/relationships/image" Target="../media/image232.png"/><Relationship Id="rId4" Type="http://schemas.openxmlformats.org/officeDocument/2006/relationships/image" Target="../media/image217.emf"/><Relationship Id="rId9" Type="http://schemas.openxmlformats.org/officeDocument/2006/relationships/image" Target="../media/image222.emf"/><Relationship Id="rId14" Type="http://schemas.openxmlformats.org/officeDocument/2006/relationships/image" Target="../media/image227.svg"/></Relationships>
</file>

<file path=ppt/slides/_rels/slide7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3.xml.rels><?xml version="1.0" encoding="UTF-8" standalone="yes"?>
<Relationships xmlns="http://schemas.openxmlformats.org/package/2006/relationships"><Relationship Id="rId13" Type="http://schemas.openxmlformats.org/officeDocument/2006/relationships/image" Target="../media/image243.png"/><Relationship Id="rId18" Type="http://schemas.openxmlformats.org/officeDocument/2006/relationships/image" Target="../media/image248.png"/><Relationship Id="rId26" Type="http://schemas.openxmlformats.org/officeDocument/2006/relationships/image" Target="../media/image256.jpg"/><Relationship Id="rId39" Type="http://schemas.openxmlformats.org/officeDocument/2006/relationships/image" Target="../media/image269.png"/><Relationship Id="rId21" Type="http://schemas.openxmlformats.org/officeDocument/2006/relationships/image" Target="../media/image251.png"/><Relationship Id="rId34" Type="http://schemas.openxmlformats.org/officeDocument/2006/relationships/image" Target="../media/image264.png"/><Relationship Id="rId7" Type="http://schemas.openxmlformats.org/officeDocument/2006/relationships/image" Target="../media/image238.png"/><Relationship Id="rId12" Type="http://schemas.openxmlformats.org/officeDocument/2006/relationships/image" Target="../media/image242.jpg"/><Relationship Id="rId17" Type="http://schemas.openxmlformats.org/officeDocument/2006/relationships/image" Target="../media/image247.jpg"/><Relationship Id="rId25" Type="http://schemas.openxmlformats.org/officeDocument/2006/relationships/image" Target="../media/image255.png"/><Relationship Id="rId33" Type="http://schemas.openxmlformats.org/officeDocument/2006/relationships/image" Target="../media/image263.svg"/><Relationship Id="rId38" Type="http://schemas.openxmlformats.org/officeDocument/2006/relationships/image" Target="../media/image268.png"/><Relationship Id="rId2" Type="http://schemas.openxmlformats.org/officeDocument/2006/relationships/notesSlide" Target="../notesSlides/notesSlide73.xml"/><Relationship Id="rId16" Type="http://schemas.openxmlformats.org/officeDocument/2006/relationships/image" Target="../media/image246.png"/><Relationship Id="rId20" Type="http://schemas.openxmlformats.org/officeDocument/2006/relationships/image" Target="../media/image250.png"/><Relationship Id="rId29" Type="http://schemas.openxmlformats.org/officeDocument/2006/relationships/image" Target="../media/image259.png"/><Relationship Id="rId1" Type="http://schemas.openxmlformats.org/officeDocument/2006/relationships/slideLayout" Target="../slideLayouts/slideLayout11.xml"/><Relationship Id="rId6" Type="http://schemas.openxmlformats.org/officeDocument/2006/relationships/image" Target="../media/image237.png"/><Relationship Id="rId11" Type="http://schemas.openxmlformats.org/officeDocument/2006/relationships/image" Target="../media/image241.png"/><Relationship Id="rId24" Type="http://schemas.openxmlformats.org/officeDocument/2006/relationships/image" Target="../media/image254.png"/><Relationship Id="rId32" Type="http://schemas.openxmlformats.org/officeDocument/2006/relationships/image" Target="../media/image262.png"/><Relationship Id="rId37" Type="http://schemas.openxmlformats.org/officeDocument/2006/relationships/image" Target="../media/image267.jpg"/><Relationship Id="rId5" Type="http://schemas.openxmlformats.org/officeDocument/2006/relationships/image" Target="../media/image236.png"/><Relationship Id="rId15" Type="http://schemas.openxmlformats.org/officeDocument/2006/relationships/image" Target="../media/image245.jpg"/><Relationship Id="rId23" Type="http://schemas.openxmlformats.org/officeDocument/2006/relationships/image" Target="../media/image253.png"/><Relationship Id="rId28" Type="http://schemas.openxmlformats.org/officeDocument/2006/relationships/image" Target="../media/image258.png"/><Relationship Id="rId36" Type="http://schemas.openxmlformats.org/officeDocument/2006/relationships/image" Target="../media/image266.jpg"/><Relationship Id="rId10" Type="http://schemas.openxmlformats.org/officeDocument/2006/relationships/image" Target="../media/image240.png"/><Relationship Id="rId19" Type="http://schemas.openxmlformats.org/officeDocument/2006/relationships/image" Target="../media/image249.png"/><Relationship Id="rId31" Type="http://schemas.openxmlformats.org/officeDocument/2006/relationships/image" Target="../media/image261.svg"/><Relationship Id="rId4" Type="http://schemas.openxmlformats.org/officeDocument/2006/relationships/image" Target="../media/image235.png"/><Relationship Id="rId9" Type="http://schemas.openxmlformats.org/officeDocument/2006/relationships/image" Target="../media/image239.png"/><Relationship Id="rId14" Type="http://schemas.openxmlformats.org/officeDocument/2006/relationships/image" Target="../media/image244.png"/><Relationship Id="rId22" Type="http://schemas.openxmlformats.org/officeDocument/2006/relationships/image" Target="../media/image252.png"/><Relationship Id="rId27" Type="http://schemas.openxmlformats.org/officeDocument/2006/relationships/image" Target="../media/image257.jpg"/><Relationship Id="rId30" Type="http://schemas.openxmlformats.org/officeDocument/2006/relationships/image" Target="../media/image260.png"/><Relationship Id="rId35" Type="http://schemas.openxmlformats.org/officeDocument/2006/relationships/image" Target="../media/image265.png"/><Relationship Id="rId8" Type="http://schemas.microsoft.com/office/2007/relationships/hdphoto" Target="../media/hdphoto7.wdp"/><Relationship Id="rId3" Type="http://schemas.openxmlformats.org/officeDocument/2006/relationships/image" Target="../media/image234.png"/></Relationships>
</file>

<file path=ppt/slides/_rels/slide7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74.xml"/><Relationship Id="rId1" Type="http://schemas.openxmlformats.org/officeDocument/2006/relationships/slideLayout" Target="../slideLayouts/slideLayout123.xml"/></Relationships>
</file>

<file path=ppt/slides/_rels/slide75.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3" Type="http://schemas.openxmlformats.org/officeDocument/2006/relationships/image" Target="../media/image270.png"/><Relationship Id="rId7" Type="http://schemas.openxmlformats.org/officeDocument/2006/relationships/image" Target="../media/image273.png"/><Relationship Id="rId12" Type="http://schemas.openxmlformats.org/officeDocument/2006/relationships/image" Target="../media/image277.png"/><Relationship Id="rId2" Type="http://schemas.openxmlformats.org/officeDocument/2006/relationships/notesSlide" Target="../notesSlides/notesSlide75.xml"/><Relationship Id="rId1" Type="http://schemas.openxmlformats.org/officeDocument/2006/relationships/slideLayout" Target="../slideLayouts/slideLayout123.xml"/><Relationship Id="rId6" Type="http://schemas.openxmlformats.org/officeDocument/2006/relationships/image" Target="../media/image233.png"/><Relationship Id="rId11" Type="http://schemas.openxmlformats.org/officeDocument/2006/relationships/image" Target="../media/image276.png"/><Relationship Id="rId5" Type="http://schemas.openxmlformats.org/officeDocument/2006/relationships/image" Target="../media/image272.png"/><Relationship Id="rId15" Type="http://schemas.openxmlformats.org/officeDocument/2006/relationships/image" Target="../media/image279.png"/><Relationship Id="rId10" Type="http://schemas.openxmlformats.org/officeDocument/2006/relationships/image" Target="../media/image92.png"/><Relationship Id="rId4" Type="http://schemas.openxmlformats.org/officeDocument/2006/relationships/image" Target="../media/image271.png"/><Relationship Id="rId9" Type="http://schemas.openxmlformats.org/officeDocument/2006/relationships/image" Target="../media/image275.png"/><Relationship Id="rId14" Type="http://schemas.openxmlformats.org/officeDocument/2006/relationships/image" Target="../media/image166.png"/></Relationships>
</file>

<file path=ppt/slides/_rels/slide76.xml.rels><?xml version="1.0" encoding="UTF-8" standalone="yes"?>
<Relationships xmlns="http://schemas.openxmlformats.org/package/2006/relationships"><Relationship Id="rId8" Type="http://schemas.openxmlformats.org/officeDocument/2006/relationships/image" Target="../media/image285.svg"/><Relationship Id="rId13" Type="http://schemas.openxmlformats.org/officeDocument/2006/relationships/image" Target="../media/image290.png"/><Relationship Id="rId18" Type="http://schemas.openxmlformats.org/officeDocument/2006/relationships/image" Target="../media/image183.svg"/><Relationship Id="rId3" Type="http://schemas.openxmlformats.org/officeDocument/2006/relationships/image" Target="../media/image280.png"/><Relationship Id="rId21" Type="http://schemas.openxmlformats.org/officeDocument/2006/relationships/image" Target="../media/image295.png"/><Relationship Id="rId7" Type="http://schemas.openxmlformats.org/officeDocument/2006/relationships/image" Target="../media/image284.png"/><Relationship Id="rId12" Type="http://schemas.openxmlformats.org/officeDocument/2006/relationships/image" Target="../media/image289.svg"/><Relationship Id="rId17" Type="http://schemas.openxmlformats.org/officeDocument/2006/relationships/image" Target="../media/image182.png"/><Relationship Id="rId2" Type="http://schemas.openxmlformats.org/officeDocument/2006/relationships/notesSlide" Target="../notesSlides/notesSlide76.xml"/><Relationship Id="rId16" Type="http://schemas.microsoft.com/office/2007/relationships/hdphoto" Target="../media/hdphoto8.wdp"/><Relationship Id="rId20" Type="http://schemas.openxmlformats.org/officeDocument/2006/relationships/image" Target="../media/image294.svg"/><Relationship Id="rId1" Type="http://schemas.openxmlformats.org/officeDocument/2006/relationships/slideLayout" Target="../slideLayouts/slideLayout32.xml"/><Relationship Id="rId6" Type="http://schemas.openxmlformats.org/officeDocument/2006/relationships/image" Target="../media/image283.svg"/><Relationship Id="rId11" Type="http://schemas.openxmlformats.org/officeDocument/2006/relationships/image" Target="../media/image288.png"/><Relationship Id="rId5" Type="http://schemas.openxmlformats.org/officeDocument/2006/relationships/image" Target="../media/image282.png"/><Relationship Id="rId15" Type="http://schemas.openxmlformats.org/officeDocument/2006/relationships/image" Target="../media/image292.png"/><Relationship Id="rId10" Type="http://schemas.openxmlformats.org/officeDocument/2006/relationships/image" Target="../media/image287.svg"/><Relationship Id="rId19" Type="http://schemas.openxmlformats.org/officeDocument/2006/relationships/image" Target="../media/image293.png"/><Relationship Id="rId4" Type="http://schemas.openxmlformats.org/officeDocument/2006/relationships/image" Target="../media/image281.svg"/><Relationship Id="rId9" Type="http://schemas.openxmlformats.org/officeDocument/2006/relationships/image" Target="../media/image286.png"/><Relationship Id="rId14" Type="http://schemas.openxmlformats.org/officeDocument/2006/relationships/image" Target="../media/image291.svg"/><Relationship Id="rId22" Type="http://schemas.openxmlformats.org/officeDocument/2006/relationships/image" Target="../media/image296.svg"/></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297.png"/><Relationship Id="rId18" Type="http://schemas.openxmlformats.org/officeDocument/2006/relationships/image" Target="../media/image302.svg"/><Relationship Id="rId3" Type="http://schemas.openxmlformats.org/officeDocument/2006/relationships/diagramData" Target="../diagrams/data4.xml"/><Relationship Id="rId21" Type="http://schemas.openxmlformats.org/officeDocument/2006/relationships/image" Target="../media/image305.png"/><Relationship Id="rId7" Type="http://schemas.microsoft.com/office/2007/relationships/diagramDrawing" Target="../diagrams/drawing4.xml"/><Relationship Id="rId12" Type="http://schemas.microsoft.com/office/2007/relationships/diagramDrawing" Target="../diagrams/drawing5.xml"/><Relationship Id="rId17" Type="http://schemas.openxmlformats.org/officeDocument/2006/relationships/image" Target="../media/image301.png"/><Relationship Id="rId2" Type="http://schemas.openxmlformats.org/officeDocument/2006/relationships/notesSlide" Target="../notesSlides/notesSlide77.xml"/><Relationship Id="rId16" Type="http://schemas.openxmlformats.org/officeDocument/2006/relationships/image" Target="../media/image300.svg"/><Relationship Id="rId20" Type="http://schemas.openxmlformats.org/officeDocument/2006/relationships/image" Target="../media/image304.svg"/><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image" Target="../media/image308.svg"/><Relationship Id="rId5" Type="http://schemas.openxmlformats.org/officeDocument/2006/relationships/diagramQuickStyle" Target="../diagrams/quickStyle4.xml"/><Relationship Id="rId15" Type="http://schemas.openxmlformats.org/officeDocument/2006/relationships/image" Target="../media/image299.png"/><Relationship Id="rId23" Type="http://schemas.openxmlformats.org/officeDocument/2006/relationships/image" Target="../media/image307.png"/><Relationship Id="rId10" Type="http://schemas.openxmlformats.org/officeDocument/2006/relationships/diagramQuickStyle" Target="../diagrams/quickStyle5.xml"/><Relationship Id="rId19" Type="http://schemas.openxmlformats.org/officeDocument/2006/relationships/image" Target="../media/image303.png"/><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298.svg"/><Relationship Id="rId22" Type="http://schemas.openxmlformats.org/officeDocument/2006/relationships/image" Target="../media/image306.svg"/></Relationships>
</file>

<file path=ppt/slides/_rels/slide78.xml.rels><?xml version="1.0" encoding="UTF-8" standalone="yes"?>
<Relationships xmlns="http://schemas.openxmlformats.org/package/2006/relationships"><Relationship Id="rId8" Type="http://schemas.openxmlformats.org/officeDocument/2006/relationships/image" Target="../media/image314.svg"/><Relationship Id="rId13" Type="http://schemas.openxmlformats.org/officeDocument/2006/relationships/image" Target="../media/image319.png"/><Relationship Id="rId3" Type="http://schemas.openxmlformats.org/officeDocument/2006/relationships/image" Target="../media/image309.png"/><Relationship Id="rId7" Type="http://schemas.openxmlformats.org/officeDocument/2006/relationships/image" Target="../media/image313.png"/><Relationship Id="rId12" Type="http://schemas.openxmlformats.org/officeDocument/2006/relationships/image" Target="../media/image318.svg"/><Relationship Id="rId2" Type="http://schemas.openxmlformats.org/officeDocument/2006/relationships/notesSlide" Target="../notesSlides/notesSlide78.xml"/><Relationship Id="rId1" Type="http://schemas.openxmlformats.org/officeDocument/2006/relationships/slideLayout" Target="../slideLayouts/slideLayout29.xml"/><Relationship Id="rId6" Type="http://schemas.openxmlformats.org/officeDocument/2006/relationships/image" Target="../media/image312.svg"/><Relationship Id="rId11" Type="http://schemas.openxmlformats.org/officeDocument/2006/relationships/image" Target="../media/image317.png"/><Relationship Id="rId5" Type="http://schemas.openxmlformats.org/officeDocument/2006/relationships/image" Target="../media/image311.png"/><Relationship Id="rId10" Type="http://schemas.openxmlformats.org/officeDocument/2006/relationships/image" Target="../media/image316.svg"/><Relationship Id="rId4" Type="http://schemas.openxmlformats.org/officeDocument/2006/relationships/image" Target="../media/image310.svg"/><Relationship Id="rId9" Type="http://schemas.openxmlformats.org/officeDocument/2006/relationships/image" Target="../media/image315.png"/><Relationship Id="rId14" Type="http://schemas.openxmlformats.org/officeDocument/2006/relationships/image" Target="../media/image320.svg"/></Relationships>
</file>

<file path=ppt/slides/_rels/slide79.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image" Target="../media/image321.png"/><Relationship Id="rId7" Type="http://schemas.openxmlformats.org/officeDocument/2006/relationships/image" Target="../media/image324.png"/><Relationship Id="rId2" Type="http://schemas.openxmlformats.org/officeDocument/2006/relationships/notesSlide" Target="../notesSlides/notesSlide79.xml"/><Relationship Id="rId1" Type="http://schemas.openxmlformats.org/officeDocument/2006/relationships/slideLayout" Target="../slideLayouts/slideLayout48.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14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2.xml"/></Relationships>
</file>

<file path=ppt/slides/_rels/slide80.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notesSlide" Target="../notesSlides/notesSlide80.xml"/><Relationship Id="rId7" Type="http://schemas.openxmlformats.org/officeDocument/2006/relationships/image" Target="../media/image328.png"/><Relationship Id="rId2" Type="http://schemas.openxmlformats.org/officeDocument/2006/relationships/slideLayout" Target="../slideLayouts/slideLayout40.xml"/><Relationship Id="rId1" Type="http://schemas.openxmlformats.org/officeDocument/2006/relationships/vmlDrawing" Target="../drawings/vmlDrawing2.vml"/><Relationship Id="rId6" Type="http://schemas.openxmlformats.org/officeDocument/2006/relationships/image" Target="../media/image327.png"/><Relationship Id="rId5" Type="http://schemas.openxmlformats.org/officeDocument/2006/relationships/image" Target="../media/image326.wmf"/><Relationship Id="rId10" Type="http://schemas.openxmlformats.org/officeDocument/2006/relationships/image" Target="../media/image331.png"/><Relationship Id="rId4" Type="http://schemas.openxmlformats.org/officeDocument/2006/relationships/oleObject" Target="../embeddings/oleObject2.bin"/><Relationship Id="rId9" Type="http://schemas.openxmlformats.org/officeDocument/2006/relationships/image" Target="../media/image33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notesSlide" Target="../notesSlides/notesSlide82.xml"/><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83.xm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3" Type="http://schemas.openxmlformats.org/officeDocument/2006/relationships/image" Target="../media/image334.emf"/><Relationship Id="rId2" Type="http://schemas.openxmlformats.org/officeDocument/2006/relationships/notesSlide" Target="../notesSlides/notesSlide84.xml"/><Relationship Id="rId1" Type="http://schemas.openxmlformats.org/officeDocument/2006/relationships/slideLayout" Target="../slideLayouts/slideLayout27.xml"/><Relationship Id="rId4" Type="http://schemas.openxmlformats.org/officeDocument/2006/relationships/image" Target="../media/image335.png"/></Relationships>
</file>

<file path=ppt/slides/_rels/slide8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85.xml"/><Relationship Id="rId1" Type="http://schemas.openxmlformats.org/officeDocument/2006/relationships/slideLayout" Target="../slideLayouts/slideLayout47.xml"/><Relationship Id="rId6" Type="http://schemas.openxmlformats.org/officeDocument/2006/relationships/image" Target="../media/image339.emf"/><Relationship Id="rId5" Type="http://schemas.openxmlformats.org/officeDocument/2006/relationships/image" Target="../media/image338.png"/><Relationship Id="rId4" Type="http://schemas.openxmlformats.org/officeDocument/2006/relationships/image" Target="../media/image337.png"/></Relationships>
</file>

<file path=ppt/slides/_rels/slide86.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340.png"/><Relationship Id="rId7" Type="http://schemas.openxmlformats.org/officeDocument/2006/relationships/image" Target="../media/image344.png"/><Relationship Id="rId2" Type="http://schemas.openxmlformats.org/officeDocument/2006/relationships/notesSlide" Target="../notesSlides/notesSlide86.xml"/><Relationship Id="rId1" Type="http://schemas.openxmlformats.org/officeDocument/2006/relationships/slideLayout" Target="../slideLayouts/slideLayout32.xml"/><Relationship Id="rId6" Type="http://schemas.openxmlformats.org/officeDocument/2006/relationships/image" Target="../media/image343.svg"/><Relationship Id="rId5" Type="http://schemas.openxmlformats.org/officeDocument/2006/relationships/image" Target="../media/image342.png"/><Relationship Id="rId4" Type="http://schemas.openxmlformats.org/officeDocument/2006/relationships/image" Target="../media/image341.svg"/></Relationships>
</file>

<file path=ppt/slides/_rels/slide87.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87.xml"/><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355.svg"/><Relationship Id="rId3" Type="http://schemas.openxmlformats.org/officeDocument/2006/relationships/hyperlink" Target="https://youtu.be/aAy635iBB50" TargetMode="External"/><Relationship Id="rId7" Type="http://schemas.openxmlformats.org/officeDocument/2006/relationships/image" Target="../media/image349.svg"/><Relationship Id="rId12" Type="http://schemas.openxmlformats.org/officeDocument/2006/relationships/image" Target="../media/image354.png"/><Relationship Id="rId2" Type="http://schemas.openxmlformats.org/officeDocument/2006/relationships/notesSlide" Target="../notesSlides/notesSlide88.xml"/><Relationship Id="rId1" Type="http://schemas.openxmlformats.org/officeDocument/2006/relationships/slideLayout" Target="../slideLayouts/slideLayout36.xml"/><Relationship Id="rId6" Type="http://schemas.openxmlformats.org/officeDocument/2006/relationships/image" Target="../media/image348.png"/><Relationship Id="rId11" Type="http://schemas.openxmlformats.org/officeDocument/2006/relationships/image" Target="../media/image353.svg"/><Relationship Id="rId5" Type="http://schemas.openxmlformats.org/officeDocument/2006/relationships/hyperlink" Target="https://azure.microsoft.com/en-us/support/legal/sla/cosmos-db/v1_0/" TargetMode="External"/><Relationship Id="rId10" Type="http://schemas.openxmlformats.org/officeDocument/2006/relationships/image" Target="../media/image352.png"/><Relationship Id="rId4" Type="http://schemas.openxmlformats.org/officeDocument/2006/relationships/image" Target="../media/image347.jpg"/><Relationship Id="rId9" Type="http://schemas.openxmlformats.org/officeDocument/2006/relationships/image" Target="../media/image351.svg"/><Relationship Id="rId14" Type="http://schemas.openxmlformats.org/officeDocument/2006/relationships/image" Target="../media/image35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9.xml"/><Relationship Id="rId1" Type="http://schemas.openxmlformats.org/officeDocument/2006/relationships/slideLayout" Target="../slideLayouts/slideLayout192.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90.xml.rels><?xml version="1.0" encoding="UTF-8" standalone="yes"?>
<Relationships xmlns="http://schemas.openxmlformats.org/package/2006/relationships"><Relationship Id="rId8" Type="http://schemas.openxmlformats.org/officeDocument/2006/relationships/image" Target="../media/image362.svg"/><Relationship Id="rId13" Type="http://schemas.openxmlformats.org/officeDocument/2006/relationships/image" Target="../media/image367.png"/><Relationship Id="rId3" Type="http://schemas.openxmlformats.org/officeDocument/2006/relationships/image" Target="../media/image357.png"/><Relationship Id="rId7" Type="http://schemas.openxmlformats.org/officeDocument/2006/relationships/image" Target="../media/image361.png"/><Relationship Id="rId12" Type="http://schemas.openxmlformats.org/officeDocument/2006/relationships/image" Target="../media/image366.svg"/><Relationship Id="rId2" Type="http://schemas.openxmlformats.org/officeDocument/2006/relationships/notesSlide" Target="../notesSlides/notesSlide90.xml"/><Relationship Id="rId1" Type="http://schemas.openxmlformats.org/officeDocument/2006/relationships/slideLayout" Target="../slideLayouts/slideLayout11.xml"/><Relationship Id="rId6" Type="http://schemas.openxmlformats.org/officeDocument/2006/relationships/image" Target="../media/image360.svg"/><Relationship Id="rId11" Type="http://schemas.openxmlformats.org/officeDocument/2006/relationships/image" Target="../media/image365.png"/><Relationship Id="rId5" Type="http://schemas.openxmlformats.org/officeDocument/2006/relationships/image" Target="../media/image359.png"/><Relationship Id="rId10" Type="http://schemas.openxmlformats.org/officeDocument/2006/relationships/image" Target="../media/image364.svg"/><Relationship Id="rId4" Type="http://schemas.openxmlformats.org/officeDocument/2006/relationships/image" Target="../media/image358.svg"/><Relationship Id="rId9" Type="http://schemas.openxmlformats.org/officeDocument/2006/relationships/image" Target="../media/image363.png"/><Relationship Id="rId14" Type="http://schemas.openxmlformats.org/officeDocument/2006/relationships/image" Target="../media/image368.svg"/></Relationships>
</file>

<file path=ppt/slides/_rels/slide91.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379.emf"/><Relationship Id="rId3" Type="http://schemas.openxmlformats.org/officeDocument/2006/relationships/image" Target="../media/image369.emf"/><Relationship Id="rId7" Type="http://schemas.openxmlformats.org/officeDocument/2006/relationships/image" Target="../media/image373.emf"/><Relationship Id="rId12" Type="http://schemas.openxmlformats.org/officeDocument/2006/relationships/image" Target="../media/image378.png"/><Relationship Id="rId2" Type="http://schemas.openxmlformats.org/officeDocument/2006/relationships/notesSlide" Target="../notesSlides/notesSlide91.xml"/><Relationship Id="rId16" Type="http://schemas.openxmlformats.org/officeDocument/2006/relationships/image" Target="../media/image360.svg"/><Relationship Id="rId1" Type="http://schemas.openxmlformats.org/officeDocument/2006/relationships/slideLayout" Target="../slideLayouts/slideLayout11.xml"/><Relationship Id="rId6" Type="http://schemas.openxmlformats.org/officeDocument/2006/relationships/image" Target="../media/image372.emf"/><Relationship Id="rId11" Type="http://schemas.openxmlformats.org/officeDocument/2006/relationships/image" Target="../media/image377.emf"/><Relationship Id="rId5" Type="http://schemas.openxmlformats.org/officeDocument/2006/relationships/image" Target="../media/image371.emf"/><Relationship Id="rId15" Type="http://schemas.openxmlformats.org/officeDocument/2006/relationships/image" Target="../media/image359.png"/><Relationship Id="rId10" Type="http://schemas.openxmlformats.org/officeDocument/2006/relationships/image" Target="../media/image376.emf"/><Relationship Id="rId4" Type="http://schemas.openxmlformats.org/officeDocument/2006/relationships/image" Target="../media/image370.emf"/><Relationship Id="rId9" Type="http://schemas.openxmlformats.org/officeDocument/2006/relationships/image" Target="../media/image375.emf"/><Relationship Id="rId14" Type="http://schemas.openxmlformats.org/officeDocument/2006/relationships/image" Target="../media/image38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5.xml"/></Relationships>
</file>

<file path=ppt/slides/_rels/slide94.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197.png"/><Relationship Id="rId3" Type="http://schemas.openxmlformats.org/officeDocument/2006/relationships/image" Target="../media/image381.png"/><Relationship Id="rId7" Type="http://schemas.openxmlformats.org/officeDocument/2006/relationships/image" Target="../media/image385.png"/><Relationship Id="rId12" Type="http://schemas.openxmlformats.org/officeDocument/2006/relationships/image" Target="../media/image273.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384.png"/><Relationship Id="rId11" Type="http://schemas.openxmlformats.org/officeDocument/2006/relationships/image" Target="../media/image387.png"/><Relationship Id="rId5" Type="http://schemas.openxmlformats.org/officeDocument/2006/relationships/image" Target="../media/image383.png"/><Relationship Id="rId10" Type="http://schemas.openxmlformats.org/officeDocument/2006/relationships/image" Target="../media/image275.png"/><Relationship Id="rId4" Type="http://schemas.openxmlformats.org/officeDocument/2006/relationships/image" Target="../media/image382.png"/><Relationship Id="rId9" Type="http://schemas.openxmlformats.org/officeDocument/2006/relationships/image" Target="../media/image386.png"/></Relationships>
</file>

<file path=ppt/slides/_rels/slide95.xml.rels><?xml version="1.0" encoding="UTF-8" standalone="yes"?>
<Relationships xmlns="http://schemas.openxmlformats.org/package/2006/relationships"><Relationship Id="rId3" Type="http://schemas.openxmlformats.org/officeDocument/2006/relationships/image" Target="../media/image388.emf"/><Relationship Id="rId2" Type="http://schemas.openxmlformats.org/officeDocument/2006/relationships/notesSlide" Target="../notesSlides/notesSlide95.xml"/><Relationship Id="rId1" Type="http://schemas.openxmlformats.org/officeDocument/2006/relationships/slideLayout" Target="../slideLayouts/slideLayout4.xml"/><Relationship Id="rId6" Type="http://schemas.openxmlformats.org/officeDocument/2006/relationships/image" Target="../media/image391.svg"/><Relationship Id="rId5" Type="http://schemas.openxmlformats.org/officeDocument/2006/relationships/image" Target="../media/image390.png"/><Relationship Id="rId4" Type="http://schemas.openxmlformats.org/officeDocument/2006/relationships/image" Target="../media/image389.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openxmlformats.org/officeDocument/2006/relationships/image" Target="../media/image396.png"/><Relationship Id="rId13" Type="http://schemas.openxmlformats.org/officeDocument/2006/relationships/image" Target="../media/image400.png"/><Relationship Id="rId3" Type="http://schemas.openxmlformats.org/officeDocument/2006/relationships/image" Target="../media/image392.png"/><Relationship Id="rId7" Type="http://schemas.openxmlformats.org/officeDocument/2006/relationships/image" Target="../media/image395.png"/><Relationship Id="rId12" Type="http://schemas.openxmlformats.org/officeDocument/2006/relationships/image" Target="../media/image399.jpg"/><Relationship Id="rId2" Type="http://schemas.openxmlformats.org/officeDocument/2006/relationships/notesSlide" Target="../notesSlides/notesSlide97.xml"/><Relationship Id="rId1" Type="http://schemas.openxmlformats.org/officeDocument/2006/relationships/slideLayout" Target="../slideLayouts/slideLayout32.xml"/><Relationship Id="rId6" Type="http://schemas.microsoft.com/office/2007/relationships/hdphoto" Target="../media/hdphoto9.wdp"/><Relationship Id="rId11" Type="http://schemas.openxmlformats.org/officeDocument/2006/relationships/image" Target="../media/image398.png"/><Relationship Id="rId5" Type="http://schemas.openxmlformats.org/officeDocument/2006/relationships/image" Target="../media/image394.png"/><Relationship Id="rId10" Type="http://schemas.microsoft.com/office/2007/relationships/hdphoto" Target="../media/hdphoto10.wdp"/><Relationship Id="rId4" Type="http://schemas.openxmlformats.org/officeDocument/2006/relationships/image" Target="../media/image393.png"/><Relationship Id="rId9" Type="http://schemas.openxmlformats.org/officeDocument/2006/relationships/image" Target="../media/image397.png"/><Relationship Id="rId14" Type="http://schemas.openxmlformats.org/officeDocument/2006/relationships/image" Target="../media/image401.png"/></Relationships>
</file>

<file path=ppt/slides/_rels/slide98.xml.rels><?xml version="1.0" encoding="UTF-8" standalone="yes"?>
<Relationships xmlns="http://schemas.openxmlformats.org/package/2006/relationships"><Relationship Id="rId8" Type="http://schemas.openxmlformats.org/officeDocument/2006/relationships/image" Target="../media/image404.png"/><Relationship Id="rId13" Type="http://schemas.openxmlformats.org/officeDocument/2006/relationships/image" Target="../media/image274.png"/><Relationship Id="rId3" Type="http://schemas.openxmlformats.org/officeDocument/2006/relationships/image" Target="../media/image385.png"/><Relationship Id="rId7" Type="http://schemas.openxmlformats.org/officeDocument/2006/relationships/image" Target="../media/image275.png"/><Relationship Id="rId12" Type="http://schemas.microsoft.com/office/2007/relationships/hdphoto" Target="../media/hdphoto12.wdp"/><Relationship Id="rId2" Type="http://schemas.openxmlformats.org/officeDocument/2006/relationships/notesSlide" Target="../notesSlides/notesSlide98.xml"/><Relationship Id="rId1" Type="http://schemas.openxmlformats.org/officeDocument/2006/relationships/slideLayout" Target="../slideLayouts/slideLayout179.xml"/><Relationship Id="rId6" Type="http://schemas.openxmlformats.org/officeDocument/2006/relationships/image" Target="../media/image133.png"/><Relationship Id="rId11" Type="http://schemas.openxmlformats.org/officeDocument/2006/relationships/image" Target="../media/image406.png"/><Relationship Id="rId5" Type="http://schemas.openxmlformats.org/officeDocument/2006/relationships/image" Target="../media/image403.png"/><Relationship Id="rId10" Type="http://schemas.microsoft.com/office/2007/relationships/hdphoto" Target="../media/hdphoto11.wdp"/><Relationship Id="rId4" Type="http://schemas.openxmlformats.org/officeDocument/2006/relationships/image" Target="../media/image402.png"/><Relationship Id="rId9" Type="http://schemas.openxmlformats.org/officeDocument/2006/relationships/image" Target="../media/image40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9.xml"/><Relationship Id="rId1" Type="http://schemas.openxmlformats.org/officeDocument/2006/relationships/slideLayout" Target="../slideLayouts/slideLayout18.xml"/><Relationship Id="rId5" Type="http://schemas.openxmlformats.org/officeDocument/2006/relationships/image" Target="../media/image408.png"/><Relationship Id="rId4" Type="http://schemas.openxmlformats.org/officeDocument/2006/relationships/image" Target="../media/image4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11" name="Rectangle 10"/>
          <p:cNvSpPr/>
          <p:nvPr/>
        </p:nvSpPr>
        <p:spPr bwMode="auto">
          <a:xfrm flipH="1">
            <a:off x="880" y="-2"/>
            <a:ext cx="12456917" cy="7002566"/>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p:cNvSpPr txBox="1">
            <a:spLocks/>
          </p:cNvSpPr>
          <p:nvPr/>
        </p:nvSpPr>
        <p:spPr bwMode="ltGray">
          <a:xfrm>
            <a:off x="6161716" y="2652467"/>
            <a:ext cx="5101059" cy="1324056"/>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defTabSz="932563">
              <a:lnSpc>
                <a:spcPts val="8608"/>
              </a:lnSpc>
              <a:defRPr/>
            </a:pPr>
            <a:r>
              <a:rPr lang="en-US" sz="3468" b="1" spc="-102" dirty="0">
                <a:solidFill>
                  <a:srgbClr val="FFFFFF"/>
                </a:solidFill>
                <a:latin typeface="Segoe UI"/>
              </a:rPr>
              <a:t>Azure 101 Overview</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9918" y="2922699"/>
            <a:ext cx="2769401" cy="975005"/>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708981" y="6133051"/>
            <a:ext cx="1354586" cy="498275"/>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151" name="Straight Connector 150">
            <a:extLst>
              <a:ext uri="{FF2B5EF4-FFF2-40B4-BE49-F238E27FC236}">
                <a16:creationId xmlns:a16="http://schemas.microsoft.com/office/drawing/2014/main" id="{11D12DB0-8BDD-42D8-B0A7-892C0F2202AD}"/>
              </a:ext>
            </a:extLst>
          </p:cNvPr>
          <p:cNvCxnSpPr>
            <a:cxnSpLocks/>
          </p:cNvCxnSpPr>
          <p:nvPr/>
        </p:nvCxnSpPr>
        <p:spPr>
          <a:xfrm flipH="1">
            <a:off x="3547601" y="4465191"/>
            <a:ext cx="2939112" cy="904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EBA3E0FE-3E21-41A5-8306-0B97C22BC36B}"/>
              </a:ext>
            </a:extLst>
          </p:cNvPr>
          <p:cNvCxnSpPr>
            <a:cxnSpLocks/>
          </p:cNvCxnSpPr>
          <p:nvPr/>
        </p:nvCxnSpPr>
        <p:spPr>
          <a:xfrm flipH="1">
            <a:off x="7701924" y="3257070"/>
            <a:ext cx="897754" cy="54399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3" name="Straight Connector 172">
            <a:extLst>
              <a:ext uri="{FF2B5EF4-FFF2-40B4-BE49-F238E27FC236}">
                <a16:creationId xmlns:a16="http://schemas.microsoft.com/office/drawing/2014/main" id="{AA503B7B-7589-4648-B273-5952F362EF73}"/>
              </a:ext>
            </a:extLst>
          </p:cNvPr>
          <p:cNvCxnSpPr>
            <a:cxnSpLocks/>
          </p:cNvCxnSpPr>
          <p:nvPr/>
        </p:nvCxnSpPr>
        <p:spPr>
          <a:xfrm>
            <a:off x="7659533" y="4648886"/>
            <a:ext cx="1592267" cy="100191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8" name="Oval 167">
            <a:extLst>
              <a:ext uri="{FF2B5EF4-FFF2-40B4-BE49-F238E27FC236}">
                <a16:creationId xmlns:a16="http://schemas.microsoft.com/office/drawing/2014/main" id="{31A2B650-0507-4540-9830-1F7DB3BCC4B5}"/>
              </a:ext>
            </a:extLst>
          </p:cNvPr>
          <p:cNvSpPr/>
          <p:nvPr/>
        </p:nvSpPr>
        <p:spPr bwMode="auto">
          <a:xfrm>
            <a:off x="8507854" y="2616117"/>
            <a:ext cx="916470" cy="916470"/>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cxnSp>
        <p:nvCxnSpPr>
          <p:cNvPr id="59" name="Straight Connector 58">
            <a:extLst>
              <a:ext uri="{FF2B5EF4-FFF2-40B4-BE49-F238E27FC236}">
                <a16:creationId xmlns:a16="http://schemas.microsoft.com/office/drawing/2014/main" id="{D6B812CD-8ADA-4FA6-9F8E-9BB2E0B21180}"/>
              </a:ext>
            </a:extLst>
          </p:cNvPr>
          <p:cNvCxnSpPr>
            <a:cxnSpLocks/>
          </p:cNvCxnSpPr>
          <p:nvPr/>
        </p:nvCxnSpPr>
        <p:spPr>
          <a:xfrm>
            <a:off x="3985642" y="2811940"/>
            <a:ext cx="2529332" cy="104564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2" name="Oval 61">
            <a:extLst>
              <a:ext uri="{FF2B5EF4-FFF2-40B4-BE49-F238E27FC236}">
                <a16:creationId xmlns:a16="http://schemas.microsoft.com/office/drawing/2014/main" id="{F93FB01C-4442-4911-98F4-8C7C2BC608D0}"/>
              </a:ext>
            </a:extLst>
          </p:cNvPr>
          <p:cNvSpPr/>
          <p:nvPr/>
        </p:nvSpPr>
        <p:spPr bwMode="auto">
          <a:xfrm>
            <a:off x="3147682" y="2145205"/>
            <a:ext cx="903842" cy="903842"/>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63" name="Oval 62">
            <a:extLst>
              <a:ext uri="{FF2B5EF4-FFF2-40B4-BE49-F238E27FC236}">
                <a16:creationId xmlns:a16="http://schemas.microsoft.com/office/drawing/2014/main" id="{2D043D74-B456-4891-A0C4-561ED377B692}"/>
              </a:ext>
            </a:extLst>
          </p:cNvPr>
          <p:cNvSpPr/>
          <p:nvPr/>
        </p:nvSpPr>
        <p:spPr bwMode="auto">
          <a:xfrm>
            <a:off x="9161826" y="5447781"/>
            <a:ext cx="903842" cy="903842"/>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65" name="Oval 64">
            <a:extLst>
              <a:ext uri="{FF2B5EF4-FFF2-40B4-BE49-F238E27FC236}">
                <a16:creationId xmlns:a16="http://schemas.microsoft.com/office/drawing/2014/main" id="{49F6F503-EF2E-4056-BED3-03B64630B1A5}"/>
              </a:ext>
            </a:extLst>
          </p:cNvPr>
          <p:cNvSpPr/>
          <p:nvPr/>
        </p:nvSpPr>
        <p:spPr bwMode="auto">
          <a:xfrm>
            <a:off x="2671356" y="5076845"/>
            <a:ext cx="903842" cy="903842"/>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881" y="-1"/>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500"/>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4101997" y="1920926"/>
            <a:ext cx="3363873" cy="877622"/>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Frameworks &amp; Tooling</a:t>
            </a:r>
          </a:p>
          <a:p>
            <a:pPr defTabSz="932597"/>
            <a:r>
              <a:rPr lang="en-US" sz="1836" dirty="0">
                <a:solidFill>
                  <a:srgbClr val="0078D7"/>
                </a:solidFill>
                <a:latin typeface="Segoe UI Light" charset="0"/>
                <a:ea typeface="Segoe UI Light" charset="0"/>
                <a:cs typeface="Segoe UI Light" charset="0"/>
              </a:rPr>
              <a:t>VS, ML STUB, Tensor, Caffe</a:t>
            </a:r>
          </a:p>
        </p:txBody>
      </p:sp>
      <p:sp>
        <p:nvSpPr>
          <p:cNvPr id="109" name="TextBox 108"/>
          <p:cNvSpPr txBox="1"/>
          <p:nvPr/>
        </p:nvSpPr>
        <p:spPr>
          <a:xfrm>
            <a:off x="3583282" y="5366448"/>
            <a:ext cx="3748697" cy="877622"/>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Infrastructure and Compute</a:t>
            </a:r>
          </a:p>
          <a:p>
            <a:pPr defTabSz="932597"/>
            <a:r>
              <a:rPr lang="en-US" sz="1836" dirty="0">
                <a:solidFill>
                  <a:srgbClr val="0078D7"/>
                </a:solidFill>
                <a:latin typeface="Segoe UI Light" charset="0"/>
                <a:ea typeface="Segoe UI Light" charset="0"/>
                <a:cs typeface="Segoe UI Light" charset="0"/>
              </a:rPr>
              <a:t>CPU, GPU, FPGA</a:t>
            </a:r>
          </a:p>
        </p:txBody>
      </p:sp>
      <p:sp>
        <p:nvSpPr>
          <p:cNvPr id="111" name="TextBox 110"/>
          <p:cNvSpPr txBox="1"/>
          <p:nvPr/>
        </p:nvSpPr>
        <p:spPr>
          <a:xfrm>
            <a:off x="10117436" y="5309928"/>
            <a:ext cx="2195268" cy="1165759"/>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Data</a:t>
            </a:r>
          </a:p>
          <a:p>
            <a:pPr defTabSz="932597"/>
            <a:r>
              <a:rPr lang="en-US" sz="1836" dirty="0">
                <a:solidFill>
                  <a:srgbClr val="0078D7"/>
                </a:solidFill>
                <a:latin typeface="Segoe UI Light" charset="0"/>
                <a:ea typeface="Segoe UI Light" charset="0"/>
                <a:cs typeface="Segoe UI Light" charset="0"/>
              </a:rPr>
              <a:t>SQL DB, Cosmos DB, POST, MySQL</a:t>
            </a:r>
          </a:p>
        </p:txBody>
      </p:sp>
      <p:sp>
        <p:nvSpPr>
          <p:cNvPr id="112" name="TextBox 111"/>
          <p:cNvSpPr txBox="1"/>
          <p:nvPr/>
        </p:nvSpPr>
        <p:spPr>
          <a:xfrm>
            <a:off x="9454688" y="2616117"/>
            <a:ext cx="3751743" cy="877622"/>
          </a:xfrm>
          <a:prstGeom prst="rect">
            <a:avLst/>
          </a:prstGeom>
          <a:noFill/>
        </p:spPr>
        <p:txBody>
          <a:bodyPr wrap="square" lIns="186521" tIns="149217" rIns="186521" bIns="149217" rtlCol="0">
            <a:spAutoFit/>
          </a:bodyPr>
          <a:lstStyle/>
          <a:p>
            <a:pPr defTabSz="932597"/>
            <a:r>
              <a:rPr lang="en-US" sz="1836" dirty="0">
                <a:solidFill>
                  <a:srgbClr val="0078D7"/>
                </a:solidFill>
                <a:latin typeface="Segoe UI"/>
                <a:ea typeface="Segoe UI Light" charset="0"/>
                <a:cs typeface="Segoe UI Light" charset="0"/>
              </a:rPr>
              <a:t>Services</a:t>
            </a:r>
          </a:p>
          <a:p>
            <a:pPr defTabSz="932597"/>
            <a:r>
              <a:rPr lang="en-US" sz="1836" dirty="0">
                <a:solidFill>
                  <a:srgbClr val="0078D7"/>
                </a:solidFill>
                <a:latin typeface="Segoe UI Light" charset="0"/>
                <a:ea typeface="Segoe UI Light" charset="0"/>
                <a:cs typeface="Segoe UI Light" charset="0"/>
              </a:rPr>
              <a:t>Bots, Cognitive, ML</a:t>
            </a:r>
          </a:p>
        </p:txBody>
      </p:sp>
      <p:sp>
        <p:nvSpPr>
          <p:cNvPr id="97" name="Freeform 1"/>
          <p:cNvSpPr>
            <a:spLocks noChangeArrowheads="1"/>
          </p:cNvSpPr>
          <p:nvPr/>
        </p:nvSpPr>
        <p:spPr bwMode="auto">
          <a:xfrm>
            <a:off x="8726235" y="2806161"/>
            <a:ext cx="485794" cy="500289"/>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2"/>
          <p:cNvSpPr>
            <a:spLocks noChangeArrowheads="1"/>
          </p:cNvSpPr>
          <p:nvPr/>
        </p:nvSpPr>
        <p:spPr bwMode="auto">
          <a:xfrm>
            <a:off x="9118383" y="3181377"/>
            <a:ext cx="33846" cy="45704"/>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9" name="Freeform 3"/>
          <p:cNvSpPr>
            <a:spLocks noChangeArrowheads="1"/>
          </p:cNvSpPr>
          <p:nvPr/>
        </p:nvSpPr>
        <p:spPr bwMode="auto">
          <a:xfrm>
            <a:off x="9015574" y="3184572"/>
            <a:ext cx="6871" cy="38087"/>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0" name="Freeform 4"/>
          <p:cNvSpPr>
            <a:spLocks noChangeArrowheads="1"/>
          </p:cNvSpPr>
          <p:nvPr/>
        </p:nvSpPr>
        <p:spPr bwMode="auto">
          <a:xfrm>
            <a:off x="9092680" y="3184572"/>
            <a:ext cx="6871" cy="38087"/>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1" name="Freeform 5"/>
          <p:cNvSpPr>
            <a:spLocks noChangeArrowheads="1"/>
          </p:cNvSpPr>
          <p:nvPr/>
        </p:nvSpPr>
        <p:spPr bwMode="auto">
          <a:xfrm>
            <a:off x="8962897" y="3181377"/>
            <a:ext cx="34100" cy="45704"/>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2" name="Freeform 6"/>
          <p:cNvSpPr>
            <a:spLocks noChangeArrowheads="1"/>
          </p:cNvSpPr>
          <p:nvPr/>
        </p:nvSpPr>
        <p:spPr bwMode="auto">
          <a:xfrm>
            <a:off x="9040767" y="3181377"/>
            <a:ext cx="33082" cy="45704"/>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3" name="Freeform 7"/>
          <p:cNvSpPr>
            <a:spLocks noChangeArrowheads="1"/>
          </p:cNvSpPr>
          <p:nvPr/>
        </p:nvSpPr>
        <p:spPr bwMode="auto">
          <a:xfrm>
            <a:off x="8855764" y="3184572"/>
            <a:ext cx="6871" cy="38087"/>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8"/>
          <p:cNvSpPr>
            <a:spLocks noChangeArrowheads="1"/>
          </p:cNvSpPr>
          <p:nvPr/>
        </p:nvSpPr>
        <p:spPr bwMode="auto">
          <a:xfrm>
            <a:off x="8803850" y="3181377"/>
            <a:ext cx="33591" cy="45704"/>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0" name="Freeform 67"/>
          <p:cNvSpPr>
            <a:spLocks noChangeArrowheads="1"/>
          </p:cNvSpPr>
          <p:nvPr/>
        </p:nvSpPr>
        <p:spPr bwMode="auto">
          <a:xfrm>
            <a:off x="3448246" y="2447189"/>
            <a:ext cx="131024" cy="25770"/>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1" name="Freeform 68"/>
          <p:cNvSpPr>
            <a:spLocks noChangeArrowheads="1"/>
          </p:cNvSpPr>
          <p:nvPr/>
        </p:nvSpPr>
        <p:spPr bwMode="auto">
          <a:xfrm>
            <a:off x="3448246" y="2523568"/>
            <a:ext cx="131024" cy="25770"/>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2" name="Freeform 69"/>
          <p:cNvSpPr>
            <a:spLocks noChangeArrowheads="1"/>
          </p:cNvSpPr>
          <p:nvPr/>
        </p:nvSpPr>
        <p:spPr bwMode="auto">
          <a:xfrm>
            <a:off x="3396395" y="2600258"/>
            <a:ext cx="25770" cy="25770"/>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3" name="Freeform 70"/>
          <p:cNvSpPr>
            <a:spLocks noChangeArrowheads="1"/>
          </p:cNvSpPr>
          <p:nvPr/>
        </p:nvSpPr>
        <p:spPr bwMode="auto">
          <a:xfrm>
            <a:off x="3448246" y="2600258"/>
            <a:ext cx="131024" cy="25770"/>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4" name="Freeform 71"/>
          <p:cNvSpPr>
            <a:spLocks noChangeArrowheads="1"/>
          </p:cNvSpPr>
          <p:nvPr/>
        </p:nvSpPr>
        <p:spPr bwMode="auto">
          <a:xfrm>
            <a:off x="3396395" y="2523568"/>
            <a:ext cx="25770" cy="25770"/>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5" name="Freeform 72"/>
          <p:cNvSpPr>
            <a:spLocks noChangeArrowheads="1"/>
          </p:cNvSpPr>
          <p:nvPr/>
        </p:nvSpPr>
        <p:spPr bwMode="auto">
          <a:xfrm>
            <a:off x="3396395" y="2447189"/>
            <a:ext cx="25770" cy="25770"/>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6" name="Freeform 73"/>
          <p:cNvSpPr>
            <a:spLocks noChangeArrowheads="1"/>
          </p:cNvSpPr>
          <p:nvPr/>
        </p:nvSpPr>
        <p:spPr bwMode="auto">
          <a:xfrm>
            <a:off x="3343613" y="2370500"/>
            <a:ext cx="540241" cy="520369"/>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4" name="binary">
            <a:extLst>
              <a:ext uri="{FF2B5EF4-FFF2-40B4-BE49-F238E27FC236}">
                <a16:creationId xmlns:a16="http://schemas.microsoft.com/office/drawing/2014/main" id="{D4A82108-CFE1-4883-A3B2-CCB20A608849}"/>
              </a:ext>
            </a:extLst>
          </p:cNvPr>
          <p:cNvSpPr>
            <a:spLocks noChangeAspect="1" noEditPoints="1"/>
          </p:cNvSpPr>
          <p:nvPr/>
        </p:nvSpPr>
        <p:spPr bwMode="auto">
          <a:xfrm>
            <a:off x="9338525" y="5664123"/>
            <a:ext cx="525341" cy="4536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flat" cmpd="sng" algn="ctr">
            <a:solidFill>
              <a:schemeClr val="bg1"/>
            </a:solidFill>
            <a:prstDash val="solid"/>
            <a:headEnd type="none" w="med" len="med"/>
            <a:tailEnd type="none" w="med" len="med"/>
          </a:ln>
          <a:effectLst/>
          <a:ex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57" name="Rectangle 56">
            <a:extLst>
              <a:ext uri="{FF2B5EF4-FFF2-40B4-BE49-F238E27FC236}">
                <a16:creationId xmlns:a16="http://schemas.microsoft.com/office/drawing/2014/main" id="{6BBCB851-E6EE-4C48-9545-DDAB86416409}"/>
              </a:ext>
            </a:extLst>
          </p:cNvPr>
          <p:cNvSpPr/>
          <p:nvPr/>
        </p:nvSpPr>
        <p:spPr bwMode="auto">
          <a:xfrm>
            <a:off x="2022922" y="813915"/>
            <a:ext cx="10412670"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3264" kern="0" spc="50" dirty="0">
                <a:ln w="3175">
                  <a:noFill/>
                </a:ln>
                <a:solidFill>
                  <a:srgbClr val="0089CF"/>
                </a:solidFill>
                <a:latin typeface="Segoe UI Light" panose="020B0502040204020203" pitchFamily="34" charset="0"/>
                <a:cs typeface="Segoe UI Light" panose="020B0502040204020203" pitchFamily="34" charset="0"/>
              </a:rPr>
              <a:t>Productive AI for every developer and scenario</a:t>
            </a:r>
          </a:p>
        </p:txBody>
      </p:sp>
      <p:grpSp>
        <p:nvGrpSpPr>
          <p:cNvPr id="52" name="Group 51"/>
          <p:cNvGrpSpPr/>
          <p:nvPr/>
        </p:nvGrpSpPr>
        <p:grpSpPr>
          <a:xfrm>
            <a:off x="6407031" y="3470876"/>
            <a:ext cx="1450327" cy="1450327"/>
            <a:chOff x="6281109" y="2959784"/>
            <a:chExt cx="1422018" cy="1422018"/>
          </a:xfrm>
        </p:grpSpPr>
        <p:sp>
          <p:nvSpPr>
            <p:cNvPr id="46" name="Oval 4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Rectangle 107"/>
            <p:cNvSpPr/>
            <p:nvPr/>
          </p:nvSpPr>
          <p:spPr>
            <a:xfrm>
              <a:off x="6440373" y="3400793"/>
              <a:ext cx="1117614" cy="531812"/>
            </a:xfrm>
            <a:prstGeom prst="rect">
              <a:avLst/>
            </a:prstGeom>
          </p:spPr>
          <p:txBody>
            <a:bodyPr wrap="none">
              <a:spAutoFit/>
            </a:bodyPr>
            <a:lstStyle/>
            <a:p>
              <a:pPr algn="ctr" defTabSz="932597"/>
              <a:r>
                <a:rPr lang="en-US" sz="2856" kern="0" spc="50" dirty="0">
                  <a:ln w="3175">
                    <a:noFill/>
                  </a:ln>
                  <a:solidFill>
                    <a:srgbClr val="FFFFFF"/>
                  </a:solidFill>
                  <a:latin typeface="Segoe UI Light" panose="020B0502040204020203" pitchFamily="34" charset="0"/>
                  <a:cs typeface="Segoe UI Light" panose="020B0502040204020203" pitchFamily="34" charset="0"/>
                </a:rPr>
                <a:t>Azure</a:t>
              </a:r>
              <a:endParaRPr lang="en-US" sz="2856" dirty="0">
                <a:solidFill>
                  <a:srgbClr val="FFFFFF"/>
                </a:solidFill>
                <a:latin typeface="Segoe UI"/>
              </a:endParaRPr>
            </a:p>
          </p:txBody>
        </p:sp>
      </p:grpSp>
      <p:grpSp>
        <p:nvGrpSpPr>
          <p:cNvPr id="192" name="Group 191"/>
          <p:cNvGrpSpPr/>
          <p:nvPr/>
        </p:nvGrpSpPr>
        <p:grpSpPr>
          <a:xfrm>
            <a:off x="2885888" y="5270622"/>
            <a:ext cx="482023" cy="483083"/>
            <a:chOff x="3630613" y="2355850"/>
            <a:chExt cx="2882900" cy="2889250"/>
          </a:xfrm>
          <a:solidFill>
            <a:schemeClr val="bg1"/>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Tree>
    <p:extLst>
      <p:ext uri="{BB962C8B-B14F-4D97-AF65-F5344CB8AC3E}">
        <p14:creationId xmlns:p14="http://schemas.microsoft.com/office/powerpoint/2010/main" val="182629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619632" y="2403432"/>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619632" y="4658637"/>
            <a:ext cx="92846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1" name="Freeform 100"/>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91606" y="2574304"/>
            <a:ext cx="460244" cy="449535"/>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1122641" y="2645842"/>
            <a:ext cx="624352" cy="556190"/>
          </a:xfrm>
          <a:prstGeom prst="rect">
            <a:avLst/>
          </a:prstGeom>
        </p:spPr>
      </p:pic>
      <p:sp>
        <p:nvSpPr>
          <p:cNvPr id="33" name="Rectangle 32"/>
          <p:cNvSpPr/>
          <p:nvPr/>
        </p:nvSpPr>
        <p:spPr>
          <a:xfrm>
            <a:off x="11029056" y="3158952"/>
            <a:ext cx="811521"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HIPAA / HITECH Act</a:t>
            </a:r>
          </a:p>
        </p:txBody>
      </p:sp>
      <p:sp>
        <p:nvSpPr>
          <p:cNvPr id="34" name="Rectangle 33"/>
          <p:cNvSpPr/>
          <p:nvPr/>
        </p:nvSpPr>
        <p:spPr>
          <a:xfrm>
            <a:off x="8445204" y="4223052"/>
            <a:ext cx="75684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033" y="3705671"/>
            <a:ext cx="439189" cy="439189"/>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1080" y="3810255"/>
            <a:ext cx="570289" cy="230018"/>
          </a:xfrm>
          <a:prstGeom prst="rect">
            <a:avLst/>
          </a:prstGeom>
        </p:spPr>
      </p:pic>
      <p:sp>
        <p:nvSpPr>
          <p:cNvPr id="42" name="Rectangle 41"/>
          <p:cNvSpPr/>
          <p:nvPr/>
        </p:nvSpPr>
        <p:spPr>
          <a:xfrm>
            <a:off x="4109231" y="4160279"/>
            <a:ext cx="1093987" cy="350214"/>
          </a:xfrm>
          <a:prstGeom prst="rect">
            <a:avLst/>
          </a:prstGeom>
        </p:spPr>
        <p:txBody>
          <a:bodyPr wrap="square">
            <a:spAutoFit/>
          </a:bodyPr>
          <a:lstStyle/>
          <a:p>
            <a:pPr algn="ctr" defTabSz="582215" fontAlgn="ctr">
              <a:defRPr/>
            </a:pPr>
            <a:r>
              <a:rPr lang="en-US" sz="816" b="1" kern="0">
                <a:solidFill>
                  <a:srgbClr val="505050"/>
                </a:solidFill>
                <a:latin typeface="Segoe UI Semilight"/>
              </a:rPr>
              <a:t>GxP</a:t>
            </a:r>
          </a:p>
          <a:p>
            <a:pPr algn="ctr" defTabSz="582215" fontAlgn="ctr">
              <a:defRPr/>
            </a:pPr>
            <a:r>
              <a:rPr lang="en-US" sz="816" b="1" kern="0">
                <a:solidFill>
                  <a:srgbClr val="505050"/>
                </a:solidFill>
                <a:latin typeface="Segoe UI Semilight"/>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3014212" y="420780"/>
            <a:ext cx="540176" cy="541318"/>
          </a:xfrm>
          <a:prstGeom prst="rect">
            <a:avLst/>
          </a:prstGeom>
        </p:spPr>
      </p:pic>
      <p:sp>
        <p:nvSpPr>
          <p:cNvPr id="44" name="Rectangle 43"/>
          <p:cNvSpPr/>
          <p:nvPr/>
        </p:nvSpPr>
        <p:spPr>
          <a:xfrm>
            <a:off x="2995040" y="1017954"/>
            <a:ext cx="57852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24303" y="422921"/>
            <a:ext cx="586614" cy="537038"/>
          </a:xfrm>
          <a:prstGeom prst="rect">
            <a:avLst/>
          </a:prstGeom>
        </p:spPr>
      </p:pic>
      <p:sp>
        <p:nvSpPr>
          <p:cNvPr id="47" name="Rectangle 46"/>
          <p:cNvSpPr/>
          <p:nvPr/>
        </p:nvSpPr>
        <p:spPr>
          <a:xfrm>
            <a:off x="11037005" y="1017954"/>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1 Type 2</a:t>
            </a:r>
          </a:p>
        </p:txBody>
      </p:sp>
      <p:pic>
        <p:nvPicPr>
          <p:cNvPr id="4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8363" y="465575"/>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998045" y="101795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94070" y="1488803"/>
            <a:ext cx="793853" cy="304393"/>
          </a:xfrm>
          <a:prstGeom prst="rect">
            <a:avLst/>
          </a:prstGeom>
        </p:spPr>
      </p:pic>
      <p:sp>
        <p:nvSpPr>
          <p:cNvPr id="51" name="Rectangle 50"/>
          <p:cNvSpPr/>
          <p:nvPr/>
        </p:nvSpPr>
        <p:spPr>
          <a:xfrm>
            <a:off x="6868725" y="1933026"/>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Self-Assessment</a:t>
            </a:r>
          </a:p>
          <a:p>
            <a:pPr algn="ctr" defTabSz="608913" fontAlgn="ctr">
              <a:defRPr/>
            </a:pPr>
            <a:endParaRPr lang="en-US" sz="816" b="1" kern="0">
              <a:solidFill>
                <a:srgbClr val="505050"/>
              </a:solidFill>
              <a:latin typeface="Segoe UI Semilight"/>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9024434" y="5099187"/>
            <a:ext cx="660412" cy="216137"/>
          </a:xfrm>
          <a:prstGeom prst="rect">
            <a:avLst/>
          </a:prstGeom>
        </p:spPr>
      </p:pic>
      <p:sp>
        <p:nvSpPr>
          <p:cNvPr id="53" name="Rectangle 52"/>
          <p:cNvSpPr/>
          <p:nvPr/>
        </p:nvSpPr>
        <p:spPr>
          <a:xfrm>
            <a:off x="9039832" y="5442943"/>
            <a:ext cx="62961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Singapore</a:t>
            </a:r>
          </a:p>
          <a:p>
            <a:pPr algn="ctr" defTabSz="582215" fontAlgn="ctr">
              <a:defRPr/>
            </a:pPr>
            <a:r>
              <a:rPr lang="en-US" sz="714" b="1" kern="0">
                <a:solidFill>
                  <a:srgbClr val="505050"/>
                </a:solidFill>
                <a:latin typeface="Segoe UI Semilight"/>
              </a:rPr>
              <a:t>MTCS</a:t>
            </a:r>
          </a:p>
        </p:txBody>
      </p:sp>
      <p:sp>
        <p:nvSpPr>
          <p:cNvPr id="54" name="Rectangle 53"/>
          <p:cNvSpPr/>
          <p:nvPr/>
        </p:nvSpPr>
        <p:spPr>
          <a:xfrm>
            <a:off x="5109421" y="5442943"/>
            <a:ext cx="57355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UK </a:t>
            </a:r>
          </a:p>
          <a:p>
            <a:pPr algn="ctr" defTabSz="582215" fontAlgn="ctr">
              <a:defRPr/>
            </a:pPr>
            <a:r>
              <a:rPr lang="en-US" sz="714" b="1" kern="0">
                <a:solidFill>
                  <a:srgbClr val="505050"/>
                </a:solidFill>
                <a:latin typeface="Segoe UI Semilight"/>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213343" y="5024402"/>
            <a:ext cx="365708" cy="365707"/>
          </a:xfrm>
          <a:prstGeom prst="rect">
            <a:avLst/>
          </a:prstGeom>
        </p:spPr>
      </p:pic>
      <p:sp>
        <p:nvSpPr>
          <p:cNvPr id="56" name="Rectangle 55"/>
          <p:cNvSpPr/>
          <p:nvPr/>
        </p:nvSpPr>
        <p:spPr>
          <a:xfrm>
            <a:off x="10021857" y="5442918"/>
            <a:ext cx="651423"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Australia</a:t>
            </a:r>
          </a:p>
          <a:p>
            <a:pPr algn="ctr" defTabSz="582215" fontAlgn="ctr">
              <a:defRPr/>
            </a:pPr>
            <a:r>
              <a:rPr lang="en-US" sz="714" b="1" kern="0">
                <a:solidFill>
                  <a:srgbClr val="505050"/>
                </a:solidFill>
                <a:latin typeface="Segoe UI Semilight"/>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07893" y="5048907"/>
            <a:ext cx="479352" cy="316693"/>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847825" y="2807260"/>
            <a:ext cx="562530" cy="233357"/>
          </a:xfrm>
          <a:prstGeom prst="rect">
            <a:avLst/>
          </a:prstGeom>
          <a:noFill/>
          <a:ln>
            <a:noFill/>
          </a:ln>
        </p:spPr>
      </p:pic>
      <p:sp>
        <p:nvSpPr>
          <p:cNvPr id="59" name="Rectangle 58"/>
          <p:cNvSpPr/>
          <p:nvPr/>
        </p:nvSpPr>
        <p:spPr>
          <a:xfrm>
            <a:off x="9741950" y="3221725"/>
            <a:ext cx="774281"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2501" y="4984963"/>
            <a:ext cx="486587" cy="444584"/>
          </a:xfrm>
          <a:prstGeom prst="rect">
            <a:avLst/>
          </a:prstGeom>
          <a:noFill/>
          <a:ln>
            <a:noFill/>
          </a:ln>
        </p:spPr>
      </p:pic>
      <p:sp>
        <p:nvSpPr>
          <p:cNvPr id="61" name="Rectangle 60"/>
          <p:cNvSpPr/>
          <p:nvPr/>
        </p:nvSpPr>
        <p:spPr>
          <a:xfrm>
            <a:off x="11017918" y="5442943"/>
            <a:ext cx="81575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 New Zealand </a:t>
            </a:r>
          </a:p>
          <a:p>
            <a:pPr algn="ctr" defTabSz="582215" fontAlgn="ctr">
              <a:defRPr/>
            </a:pPr>
            <a:r>
              <a:rPr lang="en-US" sz="714" b="1" kern="0">
                <a:solidFill>
                  <a:srgbClr val="505050"/>
                </a:solidFill>
                <a:latin typeface="Segoe UI Semilight"/>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180606" y="4986079"/>
            <a:ext cx="442356" cy="4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7091302" y="5442944"/>
            <a:ext cx="620966"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GB 18030</a:t>
            </a:r>
          </a:p>
        </p:txBody>
      </p:sp>
      <p:sp>
        <p:nvSpPr>
          <p:cNvPr id="64" name="Rectangle 63"/>
          <p:cNvSpPr/>
          <p:nvPr/>
        </p:nvSpPr>
        <p:spPr>
          <a:xfrm>
            <a:off x="3964721" y="5442917"/>
            <a:ext cx="80813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EU</a:t>
            </a:r>
          </a:p>
          <a:p>
            <a:pPr algn="ctr" defTabSz="582215" fontAlgn="ctr">
              <a:defRPr/>
            </a:pPr>
            <a:r>
              <a:rPr lang="en-US" sz="714" b="1" kern="0">
                <a:solidFill>
                  <a:srgbClr val="505050"/>
                </a:solidFill>
                <a:latin typeface="Segoe UI Semilight"/>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86521" y="5011650"/>
            <a:ext cx="564538" cy="391207"/>
          </a:xfrm>
          <a:prstGeom prst="rect">
            <a:avLst/>
          </a:prstGeom>
        </p:spPr>
      </p:pic>
      <p:sp>
        <p:nvSpPr>
          <p:cNvPr id="66" name="Rectangle 65"/>
          <p:cNvSpPr/>
          <p:nvPr/>
        </p:nvSpPr>
        <p:spPr>
          <a:xfrm>
            <a:off x="4115662" y="6377287"/>
            <a:ext cx="50625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ENISA</a:t>
            </a:r>
          </a:p>
          <a:p>
            <a:pPr algn="ctr" defTabSz="582215" fontAlgn="ctr">
              <a:defRPr/>
            </a:pPr>
            <a:r>
              <a:rPr lang="en-US" sz="714" b="1" kern="0">
                <a:solidFill>
                  <a:srgbClr val="505050"/>
                </a:solidFill>
                <a:latin typeface="Segoe UI Semilight"/>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156703" y="5941388"/>
            <a:ext cx="424174" cy="400420"/>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3030330" y="5075965"/>
            <a:ext cx="437874" cy="262583"/>
          </a:xfrm>
          <a:prstGeom prst="rect">
            <a:avLst/>
          </a:prstGeom>
        </p:spPr>
      </p:pic>
      <p:sp>
        <p:nvSpPr>
          <p:cNvPr id="69" name="Rectangle 68"/>
          <p:cNvSpPr/>
          <p:nvPr/>
        </p:nvSpPr>
        <p:spPr>
          <a:xfrm>
            <a:off x="2910742" y="5442944"/>
            <a:ext cx="677049"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Argentina </a:t>
            </a:r>
            <a:br>
              <a:rPr lang="en-US" sz="714" b="1" kern="0">
                <a:solidFill>
                  <a:srgbClr val="505050"/>
                </a:solidFill>
                <a:latin typeface="Segoe UI Semilight"/>
              </a:rPr>
            </a:br>
            <a:r>
              <a:rPr lang="en-US" sz="714" b="1" kern="0">
                <a:solidFill>
                  <a:srgbClr val="505050"/>
                </a:solidFill>
                <a:latin typeface="Segoe UI Semilight"/>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198010" y="5967191"/>
            <a:ext cx="396376" cy="348809"/>
          </a:xfrm>
          <a:prstGeom prst="rect">
            <a:avLst/>
          </a:prstGeom>
          <a:noFill/>
          <a:ln>
            <a:noFill/>
          </a:ln>
        </p:spPr>
      </p:pic>
      <p:sp>
        <p:nvSpPr>
          <p:cNvPr id="71" name="Rectangle 70"/>
          <p:cNvSpPr/>
          <p:nvPr/>
        </p:nvSpPr>
        <p:spPr>
          <a:xfrm>
            <a:off x="5074814" y="6377262"/>
            <a:ext cx="642767" cy="318351"/>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91303" y="2659017"/>
            <a:ext cx="529842" cy="529842"/>
          </a:xfrm>
          <a:prstGeom prst="rect">
            <a:avLst/>
          </a:prstGeom>
        </p:spPr>
      </p:pic>
      <p:sp>
        <p:nvSpPr>
          <p:cNvPr id="73" name="Rectangle 72"/>
          <p:cNvSpPr/>
          <p:nvPr/>
        </p:nvSpPr>
        <p:spPr>
          <a:xfrm>
            <a:off x="4325315" y="3255194"/>
            <a:ext cx="661818" cy="15276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CDSA</a:t>
            </a:r>
          </a:p>
        </p:txBody>
      </p:sp>
      <p:sp>
        <p:nvSpPr>
          <p:cNvPr id="74" name="Rectangle 73"/>
          <p:cNvSpPr/>
          <p:nvPr/>
        </p:nvSpPr>
        <p:spPr>
          <a:xfrm>
            <a:off x="8419786" y="3177731"/>
            <a:ext cx="807682"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Shared</a:t>
            </a:r>
          </a:p>
          <a:p>
            <a:pPr algn="ctr" defTabSz="608913" fontAlgn="ctr">
              <a:defRPr/>
            </a:pPr>
            <a:r>
              <a:rPr lang="en-US" sz="816" b="1" kern="0">
                <a:solidFill>
                  <a:srgbClr val="505050"/>
                </a:solidFill>
                <a:latin typeface="Segoe UI Semilight"/>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3324" y="2780266"/>
            <a:ext cx="580606" cy="287345"/>
          </a:xfrm>
          <a:prstGeom prst="rect">
            <a:avLst/>
          </a:prstGeom>
        </p:spPr>
      </p:pic>
      <p:sp>
        <p:nvSpPr>
          <p:cNvPr id="76" name="Rectangle 75"/>
          <p:cNvSpPr/>
          <p:nvPr/>
        </p:nvSpPr>
        <p:spPr>
          <a:xfrm>
            <a:off x="2932304" y="6382596"/>
            <a:ext cx="633925" cy="307690"/>
          </a:xfrm>
          <a:prstGeom prst="rect">
            <a:avLst/>
          </a:prstGeom>
        </p:spPr>
        <p:txBody>
          <a:bodyPr wrap="none" lIns="0" tIns="0" rIns="0" bIns="0" anchor="ctr">
            <a:noAutofit/>
          </a:bodyPr>
          <a:lstStyle/>
          <a:p>
            <a:pPr algn="ctr" defTabSz="608913" fontAlgn="ctr">
              <a:defRPr/>
            </a:pPr>
            <a:r>
              <a:rPr lang="en-US" sz="714" b="1" kern="0">
                <a:solidFill>
                  <a:srgbClr val="505050"/>
                </a:solidFill>
                <a:latin typeface="Segoe UI Semilight"/>
              </a:rPr>
              <a:t>Japan My</a:t>
            </a:r>
          </a:p>
          <a:p>
            <a:pPr algn="ctr" defTabSz="608913" fontAlgn="ctr">
              <a:defRPr/>
            </a:pPr>
            <a:r>
              <a:rPr lang="en-US" sz="714" b="1" kern="0">
                <a:solidFill>
                  <a:srgbClr val="505050"/>
                </a:solidFill>
                <a:latin typeface="Segoe UI Semilight"/>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94630" y="5946704"/>
            <a:ext cx="509275" cy="389790"/>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1069" y="2718088"/>
            <a:ext cx="618456" cy="411701"/>
          </a:xfrm>
          <a:prstGeom prst="rect">
            <a:avLst/>
          </a:prstGeom>
        </p:spPr>
      </p:pic>
      <p:sp>
        <p:nvSpPr>
          <p:cNvPr id="79" name="Rectangle 78"/>
          <p:cNvSpPr/>
          <p:nvPr/>
        </p:nvSpPr>
        <p:spPr>
          <a:xfrm>
            <a:off x="6939692" y="3254652"/>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905516" y="3701691"/>
            <a:ext cx="447148" cy="44714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750668" y="4223052"/>
            <a:ext cx="756846"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GLBA</a:t>
            </a:r>
          </a:p>
        </p:txBody>
      </p:sp>
      <p:sp>
        <p:nvSpPr>
          <p:cNvPr id="82" name="Rectangle 81"/>
          <p:cNvSpPr/>
          <p:nvPr/>
        </p:nvSpPr>
        <p:spPr>
          <a:xfrm>
            <a:off x="6200314" y="6377287"/>
            <a:ext cx="49158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6095096" y="5917742"/>
            <a:ext cx="702019" cy="537314"/>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001895" y="3193615"/>
            <a:ext cx="564088" cy="275923"/>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PCI DSS</a:t>
            </a:r>
          </a:p>
          <a:p>
            <a:pPr algn="ctr" defTabSz="608913" fontAlgn="ctr">
              <a:defRPr/>
            </a:pPr>
            <a:r>
              <a:rPr lang="en-US" sz="816" b="1" kern="0">
                <a:solidFill>
                  <a:srgbClr val="505050"/>
                </a:solidFill>
                <a:latin typeface="Segoe UI Semilight"/>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06552" y="2728922"/>
            <a:ext cx="571119" cy="39003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519484" y="3711086"/>
            <a:ext cx="856716" cy="428359"/>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569420" y="4223052"/>
            <a:ext cx="756845" cy="222186"/>
          </a:xfrm>
          <a:prstGeom prst="rect">
            <a:avLst/>
          </a:prstGeom>
        </p:spPr>
        <p:txBody>
          <a:bodyPr wrap="square">
            <a:spAutoFit/>
          </a:bodyPr>
          <a:lstStyle/>
          <a:p>
            <a:pPr algn="ctr" defTabSz="582215" fontAlgn="ctr">
              <a:defRPr/>
            </a:pPr>
            <a:r>
              <a:rPr lang="en-US" sz="816" b="1" kern="0" dirty="0">
                <a:solidFill>
                  <a:srgbClr val="505050"/>
                </a:solidFill>
                <a:latin typeface="Segoe UI Semilight"/>
              </a:rPr>
              <a:t>MARS-E</a:t>
            </a:r>
          </a:p>
        </p:txBody>
      </p:sp>
      <p:sp>
        <p:nvSpPr>
          <p:cNvPr id="88" name="Rectangle 87"/>
          <p:cNvSpPr/>
          <p:nvPr/>
        </p:nvSpPr>
        <p:spPr>
          <a:xfrm>
            <a:off x="11216392" y="4223051"/>
            <a:ext cx="436849" cy="222217"/>
          </a:xfrm>
          <a:prstGeom prst="rect">
            <a:avLst/>
          </a:prstGeom>
        </p:spPr>
        <p:txBody>
          <a:bodyPr wrap="none">
            <a:spAutoFit/>
          </a:bodyPr>
          <a:lstStyle/>
          <a:p>
            <a:pPr algn="ctr" defTabSz="582103" fontAlgn="ctr">
              <a:defRPr/>
            </a:pPr>
            <a:r>
              <a:rPr lang="en-US" sz="816" b="1" kern="0">
                <a:solidFill>
                  <a:srgbClr val="505050"/>
                </a:solidFill>
                <a:latin typeface="Segoe UI Semilight"/>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1119132" y="3802463"/>
            <a:ext cx="631368" cy="245602"/>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8137838" y="5442943"/>
            <a:ext cx="502325"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0097" y="5020012"/>
            <a:ext cx="517807" cy="37448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94714" y="1372481"/>
            <a:ext cx="586614" cy="537038"/>
          </a:xfrm>
          <a:prstGeom prst="rect">
            <a:avLst/>
          </a:prstGeom>
        </p:spPr>
      </p:pic>
      <p:sp>
        <p:nvSpPr>
          <p:cNvPr id="97" name="Rectangle 96"/>
          <p:cNvSpPr/>
          <p:nvPr/>
        </p:nvSpPr>
        <p:spPr>
          <a:xfrm>
            <a:off x="2907416" y="1984471"/>
            <a:ext cx="761211"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993998" y="1372481"/>
            <a:ext cx="586614" cy="537038"/>
          </a:xfrm>
          <a:prstGeom prst="rect">
            <a:avLst/>
          </a:prstGeom>
        </p:spPr>
      </p:pic>
      <p:sp>
        <p:nvSpPr>
          <p:cNvPr id="99" name="Rectangle 98"/>
          <p:cNvSpPr/>
          <p:nvPr/>
        </p:nvSpPr>
        <p:spPr>
          <a:xfrm>
            <a:off x="4906701" y="1984471"/>
            <a:ext cx="761211"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SOC 3</a:t>
            </a:r>
          </a:p>
        </p:txBody>
      </p:sp>
      <p:pic>
        <p:nvPicPr>
          <p:cNvPr id="104"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9127465" y="6028010"/>
            <a:ext cx="454351" cy="227176"/>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972428" y="6377287"/>
            <a:ext cx="764423"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Canada</a:t>
            </a:r>
          </a:p>
          <a:p>
            <a:pPr algn="ctr" defTabSz="582215" fontAlgn="ctr">
              <a:defRPr/>
            </a:pPr>
            <a:r>
              <a:rPr lang="en-US" sz="714" b="1" kern="0">
                <a:solidFill>
                  <a:srgbClr val="505050"/>
                </a:solidFill>
                <a:latin typeface="Segoe UI Semilight"/>
              </a:rPr>
              <a:t>Privacy Laws</a:t>
            </a:r>
          </a:p>
        </p:txBody>
      </p:sp>
      <p:sp>
        <p:nvSpPr>
          <p:cNvPr id="106" name="Rectangle 105"/>
          <p:cNvSpPr/>
          <p:nvPr/>
        </p:nvSpPr>
        <p:spPr>
          <a:xfrm>
            <a:off x="5567238" y="3254654"/>
            <a:ext cx="761211" cy="153844"/>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13968" y="2793437"/>
            <a:ext cx="467751" cy="26100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92289" y="5918521"/>
            <a:ext cx="310561" cy="446156"/>
          </a:xfrm>
          <a:prstGeom prst="rect">
            <a:avLst/>
          </a:prstGeom>
        </p:spPr>
      </p:pic>
      <p:sp>
        <p:nvSpPr>
          <p:cNvPr id="109" name="Rectangle 108"/>
          <p:cNvSpPr/>
          <p:nvPr/>
        </p:nvSpPr>
        <p:spPr>
          <a:xfrm>
            <a:off x="10071627" y="6377288"/>
            <a:ext cx="551884"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Privacy</a:t>
            </a:r>
          </a:p>
          <a:p>
            <a:pPr algn="ctr" defTabSz="582215" fontAlgn="ctr">
              <a:defRPr/>
            </a:pPr>
            <a:r>
              <a:rPr lang="en-US" sz="714" b="1" kern="0" dirty="0">
                <a:solidFill>
                  <a:srgbClr val="505050"/>
                </a:solidFill>
                <a:latin typeface="Segoe UI Semilight"/>
              </a:rPr>
              <a:t>Shield</a:t>
            </a:r>
          </a:p>
        </p:txBody>
      </p:sp>
      <p:pic>
        <p:nvPicPr>
          <p:cNvPr id="110"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9758" y="465575"/>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9079440" y="1017954"/>
            <a:ext cx="578520" cy="153845"/>
          </a:xfrm>
          <a:prstGeom prst="rect">
            <a:avLst/>
          </a:prstGeom>
        </p:spPr>
        <p:txBody>
          <a:bodyPr wrap="none" lIns="0" tIns="0" rIns="0" bIns="0">
            <a:noAutofit/>
          </a:bodyPr>
          <a:lstStyle/>
          <a:p>
            <a:pPr algn="ctr" defTabSz="608913" fontAlgn="ctr">
              <a:defRPr/>
            </a:pPr>
            <a:r>
              <a:rPr lang="en-US" sz="816" b="1" kern="0" dirty="0">
                <a:solidFill>
                  <a:srgbClr val="505050"/>
                </a:solidFill>
                <a:latin typeface="Segoe UI Semilight"/>
              </a:rPr>
              <a:t>ISO 22301</a:t>
            </a:r>
          </a:p>
        </p:txBody>
      </p:sp>
      <p:sp>
        <p:nvSpPr>
          <p:cNvPr id="112" name="Rectangle 111"/>
          <p:cNvSpPr/>
          <p:nvPr/>
        </p:nvSpPr>
        <p:spPr>
          <a:xfrm>
            <a:off x="8166866" y="6377288"/>
            <a:ext cx="444270"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India</a:t>
            </a:r>
          </a:p>
          <a:p>
            <a:pPr algn="ctr" defTabSz="582215" fontAlgn="ctr">
              <a:defRPr/>
            </a:pPr>
            <a:r>
              <a:rPr lang="en-US" sz="714" b="1" kern="0" err="1">
                <a:solidFill>
                  <a:srgbClr val="505050"/>
                </a:solidFill>
                <a:latin typeface="Segoe UI Semilight"/>
              </a:rPr>
              <a:t>MeitY</a:t>
            </a:r>
            <a:endParaRPr lang="en-US" sz="714" b="1" kern="0">
              <a:solidFill>
                <a:srgbClr val="505050"/>
              </a:solidFill>
              <a:latin typeface="Segoe UI Semilight"/>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172017" y="6021022"/>
            <a:ext cx="433967" cy="241155"/>
          </a:xfrm>
          <a:prstGeom prst="rect">
            <a:avLst/>
          </a:prstGeom>
        </p:spPr>
      </p:pic>
      <p:sp>
        <p:nvSpPr>
          <p:cNvPr id="114" name="Rectangle 113"/>
          <p:cNvSpPr/>
          <p:nvPr/>
        </p:nvSpPr>
        <p:spPr>
          <a:xfrm>
            <a:off x="11036396" y="6376955"/>
            <a:ext cx="778796" cy="430380"/>
          </a:xfrm>
          <a:prstGeom prst="rect">
            <a:avLst/>
          </a:prstGeom>
        </p:spPr>
        <p:txBody>
          <a:bodyPr wrap="square" anchor="ctr">
            <a:spAutoFit/>
          </a:bodyPr>
          <a:lstStyle/>
          <a:p>
            <a:pPr algn="ctr" defTabSz="582103" fontAlgn="ctr">
              <a:defRPr/>
            </a:pPr>
            <a:r>
              <a:rPr lang="en-US" sz="714" b="1" kern="0">
                <a:solidFill>
                  <a:srgbClr val="505050"/>
                </a:solidFill>
                <a:latin typeface="Segoe UI Semilight"/>
              </a:rPr>
              <a:t>Germany IT</a:t>
            </a:r>
          </a:p>
          <a:p>
            <a:pPr algn="ctr" defTabSz="582103" fontAlgn="ctr">
              <a:defRPr/>
            </a:pPr>
            <a:r>
              <a:rPr lang="en-US" sz="714" b="1" kern="0">
                <a:solidFill>
                  <a:srgbClr val="505050"/>
                </a:solidFill>
                <a:latin typeface="Segoe UI Semilight"/>
              </a:rPr>
              <a:t>Grundschutz</a:t>
            </a:r>
          </a:p>
          <a:p>
            <a:pPr algn="ctr" defTabSz="582103" fontAlgn="ctr">
              <a:defRPr/>
            </a:pPr>
            <a:r>
              <a:rPr lang="en-US" sz="714" b="1" kern="0">
                <a:solidFill>
                  <a:srgbClr val="505050"/>
                </a:solidFill>
                <a:latin typeface="Segoe UI Semilight"/>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20421" y="5943666"/>
            <a:ext cx="410746" cy="395864"/>
          </a:xfrm>
          <a:prstGeom prst="rect">
            <a:avLst/>
          </a:prstGeom>
        </p:spPr>
      </p:pic>
      <p:sp>
        <p:nvSpPr>
          <p:cNvPr id="116" name="Rectangle 115"/>
          <p:cNvSpPr/>
          <p:nvPr/>
        </p:nvSpPr>
        <p:spPr>
          <a:xfrm>
            <a:off x="7168394" y="6377288"/>
            <a:ext cx="466782"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Spain</a:t>
            </a:r>
          </a:p>
          <a:p>
            <a:pPr algn="ctr" defTabSz="582215" fontAlgn="ctr">
              <a:defRPr/>
            </a:pPr>
            <a:r>
              <a:rPr lang="en-US" sz="714" b="1" kern="0">
                <a:solidFill>
                  <a:srgbClr val="505050"/>
                </a:solidFill>
                <a:latin typeface="Segoe UI Semilight"/>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233841" y="5948800"/>
            <a:ext cx="335889" cy="385599"/>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971774" y="1488803"/>
            <a:ext cx="793853" cy="304393"/>
          </a:xfrm>
          <a:prstGeom prst="rect">
            <a:avLst/>
          </a:prstGeom>
        </p:spPr>
      </p:pic>
      <p:sp>
        <p:nvSpPr>
          <p:cNvPr id="119" name="Rectangle 118"/>
          <p:cNvSpPr/>
          <p:nvPr/>
        </p:nvSpPr>
        <p:spPr>
          <a:xfrm>
            <a:off x="8946429" y="1933026"/>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Certification</a:t>
            </a:r>
          </a:p>
          <a:p>
            <a:pPr algn="ctr" defTabSz="608913" fontAlgn="ctr">
              <a:defRPr/>
            </a:pPr>
            <a:endParaRPr lang="en-US" sz="816" b="1" kern="0">
              <a:solidFill>
                <a:srgbClr val="505050"/>
              </a:solidFill>
              <a:latin typeface="Segoe UI Semilight"/>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1020683" y="1488803"/>
            <a:ext cx="793853" cy="304393"/>
          </a:xfrm>
          <a:prstGeom prst="rect">
            <a:avLst/>
          </a:prstGeom>
        </p:spPr>
      </p:pic>
      <p:sp>
        <p:nvSpPr>
          <p:cNvPr id="121" name="Rectangle 120"/>
          <p:cNvSpPr/>
          <p:nvPr/>
        </p:nvSpPr>
        <p:spPr>
          <a:xfrm>
            <a:off x="10995339" y="1926596"/>
            <a:ext cx="844544" cy="307690"/>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CSA STAR</a:t>
            </a:r>
          </a:p>
          <a:p>
            <a:pPr algn="ctr" defTabSz="608913" fontAlgn="ctr">
              <a:defRPr/>
            </a:pPr>
            <a:r>
              <a:rPr lang="en-US" sz="816" b="1" kern="0">
                <a:solidFill>
                  <a:srgbClr val="505050"/>
                </a:solidFill>
                <a:latin typeface="Segoe UI Semilight"/>
              </a:rPr>
              <a:t>Attestation</a:t>
            </a:r>
          </a:p>
          <a:p>
            <a:pPr algn="ctr" defTabSz="608913" fontAlgn="ctr">
              <a:defRPr/>
            </a:pPr>
            <a:endParaRPr lang="en-US" sz="816" b="1" kern="0">
              <a:solidFill>
                <a:srgbClr val="505050"/>
              </a:solidFill>
              <a:latin typeface="Segoe UI Semilight"/>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72472" y="3797282"/>
            <a:ext cx="613900" cy="255967"/>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907517" y="4223052"/>
            <a:ext cx="756846" cy="222186"/>
          </a:xfrm>
          <a:prstGeom prst="rect">
            <a:avLst/>
          </a:prstGeom>
        </p:spPr>
        <p:txBody>
          <a:bodyPr wrap="square">
            <a:spAutoFit/>
          </a:bodyPr>
          <a:lstStyle/>
          <a:p>
            <a:pPr algn="ctr" defTabSz="582215" fontAlgn="ctr">
              <a:defRPr/>
            </a:pPr>
            <a:r>
              <a:rPr lang="en-US" sz="816" b="1" kern="0">
                <a:solidFill>
                  <a:srgbClr val="505050"/>
                </a:solidFill>
                <a:latin typeface="Calibri"/>
              </a:rPr>
              <a:t>HITRUST</a:t>
            </a:r>
          </a:p>
        </p:txBody>
      </p:sp>
      <p:pic>
        <p:nvPicPr>
          <p:cNvPr id="124" name="Picture 123"/>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7013761" y="3802531"/>
            <a:ext cx="613073" cy="245469"/>
          </a:xfrm>
          <a:prstGeom prst="rect">
            <a:avLst/>
          </a:prstGeom>
        </p:spPr>
      </p:pic>
      <p:sp>
        <p:nvSpPr>
          <p:cNvPr id="125" name="Rectangle 124"/>
          <p:cNvSpPr/>
          <p:nvPr/>
        </p:nvSpPr>
        <p:spPr>
          <a:xfrm>
            <a:off x="6817154" y="4203521"/>
            <a:ext cx="1006286" cy="222186"/>
          </a:xfrm>
          <a:prstGeom prst="rect">
            <a:avLst/>
          </a:prstGeom>
        </p:spPr>
        <p:txBody>
          <a:bodyPr wrap="square">
            <a:spAutoFit/>
          </a:bodyPr>
          <a:lstStyle/>
          <a:p>
            <a:pPr algn="ctr" defTabSz="582215" fontAlgn="ctr">
              <a:defRPr/>
            </a:pPr>
            <a:r>
              <a:rPr lang="en-US" sz="816" b="1" kern="0">
                <a:solidFill>
                  <a:srgbClr val="505050"/>
                </a:solidFill>
                <a:latin typeface="Segoe UI Semilight"/>
              </a:rPr>
              <a:t>IG Toolkit UK</a:t>
            </a:r>
          </a:p>
        </p:txBody>
      </p:sp>
      <p:sp>
        <p:nvSpPr>
          <p:cNvPr id="126" name="Rectangle 125"/>
          <p:cNvSpPr/>
          <p:nvPr/>
        </p:nvSpPr>
        <p:spPr>
          <a:xfrm>
            <a:off x="6212605" y="5442944"/>
            <a:ext cx="467001" cy="318306"/>
          </a:xfrm>
          <a:prstGeom prst="rect">
            <a:avLst/>
          </a:prstGeom>
        </p:spPr>
        <p:txBody>
          <a:bodyPr wrap="square" anchor="ctr">
            <a:spAutoFit/>
          </a:bodyPr>
          <a:lstStyle/>
          <a:p>
            <a:pPr algn="ctr" defTabSz="582215" fontAlgn="ctr">
              <a:defRPr/>
            </a:pPr>
            <a:r>
              <a:rPr lang="en-US" sz="714" b="1" kern="0">
                <a:solidFill>
                  <a:srgbClr val="505050"/>
                </a:solidFill>
                <a:latin typeface="Segoe UI Semilight"/>
              </a:rPr>
              <a:t>China</a:t>
            </a:r>
          </a:p>
          <a:p>
            <a:pPr algn="ctr" defTabSz="582215" fontAlgn="ctr">
              <a:defRPr/>
            </a:pPr>
            <a:r>
              <a:rPr lang="en-US" sz="714" b="1" kern="0">
                <a:solidFill>
                  <a:srgbClr val="505050"/>
                </a:solidFill>
                <a:latin typeface="Segoe UI Semilight"/>
              </a:rPr>
              <a:t>DJCP</a:t>
            </a:r>
          </a:p>
        </p:txBody>
      </p:sp>
      <p:pic>
        <p:nvPicPr>
          <p:cNvPr id="127" name="Picture 1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6132647" y="4893799"/>
            <a:ext cx="626917" cy="626916"/>
          </a:xfrm>
          <a:prstGeom prst="rect">
            <a:avLst/>
          </a:prstGeom>
        </p:spPr>
      </p:pic>
      <p:pic>
        <p:nvPicPr>
          <p:cNvPr id="1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2054" y="465575"/>
            <a:ext cx="597884" cy="451731"/>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7001736" y="1017954"/>
            <a:ext cx="578520" cy="153845"/>
          </a:xfrm>
          <a:prstGeom prst="rect">
            <a:avLst/>
          </a:prstGeom>
        </p:spPr>
        <p:txBody>
          <a:bodyPr wrap="none" lIns="0" tIns="0" rIns="0" bIns="0">
            <a:noAutofit/>
          </a:bodyPr>
          <a:lstStyle/>
          <a:p>
            <a:pPr algn="ctr" defTabSz="608913" fontAlgn="ctr">
              <a:defRPr/>
            </a:pPr>
            <a:r>
              <a:rPr lang="en-US" sz="816" b="1" kern="0">
                <a:solidFill>
                  <a:srgbClr val="505050"/>
                </a:solidFill>
                <a:latin typeface="Segoe UI Semilight"/>
              </a:rPr>
              <a:t>ISO 27017</a:t>
            </a:r>
          </a:p>
        </p:txBody>
      </p:sp>
      <p:sp>
        <p:nvSpPr>
          <p:cNvPr id="130" name="Rectangle 129"/>
          <p:cNvSpPr/>
          <p:nvPr/>
        </p:nvSpPr>
        <p:spPr bwMode="auto">
          <a:xfrm>
            <a:off x="2206141" y="835454"/>
            <a:ext cx="418380"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B6F0"/>
                </a:solidFill>
                <a:latin typeface="Segoe UI"/>
                <a:cs typeface="Segoe UI Semibold" panose="020B0702040204020203" pitchFamily="34" charset="0"/>
              </a:rPr>
              <a:t>GLOBAL</a:t>
            </a:r>
          </a:p>
        </p:txBody>
      </p:sp>
      <p:sp>
        <p:nvSpPr>
          <p:cNvPr id="132" name="Rectangle 131"/>
          <p:cNvSpPr/>
          <p:nvPr/>
        </p:nvSpPr>
        <p:spPr bwMode="auto">
          <a:xfrm>
            <a:off x="2206142" y="3057787"/>
            <a:ext cx="418380" cy="100392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224" b="1" kern="0" dirty="0">
                <a:solidFill>
                  <a:srgbClr val="00327A"/>
                </a:solidFill>
                <a:latin typeface="Segoe UI"/>
                <a:cs typeface="Segoe UI Semibold" panose="020B0702040204020203" pitchFamily="34" charset="0"/>
              </a:rPr>
              <a:t>INDUSTRY</a:t>
            </a:r>
          </a:p>
        </p:txBody>
      </p:sp>
      <p:sp>
        <p:nvSpPr>
          <p:cNvPr id="134" name="Rectangle 133"/>
          <p:cNvSpPr/>
          <p:nvPr/>
        </p:nvSpPr>
        <p:spPr bwMode="auto">
          <a:xfrm>
            <a:off x="2210343" y="5331039"/>
            <a:ext cx="409289" cy="9838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32563">
              <a:spcAft>
                <a:spcPts val="1199"/>
              </a:spcAft>
              <a:defRPr/>
            </a:pPr>
            <a:r>
              <a:rPr lang="en-IN" sz="1224" b="1" kern="0" dirty="0">
                <a:solidFill>
                  <a:srgbClr val="001F50"/>
                </a:solidFill>
                <a:latin typeface="Segoe UI"/>
                <a:cs typeface="Segoe UI Semibold" panose="020B0702040204020203" pitchFamily="34" charset="0"/>
              </a:rPr>
              <a:t>REGIONAL</a:t>
            </a:r>
          </a:p>
        </p:txBody>
      </p:sp>
      <p:cxnSp>
        <p:nvCxnSpPr>
          <p:cNvPr id="153" name="Straight Connector 152"/>
          <p:cNvCxnSpPr/>
          <p:nvPr/>
        </p:nvCxnSpPr>
        <p:spPr>
          <a:xfrm>
            <a:off x="2630057" y="409900"/>
            <a:ext cx="0" cy="1678686"/>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630057" y="2688502"/>
            <a:ext cx="0" cy="1678686"/>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30057" y="4967104"/>
            <a:ext cx="0" cy="1678686"/>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78288" y="495"/>
            <a:ext cx="11408377" cy="5306919"/>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4330" tIns="62165" rIns="124330" bIns="62165" numCol="1" anchor="t" anchorCtr="0" compatLnSpc="1">
            <a:prstTxWarp prst="textNoShape">
              <a:avLst/>
            </a:prstTxWarp>
          </a:bodyPr>
          <a:lstStyle/>
          <a:p>
            <a:pPr defTabSz="1243192">
              <a:defRPr/>
            </a:pPr>
            <a:endParaRPr lang="en-US" sz="2448" kern="0">
              <a:solidFill>
                <a:sysClr val="windowText" lastClr="000000"/>
              </a:solidFill>
              <a:latin typeface="Calibri"/>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883" y="495"/>
            <a:ext cx="1993125" cy="699353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977955" y="313450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273149" y="1722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344905" y="117722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191472" y="207593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500236" y="22388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777625" y="147839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341525" y="143592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906072" y="350199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208890" y="1665406"/>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303317" y="132069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66746" y="1241060"/>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772865" y="129190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62905" y="19506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310296" y="175877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1177537" y="1259353"/>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919921" y="164824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587149" y="40669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320596" y="435573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10118766" y="205211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938939" y="155677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281877" y="25838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532276" y="17712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631978" y="158807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273456" y="116688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734513" y="126879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559575" y="1604954"/>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559575" y="1183957"/>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194667" y="3986745"/>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7095811" y="4242388"/>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541717" y="138233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555182" y="4324589"/>
            <a:ext cx="4171421" cy="2750711"/>
            <a:chOff x="824268" y="4593027"/>
            <a:chExt cx="4172012" cy="2751100"/>
          </a:xfrm>
        </p:grpSpPr>
        <p:sp>
          <p:nvSpPr>
            <p:cNvPr id="125" name="TextBox 124">
              <a:extLst>
                <a:ext uri="{FF2B5EF4-FFF2-40B4-BE49-F238E27FC236}">
                  <a16:creationId xmlns:a16="http://schemas.microsoft.com/office/drawing/2014/main" id="{517E3171-8D21-4F2A-973B-1125769C370F}"/>
                </a:ext>
              </a:extLst>
            </p:cNvPr>
            <p:cNvSpPr txBox="1"/>
            <p:nvPr/>
          </p:nvSpPr>
          <p:spPr>
            <a:xfrm>
              <a:off x="824268" y="4593027"/>
              <a:ext cx="2798062" cy="2751100"/>
            </a:xfrm>
            <a:prstGeom prst="rect">
              <a:avLst/>
            </a:prstGeom>
            <a:noFill/>
          </p:spPr>
          <p:txBody>
            <a:bodyPr wrap="none" rtlCol="0">
              <a:spAutoFit/>
            </a:bodyPr>
            <a:lstStyle/>
            <a:p>
              <a:pPr defTabSz="932418">
                <a:defRPr/>
              </a:pPr>
              <a:r>
                <a:rPr lang="en-US" sz="16926" spc="-800" dirty="0">
                  <a:solidFill>
                    <a:srgbClr val="0078D7"/>
                  </a:solidFill>
                  <a:latin typeface="Segoe UI Light"/>
                  <a:cs typeface="Segoe UI Semilight" panose="020B0402040204020203" pitchFamily="34" charset="0"/>
                </a:rPr>
                <a:t>42</a:t>
              </a:r>
              <a:r>
                <a:rPr lang="en-US" sz="16926" spc="-800" dirty="0">
                  <a:solidFill>
                    <a:srgbClr val="0078D7"/>
                  </a:solidFill>
                  <a:latin typeface="Segoe UI Light"/>
                  <a:cs typeface="Segoe UI Semibold" panose="020B0702040204020203" pitchFamily="34" charset="0"/>
                </a:rPr>
                <a:t> </a:t>
              </a:r>
              <a:endParaRPr lang="en-US" sz="4896" spc="-800" dirty="0">
                <a:solidFill>
                  <a:srgbClr val="0078D7"/>
                </a:solidFill>
                <a:latin typeface="Segoe UI Light"/>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3009577" y="5727570"/>
              <a:ext cx="1986703" cy="1219165"/>
            </a:xfrm>
            <a:prstGeom prst="rect">
              <a:avLst/>
            </a:prstGeom>
          </p:spPr>
          <p:txBody>
            <a:bodyPr wrap="none">
              <a:spAutoFit/>
            </a:bodyPr>
            <a:lstStyle/>
            <a:p>
              <a:pPr defTabSz="932418">
                <a:lnSpc>
                  <a:spcPts val="4284"/>
                </a:lnSpc>
                <a:defRPr/>
              </a:pPr>
              <a:r>
                <a:rPr lang="en-US" sz="4488" dirty="0">
                  <a:solidFill>
                    <a:srgbClr val="0078D7"/>
                  </a:solidFill>
                  <a:latin typeface="Segoe UI Light" panose="020B0502040204020203" pitchFamily="34" charset="0"/>
                  <a:cs typeface="Segoe UI Light" panose="020B0502040204020203" pitchFamily="34" charset="0"/>
                </a:rPr>
                <a:t>Azure </a:t>
              </a:r>
              <a:br>
                <a:rPr lang="en-US" sz="4488" dirty="0">
                  <a:solidFill>
                    <a:srgbClr val="0078D7"/>
                  </a:solidFill>
                  <a:latin typeface="Segoe UI Light" panose="020B0502040204020203" pitchFamily="34" charset="0"/>
                  <a:cs typeface="Segoe UI Light" panose="020B0502040204020203" pitchFamily="34" charset="0"/>
                </a:rPr>
              </a:br>
              <a:r>
                <a:rPr lang="en-US" sz="4488" dirty="0">
                  <a:solidFill>
                    <a:srgbClr val="0078D7"/>
                  </a:solidFill>
                  <a:latin typeface="Segoe UI Light" panose="020B0502040204020203" pitchFamily="34" charset="0"/>
                  <a:cs typeface="Segoe UI Light" panose="020B0502040204020203" pitchFamily="34" charset="0"/>
                </a:rPr>
                <a:t>regions</a:t>
              </a:r>
            </a:p>
          </p:txBody>
        </p:sp>
      </p:grpSp>
      <p:sp>
        <p:nvSpPr>
          <p:cNvPr id="48" name="Oval 47">
            <a:extLst/>
          </p:cNvPr>
          <p:cNvSpPr/>
          <p:nvPr/>
        </p:nvSpPr>
        <p:spPr bwMode="auto">
          <a:xfrm>
            <a:off x="11463656" y="3968269"/>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49" name="Oval 48">
            <a:extLst/>
          </p:cNvPr>
          <p:cNvSpPr/>
          <p:nvPr/>
        </p:nvSpPr>
        <p:spPr bwMode="auto">
          <a:xfrm>
            <a:off x="11197103" y="4257061"/>
            <a:ext cx="286120" cy="286113"/>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50" name="Rectangle 49">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51" name="Rectangle 50">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9" name="Freeform 58"/>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60" name="Rectangle 59">
            <a:extLst>
              <a:ext uri="{FF2B5EF4-FFF2-40B4-BE49-F238E27FC236}">
                <a16:creationId xmlns:a16="http://schemas.microsoft.com/office/drawing/2014/main" id="{D840CA15-E7AF-4D80-A226-6F2F62F5E3F3}"/>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61" name="Rectangle 60">
            <a:extLst>
              <a:ext uri="{FF2B5EF4-FFF2-40B4-BE49-F238E27FC236}">
                <a16:creationId xmlns:a16="http://schemas.microsoft.com/office/drawing/2014/main" id="{F69E30BA-F4E2-487C-9E26-A8FB0904BDE2}"/>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62" name="speedometer_2">
            <a:extLst>
              <a:ext uri="{FF2B5EF4-FFF2-40B4-BE49-F238E27FC236}">
                <a16:creationId xmlns:a16="http://schemas.microsoft.com/office/drawing/2014/main" id="{2697FF53-82DB-44EB-BCE6-BE244712CD87}"/>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63" name="Group 62">
            <a:extLst>
              <a:ext uri="{FF2B5EF4-FFF2-40B4-BE49-F238E27FC236}">
                <a16:creationId xmlns:a16="http://schemas.microsoft.com/office/drawing/2014/main" id="{D3F4AD1F-822E-4276-8AFD-9C6F53B0B083}"/>
              </a:ext>
            </a:extLst>
          </p:cNvPr>
          <p:cNvGrpSpPr/>
          <p:nvPr/>
        </p:nvGrpSpPr>
        <p:grpSpPr>
          <a:xfrm>
            <a:off x="791606" y="2574304"/>
            <a:ext cx="460244" cy="449535"/>
            <a:chOff x="2088630" y="3287843"/>
            <a:chExt cx="429718" cy="419725"/>
          </a:xfrm>
          <a:noFill/>
        </p:grpSpPr>
        <p:sp>
          <p:nvSpPr>
            <p:cNvPr id="64" name="Rectangle 63">
              <a:extLst>
                <a:ext uri="{FF2B5EF4-FFF2-40B4-BE49-F238E27FC236}">
                  <a16:creationId xmlns:a16="http://schemas.microsoft.com/office/drawing/2014/main" id="{E9C4BBE8-54F1-44C8-9909-78FC54BA0B7B}"/>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5" name="Rectangle 64">
              <a:extLst>
                <a:ext uri="{FF2B5EF4-FFF2-40B4-BE49-F238E27FC236}">
                  <a16:creationId xmlns:a16="http://schemas.microsoft.com/office/drawing/2014/main" id="{F5DAF9FD-18B3-45B3-BC0D-0E21FBE8F28F}"/>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53" name="Title 2">
            <a:extLst>
              <a:ext uri="{FF2B5EF4-FFF2-40B4-BE49-F238E27FC236}">
                <a16:creationId xmlns:a16="http://schemas.microsoft.com/office/drawing/2014/main" id="{2A2796AA-A8AA-4242-A1DE-15F8FBFBDB27}"/>
              </a:ext>
            </a:extLst>
          </p:cNvPr>
          <p:cNvSpPr txBox="1">
            <a:spLocks/>
          </p:cNvSpPr>
          <p:nvPr/>
        </p:nvSpPr>
        <p:spPr>
          <a:xfrm>
            <a:off x="8578969" y="5877317"/>
            <a:ext cx="3180331" cy="636852"/>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2244" spc="-102" dirty="0">
                <a:solidFill>
                  <a:srgbClr val="505050">
                    <a:lumMod val="60000"/>
                    <a:lumOff val="40000"/>
                  </a:srgbClr>
                </a:solidFill>
                <a:latin typeface="Segoe UI"/>
              </a:rPr>
              <a:t>Learn more: Microsoft.com/datacenter</a:t>
            </a: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4FA063-8E4E-40E4-860B-852CD6B4D2E7}"/>
              </a:ext>
            </a:extLst>
          </p:cNvPr>
          <p:cNvSpPr>
            <a:spLocks noGrp="1"/>
          </p:cNvSpPr>
          <p:nvPr>
            <p:ph type="body" sz="quarter" idx="10"/>
          </p:nvPr>
        </p:nvSpPr>
        <p:spPr/>
        <p:txBody>
          <a:bodyPr/>
          <a:lstStyle/>
          <a:p>
            <a:r>
              <a:rPr lang="en-US"/>
              <a:t>Microsoft inter-datacenter backbone</a:t>
            </a:r>
          </a:p>
        </p:txBody>
      </p:sp>
      <p:grpSp>
        <p:nvGrpSpPr>
          <p:cNvPr id="2" name="Group 1"/>
          <p:cNvGrpSpPr/>
          <p:nvPr/>
        </p:nvGrpSpPr>
        <p:grpSpPr>
          <a:xfrm>
            <a:off x="292354" y="1128264"/>
            <a:ext cx="11850748" cy="5415336"/>
            <a:chOff x="291512" y="1044398"/>
            <a:chExt cx="11852429" cy="5416104"/>
          </a:xfrm>
        </p:grpSpPr>
        <p:grpSp>
          <p:nvGrpSpPr>
            <p:cNvPr id="6" name="Group 5"/>
            <p:cNvGrpSpPr/>
            <p:nvPr/>
          </p:nvGrpSpPr>
          <p:grpSpPr>
            <a:xfrm>
              <a:off x="291512" y="1044398"/>
              <a:ext cx="11730895" cy="5416104"/>
              <a:chOff x="291512" y="1044398"/>
              <a:chExt cx="11730895" cy="5416104"/>
            </a:xfrm>
          </p:grpSpPr>
          <p:pic>
            <p:nvPicPr>
              <p:cNvPr id="1051" name="Picture 1050" descr="world map"/>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1053" name="Rectangle 1052"/>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States</a:t>
                </a:r>
                <a:endParaRPr lang="en-US" sz="700">
                  <a:solidFill>
                    <a:srgbClr val="353535"/>
                  </a:solidFill>
                  <a:latin typeface="Segoe UI Semilight"/>
                </a:endParaRPr>
              </a:p>
            </p:txBody>
          </p:sp>
          <p:sp>
            <p:nvSpPr>
              <p:cNvPr id="1050" name="Freeform 8"/>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1" name="Freeform 5"/>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3" name="Freeform 6"/>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4" name="Freeform 7"/>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5" name="Freeform 8"/>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6" name="Freeform 9"/>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7" name="Freeform 10"/>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8" name="Freeform 11"/>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79" name="Freeform 12"/>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0" name="Freeform 13"/>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1" name="Freeform 14"/>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2" name="Freeform 15"/>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3" name="Freeform 16"/>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4" name="Freeform 17"/>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5" name="Freeform 18"/>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6" name="Freeform 19"/>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7" name="Freeform 20"/>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8" name="Freeform 21"/>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89" name="Freeform 22"/>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0" name="Freeform 23"/>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1" name="Freeform 24"/>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2" name="Freeform 25"/>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3" name="Freeform 26"/>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4" name="Freeform 27"/>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5" name="Freeform 28"/>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6" name="Freeform 29"/>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7" name="Freeform 30"/>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8" name="Freeform 31"/>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999" name="Freeform 32"/>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0" name="Freeform 33"/>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1" name="Line 34"/>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2" name="Freeform 35"/>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3" name="Freeform 36"/>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4" name="Freeform 37"/>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5" name="Freeform 38"/>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6" name="Freeform 39"/>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7" name="Freeform 40"/>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8" name="Freeform 41"/>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09" name="Line 42"/>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0" name="Freeform 43"/>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1" name="Freeform 44"/>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2" name="Freeform 45"/>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3" name="Freeform 46"/>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4" name="Freeform 47"/>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5" name="Freeform 48"/>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6" name="Freeform 49"/>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7" name="Freeform 50"/>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8" name="Freeform 51"/>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19" name="Freeform 52"/>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0" name="Freeform 53"/>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1" name="Freeform 54"/>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2" name="Freeform 55"/>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3" name="Freeform 56"/>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4" name="Freeform 57"/>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5" name="Freeform 58"/>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6" name="Freeform 59"/>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7" name="Freeform 60"/>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8" name="Freeform 61"/>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29" name="Freeform 62"/>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0" name="Freeform 63"/>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1" name="Freeform 64"/>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2" name="Freeform 65"/>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3" name="Freeform 66"/>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4" name="Freeform 67"/>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5" name="Freeform 68"/>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6" name="Freeform 69"/>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7" name="Freeform 70"/>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8" name="Freeform 71"/>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39" name="Freeform 72"/>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0" name="Freeform 73"/>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1" name="Freeform 74"/>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2" name="Freeform 75"/>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3" name="Freeform 76"/>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4" name="Freeform 77"/>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5" name="Freeform 78"/>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6" name="Freeform 79"/>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7" name="Freeform 80"/>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8" name="Freeform 81"/>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049" name="Freeform 82"/>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nvGrpSpPr>
              <p:cNvPr id="927" name="Group 926"/>
              <p:cNvGrpSpPr/>
              <p:nvPr/>
            </p:nvGrpSpPr>
            <p:grpSpPr>
              <a:xfrm>
                <a:off x="5973079" y="2748470"/>
                <a:ext cx="128016" cy="128016"/>
                <a:chOff x="1520304" y="1939550"/>
                <a:chExt cx="726812" cy="726812"/>
              </a:xfrm>
            </p:grpSpPr>
            <p:sp>
              <p:nvSpPr>
                <p:cNvPr id="928" name="Oval 92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29" name="Group 928"/>
                <p:cNvGrpSpPr/>
                <p:nvPr/>
              </p:nvGrpSpPr>
              <p:grpSpPr>
                <a:xfrm>
                  <a:off x="1627350" y="2071688"/>
                  <a:ext cx="512722" cy="462536"/>
                  <a:chOff x="1302898" y="1640683"/>
                  <a:chExt cx="1201027" cy="1083468"/>
                </a:xfrm>
              </p:grpSpPr>
              <p:sp>
                <p:nvSpPr>
                  <p:cNvPr id="93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15" name="Group 814"/>
              <p:cNvGrpSpPr/>
              <p:nvPr/>
            </p:nvGrpSpPr>
            <p:grpSpPr>
              <a:xfrm>
                <a:off x="9868710" y="3418123"/>
                <a:ext cx="128016" cy="128016"/>
                <a:chOff x="1520304" y="1939550"/>
                <a:chExt cx="726812" cy="726812"/>
              </a:xfrm>
            </p:grpSpPr>
            <p:sp>
              <p:nvSpPr>
                <p:cNvPr id="816" name="Oval 81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17" name="Group 816"/>
                <p:cNvGrpSpPr/>
                <p:nvPr/>
              </p:nvGrpSpPr>
              <p:grpSpPr>
                <a:xfrm>
                  <a:off x="1627350" y="2071688"/>
                  <a:ext cx="512722" cy="462536"/>
                  <a:chOff x="1302898" y="1640683"/>
                  <a:chExt cx="1201027" cy="1083468"/>
                </a:xfrm>
              </p:grpSpPr>
              <p:sp>
                <p:nvSpPr>
                  <p:cNvPr id="81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2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07" name="Group 806"/>
              <p:cNvGrpSpPr/>
              <p:nvPr/>
            </p:nvGrpSpPr>
            <p:grpSpPr>
              <a:xfrm>
                <a:off x="9771289" y="3315135"/>
                <a:ext cx="128016" cy="128016"/>
                <a:chOff x="1520304" y="1939550"/>
                <a:chExt cx="726812" cy="726812"/>
              </a:xfrm>
            </p:grpSpPr>
            <p:sp>
              <p:nvSpPr>
                <p:cNvPr id="808" name="Oval 80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09" name="Group 808"/>
                <p:cNvGrpSpPr/>
                <p:nvPr/>
              </p:nvGrpSpPr>
              <p:grpSpPr>
                <a:xfrm>
                  <a:off x="1627350" y="2071688"/>
                  <a:ext cx="512722" cy="462536"/>
                  <a:chOff x="1302898" y="1640683"/>
                  <a:chExt cx="1201027" cy="1083468"/>
                </a:xfrm>
              </p:grpSpPr>
              <p:sp>
                <p:nvSpPr>
                  <p:cNvPr id="81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1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73" name="Group 572"/>
              <p:cNvGrpSpPr/>
              <p:nvPr/>
            </p:nvGrpSpPr>
            <p:grpSpPr>
              <a:xfrm>
                <a:off x="3269362" y="3279968"/>
                <a:ext cx="128016" cy="128016"/>
                <a:chOff x="1520304" y="1939550"/>
                <a:chExt cx="726812" cy="726812"/>
              </a:xfrm>
            </p:grpSpPr>
            <p:sp>
              <p:nvSpPr>
                <p:cNvPr id="574" name="Oval 57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75" name="Group 574"/>
                <p:cNvGrpSpPr/>
                <p:nvPr/>
              </p:nvGrpSpPr>
              <p:grpSpPr>
                <a:xfrm>
                  <a:off x="1627350" y="2071688"/>
                  <a:ext cx="512722" cy="462536"/>
                  <a:chOff x="1302898" y="1640683"/>
                  <a:chExt cx="1201027" cy="1083468"/>
                </a:xfrm>
              </p:grpSpPr>
              <p:sp>
                <p:nvSpPr>
                  <p:cNvPr id="57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70" name="Group 569"/>
              <p:cNvGrpSpPr/>
              <p:nvPr/>
            </p:nvGrpSpPr>
            <p:grpSpPr>
              <a:xfrm>
                <a:off x="3333060" y="3373249"/>
                <a:ext cx="128016" cy="128016"/>
                <a:chOff x="6617763" y="1494678"/>
                <a:chExt cx="188006" cy="188004"/>
              </a:xfrm>
            </p:grpSpPr>
            <p:sp>
              <p:nvSpPr>
                <p:cNvPr id="571" name="Oval 57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7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87" name="Group 486"/>
              <p:cNvGrpSpPr/>
              <p:nvPr/>
            </p:nvGrpSpPr>
            <p:grpSpPr>
              <a:xfrm>
                <a:off x="2766086" y="3560656"/>
                <a:ext cx="128016" cy="128016"/>
                <a:chOff x="1520304" y="1939550"/>
                <a:chExt cx="726812" cy="726812"/>
              </a:xfrm>
            </p:grpSpPr>
            <p:sp>
              <p:nvSpPr>
                <p:cNvPr id="488" name="Oval 4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89" name="Group 488"/>
                <p:cNvGrpSpPr/>
                <p:nvPr/>
              </p:nvGrpSpPr>
              <p:grpSpPr>
                <a:xfrm>
                  <a:off x="1627350" y="2071688"/>
                  <a:ext cx="512722" cy="462536"/>
                  <a:chOff x="1302898" y="1640683"/>
                  <a:chExt cx="1201027" cy="1083468"/>
                </a:xfrm>
              </p:grpSpPr>
              <p:sp>
                <p:nvSpPr>
                  <p:cNvPr id="49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79" name="Group 478"/>
              <p:cNvGrpSpPr/>
              <p:nvPr/>
            </p:nvGrpSpPr>
            <p:grpSpPr>
              <a:xfrm>
                <a:off x="2720799" y="3588285"/>
                <a:ext cx="128016" cy="128016"/>
                <a:chOff x="1520304" y="1939550"/>
                <a:chExt cx="726812" cy="726812"/>
              </a:xfrm>
            </p:grpSpPr>
            <p:sp>
              <p:nvSpPr>
                <p:cNvPr id="480" name="Oval 4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81" name="Group 480"/>
                <p:cNvGrpSpPr/>
                <p:nvPr/>
              </p:nvGrpSpPr>
              <p:grpSpPr>
                <a:xfrm>
                  <a:off x="1627350" y="2071688"/>
                  <a:ext cx="512722" cy="462536"/>
                  <a:chOff x="1302898" y="1640683"/>
                  <a:chExt cx="1201027" cy="1083468"/>
                </a:xfrm>
              </p:grpSpPr>
              <p:sp>
                <p:nvSpPr>
                  <p:cNvPr id="4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37" name="Group 236"/>
              <p:cNvGrpSpPr/>
              <p:nvPr/>
            </p:nvGrpSpPr>
            <p:grpSpPr>
              <a:xfrm>
                <a:off x="3916060" y="5577983"/>
                <a:ext cx="128016" cy="128016"/>
                <a:chOff x="1520304" y="1939550"/>
                <a:chExt cx="726812" cy="726812"/>
              </a:xfrm>
            </p:grpSpPr>
            <p:sp>
              <p:nvSpPr>
                <p:cNvPr id="238" name="Oval 23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290" name="Group 289"/>
                <p:cNvGrpSpPr/>
                <p:nvPr/>
              </p:nvGrpSpPr>
              <p:grpSpPr>
                <a:xfrm>
                  <a:off x="1627350" y="2071688"/>
                  <a:ext cx="512722" cy="462536"/>
                  <a:chOff x="1302898" y="1640683"/>
                  <a:chExt cx="1201027" cy="1083468"/>
                </a:xfrm>
              </p:grpSpPr>
              <p:sp>
                <p:nvSpPr>
                  <p:cNvPr id="29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96" name="Group 295"/>
              <p:cNvGrpSpPr/>
              <p:nvPr/>
            </p:nvGrpSpPr>
            <p:grpSpPr>
              <a:xfrm>
                <a:off x="3547079" y="5948616"/>
                <a:ext cx="128016" cy="128016"/>
                <a:chOff x="6617763" y="1494678"/>
                <a:chExt cx="188006" cy="188004"/>
              </a:xfrm>
            </p:grpSpPr>
            <p:sp>
              <p:nvSpPr>
                <p:cNvPr id="297" name="Oval 29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9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99" name="Group 298"/>
              <p:cNvGrpSpPr/>
              <p:nvPr/>
            </p:nvGrpSpPr>
            <p:grpSpPr>
              <a:xfrm>
                <a:off x="4296463" y="5522724"/>
                <a:ext cx="128016" cy="128016"/>
                <a:chOff x="6617763" y="1494678"/>
                <a:chExt cx="188006" cy="188004"/>
              </a:xfrm>
            </p:grpSpPr>
            <p:sp>
              <p:nvSpPr>
                <p:cNvPr id="300" name="Oval 299"/>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0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10" name="Group 309"/>
              <p:cNvGrpSpPr/>
              <p:nvPr/>
            </p:nvGrpSpPr>
            <p:grpSpPr>
              <a:xfrm>
                <a:off x="4425893" y="5507189"/>
                <a:ext cx="128016" cy="128016"/>
                <a:chOff x="6617763" y="1494678"/>
                <a:chExt cx="188006" cy="188004"/>
              </a:xfrm>
            </p:grpSpPr>
            <p:sp>
              <p:nvSpPr>
                <p:cNvPr id="327" name="Oval 32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51"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52" name="Group 351"/>
              <p:cNvGrpSpPr/>
              <p:nvPr/>
            </p:nvGrpSpPr>
            <p:grpSpPr>
              <a:xfrm>
                <a:off x="4552535" y="4890648"/>
                <a:ext cx="128016" cy="128016"/>
                <a:chOff x="6617763" y="1494678"/>
                <a:chExt cx="188006" cy="188004"/>
              </a:xfrm>
            </p:grpSpPr>
            <p:sp>
              <p:nvSpPr>
                <p:cNvPr id="377" name="Oval 37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37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379" name="Group 378"/>
              <p:cNvGrpSpPr/>
              <p:nvPr/>
            </p:nvGrpSpPr>
            <p:grpSpPr>
              <a:xfrm>
                <a:off x="811374" y="4005550"/>
                <a:ext cx="128016" cy="128016"/>
                <a:chOff x="1520304" y="1939550"/>
                <a:chExt cx="726812" cy="726812"/>
              </a:xfrm>
            </p:grpSpPr>
            <p:sp>
              <p:nvSpPr>
                <p:cNvPr id="380" name="Oval 3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381" name="Group 380"/>
                <p:cNvGrpSpPr/>
                <p:nvPr/>
              </p:nvGrpSpPr>
              <p:grpSpPr>
                <a:xfrm>
                  <a:off x="1627350" y="2071688"/>
                  <a:ext cx="512722" cy="462536"/>
                  <a:chOff x="1302898" y="1640683"/>
                  <a:chExt cx="1201027" cy="1083468"/>
                </a:xfrm>
              </p:grpSpPr>
              <p:sp>
                <p:nvSpPr>
                  <p:cNvPr id="3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387" name="Group 386"/>
              <p:cNvGrpSpPr/>
              <p:nvPr/>
            </p:nvGrpSpPr>
            <p:grpSpPr>
              <a:xfrm>
                <a:off x="3226557" y="3874799"/>
                <a:ext cx="128016" cy="128016"/>
                <a:chOff x="1520304" y="1939550"/>
                <a:chExt cx="726812" cy="726812"/>
              </a:xfrm>
            </p:grpSpPr>
            <p:sp>
              <p:nvSpPr>
                <p:cNvPr id="388" name="Oval 3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02" name="Group 401"/>
                <p:cNvGrpSpPr/>
                <p:nvPr/>
              </p:nvGrpSpPr>
              <p:grpSpPr>
                <a:xfrm>
                  <a:off x="1627350" y="2071688"/>
                  <a:ext cx="512722" cy="462536"/>
                  <a:chOff x="1302898" y="1640683"/>
                  <a:chExt cx="1201027" cy="1083468"/>
                </a:xfrm>
              </p:grpSpPr>
              <p:sp>
                <p:nvSpPr>
                  <p:cNvPr id="40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08" name="Group 407"/>
              <p:cNvGrpSpPr/>
              <p:nvPr/>
            </p:nvGrpSpPr>
            <p:grpSpPr>
              <a:xfrm>
                <a:off x="2604858" y="4017573"/>
                <a:ext cx="128016" cy="128016"/>
                <a:chOff x="1520304" y="1939550"/>
                <a:chExt cx="726812" cy="726812"/>
              </a:xfrm>
            </p:grpSpPr>
            <p:sp>
              <p:nvSpPr>
                <p:cNvPr id="409" name="Oval 40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10" name="Group 409"/>
                <p:cNvGrpSpPr/>
                <p:nvPr/>
              </p:nvGrpSpPr>
              <p:grpSpPr>
                <a:xfrm>
                  <a:off x="1627350" y="2071688"/>
                  <a:ext cx="512722" cy="462536"/>
                  <a:chOff x="1302898" y="1640683"/>
                  <a:chExt cx="1201027" cy="1083468"/>
                </a:xfrm>
              </p:grpSpPr>
              <p:sp>
                <p:nvSpPr>
                  <p:cNvPr id="41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25" name="Group 424"/>
              <p:cNvGrpSpPr/>
              <p:nvPr/>
            </p:nvGrpSpPr>
            <p:grpSpPr>
              <a:xfrm>
                <a:off x="2509072" y="3602738"/>
                <a:ext cx="128016" cy="128016"/>
                <a:chOff x="1520304" y="1939550"/>
                <a:chExt cx="726812" cy="726812"/>
              </a:xfrm>
            </p:grpSpPr>
            <p:sp>
              <p:nvSpPr>
                <p:cNvPr id="426" name="Oval 42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27" name="Group 426"/>
                <p:cNvGrpSpPr/>
                <p:nvPr/>
              </p:nvGrpSpPr>
              <p:grpSpPr>
                <a:xfrm>
                  <a:off x="1627350" y="2071688"/>
                  <a:ext cx="512722" cy="462536"/>
                  <a:chOff x="1302898" y="1640683"/>
                  <a:chExt cx="1201027" cy="1083468"/>
                </a:xfrm>
              </p:grpSpPr>
              <p:sp>
                <p:nvSpPr>
                  <p:cNvPr id="42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33" name="Group 432"/>
              <p:cNvGrpSpPr/>
              <p:nvPr/>
            </p:nvGrpSpPr>
            <p:grpSpPr>
              <a:xfrm>
                <a:off x="2352690" y="3546397"/>
                <a:ext cx="128016" cy="128016"/>
                <a:chOff x="1520304" y="1939550"/>
                <a:chExt cx="726812" cy="726812"/>
              </a:xfrm>
            </p:grpSpPr>
            <p:sp>
              <p:nvSpPr>
                <p:cNvPr id="434" name="Oval 43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35" name="Group 434"/>
                <p:cNvGrpSpPr/>
                <p:nvPr/>
              </p:nvGrpSpPr>
              <p:grpSpPr>
                <a:xfrm>
                  <a:off x="1627350" y="2071688"/>
                  <a:ext cx="512722" cy="462536"/>
                  <a:chOff x="1302898" y="1640683"/>
                  <a:chExt cx="1201027" cy="1083468"/>
                </a:xfrm>
              </p:grpSpPr>
              <p:sp>
                <p:nvSpPr>
                  <p:cNvPr id="43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41" name="Group 440"/>
              <p:cNvGrpSpPr/>
              <p:nvPr/>
            </p:nvGrpSpPr>
            <p:grpSpPr>
              <a:xfrm>
                <a:off x="2201880" y="3414979"/>
                <a:ext cx="128016" cy="128016"/>
                <a:chOff x="1520304" y="1939550"/>
                <a:chExt cx="726812" cy="726812"/>
              </a:xfrm>
            </p:grpSpPr>
            <p:sp>
              <p:nvSpPr>
                <p:cNvPr id="442" name="Oval 44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43" name="Group 442"/>
                <p:cNvGrpSpPr/>
                <p:nvPr/>
              </p:nvGrpSpPr>
              <p:grpSpPr>
                <a:xfrm>
                  <a:off x="1627350" y="2071688"/>
                  <a:ext cx="512722" cy="462536"/>
                  <a:chOff x="1302898" y="1640683"/>
                  <a:chExt cx="1201027" cy="1083468"/>
                </a:xfrm>
              </p:grpSpPr>
              <p:sp>
                <p:nvSpPr>
                  <p:cNvPr id="44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49" name="Group 448"/>
              <p:cNvGrpSpPr/>
              <p:nvPr/>
            </p:nvGrpSpPr>
            <p:grpSpPr>
              <a:xfrm>
                <a:off x="2104493" y="3534947"/>
                <a:ext cx="128016" cy="128016"/>
                <a:chOff x="1520304" y="1939550"/>
                <a:chExt cx="726812" cy="726812"/>
              </a:xfrm>
            </p:grpSpPr>
            <p:sp>
              <p:nvSpPr>
                <p:cNvPr id="450" name="Oval 44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51" name="Group 450"/>
                <p:cNvGrpSpPr/>
                <p:nvPr/>
              </p:nvGrpSpPr>
              <p:grpSpPr>
                <a:xfrm>
                  <a:off x="1627350" y="2071688"/>
                  <a:ext cx="512722" cy="462536"/>
                  <a:chOff x="1302898" y="1640683"/>
                  <a:chExt cx="1201027" cy="1083468"/>
                </a:xfrm>
              </p:grpSpPr>
              <p:sp>
                <p:nvSpPr>
                  <p:cNvPr id="45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57" name="Group 456"/>
              <p:cNvGrpSpPr/>
              <p:nvPr/>
            </p:nvGrpSpPr>
            <p:grpSpPr>
              <a:xfrm>
                <a:off x="2003442" y="3338194"/>
                <a:ext cx="128016" cy="128016"/>
                <a:chOff x="1520304" y="1939550"/>
                <a:chExt cx="726812" cy="726812"/>
              </a:xfrm>
            </p:grpSpPr>
            <p:sp>
              <p:nvSpPr>
                <p:cNvPr id="458" name="Oval 45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59" name="Group 458"/>
                <p:cNvGrpSpPr/>
                <p:nvPr/>
              </p:nvGrpSpPr>
              <p:grpSpPr>
                <a:xfrm>
                  <a:off x="1627350" y="2071688"/>
                  <a:ext cx="512722" cy="462536"/>
                  <a:chOff x="1302898" y="1640683"/>
                  <a:chExt cx="1201027" cy="1083468"/>
                </a:xfrm>
              </p:grpSpPr>
              <p:sp>
                <p:nvSpPr>
                  <p:cNvPr id="46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65" name="Group 464"/>
              <p:cNvGrpSpPr/>
              <p:nvPr/>
            </p:nvGrpSpPr>
            <p:grpSpPr>
              <a:xfrm>
                <a:off x="2817464" y="3664985"/>
                <a:ext cx="128016" cy="128016"/>
                <a:chOff x="1520304" y="1939550"/>
                <a:chExt cx="726812" cy="726812"/>
              </a:xfrm>
            </p:grpSpPr>
            <p:sp>
              <p:nvSpPr>
                <p:cNvPr id="466" name="Oval 46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67" name="Group 466"/>
                <p:cNvGrpSpPr/>
                <p:nvPr/>
              </p:nvGrpSpPr>
              <p:grpSpPr>
                <a:xfrm>
                  <a:off x="1627350" y="2071688"/>
                  <a:ext cx="512722" cy="462536"/>
                  <a:chOff x="1302898" y="1640683"/>
                  <a:chExt cx="1201027" cy="1083468"/>
                </a:xfrm>
              </p:grpSpPr>
              <p:sp>
                <p:nvSpPr>
                  <p:cNvPr id="46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473" name="Group 472"/>
              <p:cNvGrpSpPr/>
              <p:nvPr/>
            </p:nvGrpSpPr>
            <p:grpSpPr>
              <a:xfrm>
                <a:off x="2732387" y="3720244"/>
                <a:ext cx="128016" cy="128016"/>
                <a:chOff x="6617763" y="1494678"/>
                <a:chExt cx="188006" cy="188004"/>
              </a:xfrm>
            </p:grpSpPr>
            <p:sp>
              <p:nvSpPr>
                <p:cNvPr id="474" name="Oval 47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47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76" name="Group 475"/>
              <p:cNvGrpSpPr/>
              <p:nvPr/>
            </p:nvGrpSpPr>
            <p:grpSpPr>
              <a:xfrm>
                <a:off x="2008100" y="3359241"/>
                <a:ext cx="128016" cy="128016"/>
                <a:chOff x="6617763" y="1494678"/>
                <a:chExt cx="188006" cy="188004"/>
              </a:xfrm>
            </p:grpSpPr>
            <p:sp>
              <p:nvSpPr>
                <p:cNvPr id="477" name="Oval 47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47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95" name="Group 494"/>
              <p:cNvGrpSpPr/>
              <p:nvPr/>
            </p:nvGrpSpPr>
            <p:grpSpPr>
              <a:xfrm>
                <a:off x="3098555" y="3597686"/>
                <a:ext cx="128016" cy="128016"/>
                <a:chOff x="1520304" y="1939550"/>
                <a:chExt cx="726812" cy="726812"/>
              </a:xfrm>
            </p:grpSpPr>
            <p:sp>
              <p:nvSpPr>
                <p:cNvPr id="496" name="Oval 49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497" name="Group 496"/>
                <p:cNvGrpSpPr/>
                <p:nvPr/>
              </p:nvGrpSpPr>
              <p:grpSpPr>
                <a:xfrm>
                  <a:off x="1627350" y="2071688"/>
                  <a:ext cx="512722" cy="462536"/>
                  <a:chOff x="1302898" y="1640683"/>
                  <a:chExt cx="1201027" cy="1083468"/>
                </a:xfrm>
              </p:grpSpPr>
              <p:sp>
                <p:nvSpPr>
                  <p:cNvPr id="49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03" name="Group 502"/>
              <p:cNvGrpSpPr/>
              <p:nvPr/>
            </p:nvGrpSpPr>
            <p:grpSpPr>
              <a:xfrm>
                <a:off x="2449931" y="3334672"/>
                <a:ext cx="128016" cy="128016"/>
                <a:chOff x="1520304" y="1939550"/>
                <a:chExt cx="726812" cy="726812"/>
              </a:xfrm>
            </p:grpSpPr>
            <p:sp>
              <p:nvSpPr>
                <p:cNvPr id="504" name="Oval 50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05" name="Group 504"/>
                <p:cNvGrpSpPr/>
                <p:nvPr/>
              </p:nvGrpSpPr>
              <p:grpSpPr>
                <a:xfrm>
                  <a:off x="1627350" y="2071688"/>
                  <a:ext cx="512722" cy="462536"/>
                  <a:chOff x="1302898" y="1640683"/>
                  <a:chExt cx="1201027" cy="1083468"/>
                </a:xfrm>
              </p:grpSpPr>
              <p:sp>
                <p:nvSpPr>
                  <p:cNvPr id="50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11" name="Group 510"/>
              <p:cNvGrpSpPr/>
              <p:nvPr/>
            </p:nvGrpSpPr>
            <p:grpSpPr>
              <a:xfrm>
                <a:off x="2452750" y="3300492"/>
                <a:ext cx="128016" cy="128016"/>
                <a:chOff x="6617763" y="1494678"/>
                <a:chExt cx="188006" cy="188004"/>
              </a:xfrm>
            </p:grpSpPr>
            <p:sp>
              <p:nvSpPr>
                <p:cNvPr id="512" name="Oval 51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1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45" name="Group 544"/>
              <p:cNvGrpSpPr/>
              <p:nvPr/>
            </p:nvGrpSpPr>
            <p:grpSpPr>
              <a:xfrm>
                <a:off x="2818125" y="3258368"/>
                <a:ext cx="128016" cy="128016"/>
                <a:chOff x="6617763" y="1494678"/>
                <a:chExt cx="188006" cy="188004"/>
              </a:xfrm>
            </p:grpSpPr>
            <p:sp>
              <p:nvSpPr>
                <p:cNvPr id="546" name="Oval 54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4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48" name="Group 547"/>
              <p:cNvGrpSpPr/>
              <p:nvPr/>
            </p:nvGrpSpPr>
            <p:grpSpPr>
              <a:xfrm>
                <a:off x="3016135" y="3243436"/>
                <a:ext cx="128016" cy="128016"/>
                <a:chOff x="1520304" y="1939550"/>
                <a:chExt cx="726812" cy="726812"/>
              </a:xfrm>
            </p:grpSpPr>
            <p:sp>
              <p:nvSpPr>
                <p:cNvPr id="549" name="Oval 54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50" name="Group 549"/>
                <p:cNvGrpSpPr/>
                <p:nvPr/>
              </p:nvGrpSpPr>
              <p:grpSpPr>
                <a:xfrm>
                  <a:off x="1627350" y="2071688"/>
                  <a:ext cx="512722" cy="462536"/>
                  <a:chOff x="1302898" y="1640683"/>
                  <a:chExt cx="1201027" cy="1083468"/>
                </a:xfrm>
              </p:grpSpPr>
              <p:sp>
                <p:nvSpPr>
                  <p:cNvPr id="55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56" name="Group 555"/>
              <p:cNvGrpSpPr/>
              <p:nvPr/>
            </p:nvGrpSpPr>
            <p:grpSpPr>
              <a:xfrm>
                <a:off x="3001301" y="3228636"/>
                <a:ext cx="128016" cy="128016"/>
                <a:chOff x="6617763" y="1494678"/>
                <a:chExt cx="188006" cy="188004"/>
              </a:xfrm>
            </p:grpSpPr>
            <p:sp>
              <p:nvSpPr>
                <p:cNvPr id="557" name="Oval 55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5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59" name="Group 558"/>
              <p:cNvGrpSpPr/>
              <p:nvPr/>
            </p:nvGrpSpPr>
            <p:grpSpPr>
              <a:xfrm>
                <a:off x="3526736" y="3231225"/>
                <a:ext cx="128016" cy="128016"/>
                <a:chOff x="1520304" y="1939550"/>
                <a:chExt cx="726812" cy="726812"/>
              </a:xfrm>
            </p:grpSpPr>
            <p:sp>
              <p:nvSpPr>
                <p:cNvPr id="560" name="Oval 55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61" name="Group 560"/>
                <p:cNvGrpSpPr/>
                <p:nvPr/>
              </p:nvGrpSpPr>
              <p:grpSpPr>
                <a:xfrm>
                  <a:off x="1627350" y="2071688"/>
                  <a:ext cx="512722" cy="462536"/>
                  <a:chOff x="1302898" y="1640683"/>
                  <a:chExt cx="1201027" cy="1083468"/>
                </a:xfrm>
              </p:grpSpPr>
              <p:sp>
                <p:nvSpPr>
                  <p:cNvPr id="56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67" name="Group 566"/>
              <p:cNvGrpSpPr/>
              <p:nvPr/>
            </p:nvGrpSpPr>
            <p:grpSpPr>
              <a:xfrm>
                <a:off x="3285210" y="3453320"/>
                <a:ext cx="128016" cy="128016"/>
                <a:chOff x="6617763" y="1494678"/>
                <a:chExt cx="188006" cy="188004"/>
              </a:xfrm>
            </p:grpSpPr>
            <p:sp>
              <p:nvSpPr>
                <p:cNvPr id="568" name="Oval 56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6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81" name="Group 580"/>
              <p:cNvGrpSpPr/>
              <p:nvPr/>
            </p:nvGrpSpPr>
            <p:grpSpPr>
              <a:xfrm>
                <a:off x="3339456" y="3168944"/>
                <a:ext cx="128016" cy="128016"/>
                <a:chOff x="6617763" y="1494678"/>
                <a:chExt cx="188006" cy="188004"/>
              </a:xfrm>
            </p:grpSpPr>
            <p:sp>
              <p:nvSpPr>
                <p:cNvPr id="582" name="Oval 58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58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84" name="Group 583"/>
              <p:cNvGrpSpPr/>
              <p:nvPr/>
            </p:nvGrpSpPr>
            <p:grpSpPr>
              <a:xfrm>
                <a:off x="3610618" y="3130082"/>
                <a:ext cx="128016" cy="128016"/>
                <a:chOff x="1520304" y="1939550"/>
                <a:chExt cx="726812" cy="726812"/>
              </a:xfrm>
            </p:grpSpPr>
            <p:sp>
              <p:nvSpPr>
                <p:cNvPr id="585" name="Oval 58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86" name="Group 585"/>
                <p:cNvGrpSpPr/>
                <p:nvPr/>
              </p:nvGrpSpPr>
              <p:grpSpPr>
                <a:xfrm>
                  <a:off x="1627350" y="2071688"/>
                  <a:ext cx="512722" cy="462536"/>
                  <a:chOff x="1302898" y="1640683"/>
                  <a:chExt cx="1201027" cy="1083468"/>
                </a:xfrm>
              </p:grpSpPr>
              <p:sp>
                <p:nvSpPr>
                  <p:cNvPr id="58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92" name="Group 591"/>
              <p:cNvGrpSpPr/>
              <p:nvPr/>
            </p:nvGrpSpPr>
            <p:grpSpPr>
              <a:xfrm>
                <a:off x="3515161" y="3018209"/>
                <a:ext cx="128016" cy="128016"/>
                <a:chOff x="1520304" y="1939550"/>
                <a:chExt cx="726812" cy="726812"/>
              </a:xfrm>
            </p:grpSpPr>
            <p:sp>
              <p:nvSpPr>
                <p:cNvPr id="593" name="Oval 59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594" name="Group 593"/>
                <p:cNvGrpSpPr/>
                <p:nvPr/>
              </p:nvGrpSpPr>
              <p:grpSpPr>
                <a:xfrm>
                  <a:off x="1627350" y="2071688"/>
                  <a:ext cx="512722" cy="462536"/>
                  <a:chOff x="1302898" y="1640683"/>
                  <a:chExt cx="1201027" cy="1083468"/>
                </a:xfrm>
              </p:grpSpPr>
              <p:sp>
                <p:nvSpPr>
                  <p:cNvPr id="59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00" name="Group 599"/>
              <p:cNvGrpSpPr/>
              <p:nvPr/>
            </p:nvGrpSpPr>
            <p:grpSpPr>
              <a:xfrm>
                <a:off x="3584436" y="2988961"/>
                <a:ext cx="128016" cy="128016"/>
                <a:chOff x="6617763" y="1494678"/>
                <a:chExt cx="188006" cy="188004"/>
              </a:xfrm>
            </p:grpSpPr>
            <p:sp>
              <p:nvSpPr>
                <p:cNvPr id="601" name="Oval 60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60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603" name="Group 602"/>
              <p:cNvGrpSpPr/>
              <p:nvPr/>
            </p:nvGrpSpPr>
            <p:grpSpPr>
              <a:xfrm>
                <a:off x="1930285" y="2970174"/>
                <a:ext cx="128016" cy="128016"/>
                <a:chOff x="1520304" y="1939550"/>
                <a:chExt cx="726812" cy="726812"/>
              </a:xfrm>
            </p:grpSpPr>
            <p:sp>
              <p:nvSpPr>
                <p:cNvPr id="604" name="Oval 60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05" name="Group 604"/>
                <p:cNvGrpSpPr/>
                <p:nvPr/>
              </p:nvGrpSpPr>
              <p:grpSpPr>
                <a:xfrm>
                  <a:off x="1627350" y="2071688"/>
                  <a:ext cx="512722" cy="462536"/>
                  <a:chOff x="1302898" y="1640683"/>
                  <a:chExt cx="1201027" cy="1083468"/>
                </a:xfrm>
              </p:grpSpPr>
              <p:sp>
                <p:nvSpPr>
                  <p:cNvPr id="60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11" name="Group 610"/>
              <p:cNvGrpSpPr/>
              <p:nvPr/>
            </p:nvGrpSpPr>
            <p:grpSpPr>
              <a:xfrm>
                <a:off x="1948343" y="2887411"/>
                <a:ext cx="128016" cy="128016"/>
                <a:chOff x="1520304" y="1939550"/>
                <a:chExt cx="726812" cy="726812"/>
              </a:xfrm>
            </p:grpSpPr>
            <p:sp>
              <p:nvSpPr>
                <p:cNvPr id="612" name="Oval 61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13" name="Group 612"/>
                <p:cNvGrpSpPr/>
                <p:nvPr/>
              </p:nvGrpSpPr>
              <p:grpSpPr>
                <a:xfrm>
                  <a:off x="1627350" y="2071688"/>
                  <a:ext cx="512722" cy="462536"/>
                  <a:chOff x="1302898" y="1640683"/>
                  <a:chExt cx="1201027" cy="1083468"/>
                </a:xfrm>
              </p:grpSpPr>
              <p:sp>
                <p:nvSpPr>
                  <p:cNvPr id="61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19" name="Group 618"/>
              <p:cNvGrpSpPr/>
              <p:nvPr/>
            </p:nvGrpSpPr>
            <p:grpSpPr>
              <a:xfrm>
                <a:off x="2060951" y="3025193"/>
                <a:ext cx="128016" cy="128016"/>
                <a:chOff x="6617763" y="1494678"/>
                <a:chExt cx="188006" cy="188004"/>
              </a:xfrm>
            </p:grpSpPr>
            <p:sp>
              <p:nvSpPr>
                <p:cNvPr id="620" name="Oval 619"/>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621"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622" name="Group 621"/>
              <p:cNvGrpSpPr/>
              <p:nvPr/>
            </p:nvGrpSpPr>
            <p:grpSpPr>
              <a:xfrm>
                <a:off x="1077597" y="2322184"/>
                <a:ext cx="128016" cy="128016"/>
                <a:chOff x="1520304" y="1939550"/>
                <a:chExt cx="726812" cy="726812"/>
              </a:xfrm>
            </p:grpSpPr>
            <p:sp>
              <p:nvSpPr>
                <p:cNvPr id="623" name="Oval 62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24" name="Group 623"/>
                <p:cNvGrpSpPr/>
                <p:nvPr/>
              </p:nvGrpSpPr>
              <p:grpSpPr>
                <a:xfrm>
                  <a:off x="1627350" y="2071688"/>
                  <a:ext cx="512722" cy="462536"/>
                  <a:chOff x="1302898" y="1640683"/>
                  <a:chExt cx="1201027" cy="1083468"/>
                </a:xfrm>
              </p:grpSpPr>
              <p:sp>
                <p:nvSpPr>
                  <p:cNvPr id="62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30" name="Group 629"/>
              <p:cNvGrpSpPr/>
              <p:nvPr/>
            </p:nvGrpSpPr>
            <p:grpSpPr>
              <a:xfrm>
                <a:off x="6371821" y="5896574"/>
                <a:ext cx="128016" cy="128016"/>
                <a:chOff x="1520304" y="1939550"/>
                <a:chExt cx="726812" cy="726812"/>
              </a:xfrm>
            </p:grpSpPr>
            <p:sp>
              <p:nvSpPr>
                <p:cNvPr id="631" name="Oval 63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32" name="Group 631"/>
                <p:cNvGrpSpPr/>
                <p:nvPr/>
              </p:nvGrpSpPr>
              <p:grpSpPr>
                <a:xfrm>
                  <a:off x="1627350" y="2071688"/>
                  <a:ext cx="512722" cy="462536"/>
                  <a:chOff x="1302898" y="1640683"/>
                  <a:chExt cx="1201027" cy="1083468"/>
                </a:xfrm>
              </p:grpSpPr>
              <p:sp>
                <p:nvSpPr>
                  <p:cNvPr id="63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38" name="Group 637"/>
              <p:cNvGrpSpPr/>
              <p:nvPr/>
            </p:nvGrpSpPr>
            <p:grpSpPr>
              <a:xfrm>
                <a:off x="6681787" y="5575010"/>
                <a:ext cx="128016" cy="128016"/>
                <a:chOff x="1520304" y="1939550"/>
                <a:chExt cx="726812" cy="726812"/>
              </a:xfrm>
            </p:grpSpPr>
            <p:sp>
              <p:nvSpPr>
                <p:cNvPr id="639" name="Oval 63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40" name="Group 639"/>
                <p:cNvGrpSpPr/>
                <p:nvPr/>
              </p:nvGrpSpPr>
              <p:grpSpPr>
                <a:xfrm>
                  <a:off x="1627350" y="2071688"/>
                  <a:ext cx="512722" cy="462536"/>
                  <a:chOff x="1302898" y="1640683"/>
                  <a:chExt cx="1201027" cy="1083468"/>
                </a:xfrm>
              </p:grpSpPr>
              <p:sp>
                <p:nvSpPr>
                  <p:cNvPr id="64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46" name="Group 645"/>
              <p:cNvGrpSpPr/>
              <p:nvPr/>
            </p:nvGrpSpPr>
            <p:grpSpPr>
              <a:xfrm>
                <a:off x="6216668" y="4937915"/>
                <a:ext cx="128016" cy="128016"/>
                <a:chOff x="1520304" y="1939550"/>
                <a:chExt cx="726812" cy="726812"/>
              </a:xfrm>
            </p:grpSpPr>
            <p:sp>
              <p:nvSpPr>
                <p:cNvPr id="647" name="Oval 64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48" name="Group 647"/>
                <p:cNvGrpSpPr/>
                <p:nvPr/>
              </p:nvGrpSpPr>
              <p:grpSpPr>
                <a:xfrm>
                  <a:off x="1627350" y="2071688"/>
                  <a:ext cx="512722" cy="462536"/>
                  <a:chOff x="1302898" y="1640683"/>
                  <a:chExt cx="1201027" cy="1083468"/>
                </a:xfrm>
              </p:grpSpPr>
              <p:sp>
                <p:nvSpPr>
                  <p:cNvPr id="64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54" name="Group 653"/>
              <p:cNvGrpSpPr/>
              <p:nvPr/>
            </p:nvGrpSpPr>
            <p:grpSpPr>
              <a:xfrm>
                <a:off x="7659205" y="3891530"/>
                <a:ext cx="128016" cy="128016"/>
                <a:chOff x="1520304" y="1939550"/>
                <a:chExt cx="726812" cy="726812"/>
              </a:xfrm>
            </p:grpSpPr>
            <p:sp>
              <p:nvSpPr>
                <p:cNvPr id="655" name="Oval 65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56" name="Group 655"/>
                <p:cNvGrpSpPr/>
                <p:nvPr/>
              </p:nvGrpSpPr>
              <p:grpSpPr>
                <a:xfrm>
                  <a:off x="1627350" y="2071688"/>
                  <a:ext cx="512722" cy="462536"/>
                  <a:chOff x="1302898" y="1640683"/>
                  <a:chExt cx="1201027" cy="1083468"/>
                </a:xfrm>
              </p:grpSpPr>
              <p:sp>
                <p:nvSpPr>
                  <p:cNvPr id="65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62" name="Group 661"/>
              <p:cNvGrpSpPr/>
              <p:nvPr/>
            </p:nvGrpSpPr>
            <p:grpSpPr>
              <a:xfrm>
                <a:off x="7574787" y="3798824"/>
                <a:ext cx="128016" cy="128016"/>
                <a:chOff x="1520304" y="1939550"/>
                <a:chExt cx="726812" cy="726812"/>
              </a:xfrm>
            </p:grpSpPr>
            <p:sp>
              <p:nvSpPr>
                <p:cNvPr id="663" name="Oval 66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64" name="Group 663"/>
                <p:cNvGrpSpPr/>
                <p:nvPr/>
              </p:nvGrpSpPr>
              <p:grpSpPr>
                <a:xfrm>
                  <a:off x="1627350" y="2071688"/>
                  <a:ext cx="512722" cy="462536"/>
                  <a:chOff x="1302898" y="1640683"/>
                  <a:chExt cx="1201027" cy="1083468"/>
                </a:xfrm>
              </p:grpSpPr>
              <p:sp>
                <p:nvSpPr>
                  <p:cNvPr id="66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70" name="Group 669"/>
              <p:cNvGrpSpPr/>
              <p:nvPr/>
            </p:nvGrpSpPr>
            <p:grpSpPr>
              <a:xfrm>
                <a:off x="7421402" y="3843003"/>
                <a:ext cx="128016" cy="128016"/>
                <a:chOff x="1520304" y="1939550"/>
                <a:chExt cx="726812" cy="726812"/>
              </a:xfrm>
            </p:grpSpPr>
            <p:sp>
              <p:nvSpPr>
                <p:cNvPr id="671" name="Oval 67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72" name="Group 671"/>
                <p:cNvGrpSpPr/>
                <p:nvPr/>
              </p:nvGrpSpPr>
              <p:grpSpPr>
                <a:xfrm>
                  <a:off x="1627350" y="2071688"/>
                  <a:ext cx="512722" cy="462536"/>
                  <a:chOff x="1302898" y="1640683"/>
                  <a:chExt cx="1201027" cy="1083468"/>
                </a:xfrm>
              </p:grpSpPr>
              <p:sp>
                <p:nvSpPr>
                  <p:cNvPr id="67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78" name="Group 677"/>
              <p:cNvGrpSpPr/>
              <p:nvPr/>
            </p:nvGrpSpPr>
            <p:grpSpPr>
              <a:xfrm>
                <a:off x="7355894" y="3752474"/>
                <a:ext cx="128016" cy="128016"/>
                <a:chOff x="1520304" y="1939550"/>
                <a:chExt cx="726812" cy="726812"/>
              </a:xfrm>
            </p:grpSpPr>
            <p:sp>
              <p:nvSpPr>
                <p:cNvPr id="679" name="Oval 67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80" name="Group 679"/>
                <p:cNvGrpSpPr/>
                <p:nvPr/>
              </p:nvGrpSpPr>
              <p:grpSpPr>
                <a:xfrm>
                  <a:off x="1627350" y="2071688"/>
                  <a:ext cx="512722" cy="462536"/>
                  <a:chOff x="1302898" y="1640683"/>
                  <a:chExt cx="1201027" cy="1083468"/>
                </a:xfrm>
              </p:grpSpPr>
              <p:sp>
                <p:nvSpPr>
                  <p:cNvPr id="68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86" name="Group 685"/>
              <p:cNvGrpSpPr/>
              <p:nvPr/>
            </p:nvGrpSpPr>
            <p:grpSpPr>
              <a:xfrm>
                <a:off x="8358732" y="4471451"/>
                <a:ext cx="128016" cy="128016"/>
                <a:chOff x="1520304" y="1939550"/>
                <a:chExt cx="726812" cy="726812"/>
              </a:xfrm>
            </p:grpSpPr>
            <p:sp>
              <p:nvSpPr>
                <p:cNvPr id="687" name="Oval 68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88" name="Group 687"/>
                <p:cNvGrpSpPr/>
                <p:nvPr/>
              </p:nvGrpSpPr>
              <p:grpSpPr>
                <a:xfrm>
                  <a:off x="1627350" y="2071688"/>
                  <a:ext cx="512722" cy="462536"/>
                  <a:chOff x="1302898" y="1640683"/>
                  <a:chExt cx="1201027" cy="1083468"/>
                </a:xfrm>
              </p:grpSpPr>
              <p:sp>
                <p:nvSpPr>
                  <p:cNvPr id="68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694" name="Group 693"/>
              <p:cNvGrpSpPr/>
              <p:nvPr/>
            </p:nvGrpSpPr>
            <p:grpSpPr>
              <a:xfrm>
                <a:off x="8279282" y="3779593"/>
                <a:ext cx="128016" cy="128016"/>
                <a:chOff x="1520304" y="1939550"/>
                <a:chExt cx="726812" cy="726812"/>
              </a:xfrm>
            </p:grpSpPr>
            <p:sp>
              <p:nvSpPr>
                <p:cNvPr id="695" name="Oval 69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696" name="Group 695"/>
                <p:cNvGrpSpPr/>
                <p:nvPr/>
              </p:nvGrpSpPr>
              <p:grpSpPr>
                <a:xfrm>
                  <a:off x="1627350" y="2071688"/>
                  <a:ext cx="512722" cy="462536"/>
                  <a:chOff x="1302898" y="1640683"/>
                  <a:chExt cx="1201027" cy="1083468"/>
                </a:xfrm>
              </p:grpSpPr>
              <p:sp>
                <p:nvSpPr>
                  <p:cNvPr id="69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02" name="Group 701"/>
              <p:cNvGrpSpPr/>
              <p:nvPr/>
            </p:nvGrpSpPr>
            <p:grpSpPr>
              <a:xfrm>
                <a:off x="8101503" y="3936536"/>
                <a:ext cx="128016" cy="128016"/>
                <a:chOff x="6617763" y="1494678"/>
                <a:chExt cx="188006" cy="188004"/>
              </a:xfrm>
            </p:grpSpPr>
            <p:sp>
              <p:nvSpPr>
                <p:cNvPr id="703" name="Oval 702"/>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04"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05" name="Group 704"/>
              <p:cNvGrpSpPr/>
              <p:nvPr/>
            </p:nvGrpSpPr>
            <p:grpSpPr>
              <a:xfrm>
                <a:off x="8139273" y="4017327"/>
                <a:ext cx="128016" cy="128016"/>
                <a:chOff x="6617763" y="1494678"/>
                <a:chExt cx="188006" cy="188004"/>
              </a:xfrm>
            </p:grpSpPr>
            <p:sp>
              <p:nvSpPr>
                <p:cNvPr id="706" name="Oval 70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0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08" name="Group 707"/>
              <p:cNvGrpSpPr/>
              <p:nvPr/>
            </p:nvGrpSpPr>
            <p:grpSpPr>
              <a:xfrm>
                <a:off x="8310065" y="4212589"/>
                <a:ext cx="128016" cy="128016"/>
                <a:chOff x="6617763" y="1494678"/>
                <a:chExt cx="188006" cy="188004"/>
              </a:xfrm>
            </p:grpSpPr>
            <p:sp>
              <p:nvSpPr>
                <p:cNvPr id="709" name="Oval 70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1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11" name="Group 710"/>
              <p:cNvGrpSpPr/>
              <p:nvPr/>
            </p:nvGrpSpPr>
            <p:grpSpPr>
              <a:xfrm>
                <a:off x="8965083" y="4234026"/>
                <a:ext cx="128016" cy="128016"/>
                <a:chOff x="1520304" y="1939550"/>
                <a:chExt cx="726812" cy="726812"/>
              </a:xfrm>
            </p:grpSpPr>
            <p:sp>
              <p:nvSpPr>
                <p:cNvPr id="712" name="Oval 71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13" name="Group 712"/>
                <p:cNvGrpSpPr/>
                <p:nvPr/>
              </p:nvGrpSpPr>
              <p:grpSpPr>
                <a:xfrm>
                  <a:off x="1627350" y="2071688"/>
                  <a:ext cx="512722" cy="462536"/>
                  <a:chOff x="1302898" y="1640683"/>
                  <a:chExt cx="1201027" cy="1083468"/>
                </a:xfrm>
              </p:grpSpPr>
              <p:sp>
                <p:nvSpPr>
                  <p:cNvPr id="71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19" name="Group 718"/>
              <p:cNvGrpSpPr/>
              <p:nvPr/>
            </p:nvGrpSpPr>
            <p:grpSpPr>
              <a:xfrm>
                <a:off x="8984296" y="4562653"/>
                <a:ext cx="128016" cy="128016"/>
                <a:chOff x="1520304" y="1939550"/>
                <a:chExt cx="726812" cy="726812"/>
              </a:xfrm>
            </p:grpSpPr>
            <p:sp>
              <p:nvSpPr>
                <p:cNvPr id="720" name="Oval 71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21" name="Group 720"/>
                <p:cNvGrpSpPr/>
                <p:nvPr/>
              </p:nvGrpSpPr>
              <p:grpSpPr>
                <a:xfrm>
                  <a:off x="1627350" y="2071688"/>
                  <a:ext cx="512722" cy="462536"/>
                  <a:chOff x="1302898" y="1640683"/>
                  <a:chExt cx="1201027" cy="1083468"/>
                </a:xfrm>
              </p:grpSpPr>
              <p:sp>
                <p:nvSpPr>
                  <p:cNvPr id="72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27" name="Group 726"/>
              <p:cNvGrpSpPr/>
              <p:nvPr/>
            </p:nvGrpSpPr>
            <p:grpSpPr>
              <a:xfrm>
                <a:off x="9065695" y="4625407"/>
                <a:ext cx="128016" cy="128016"/>
                <a:chOff x="6617763" y="1494678"/>
                <a:chExt cx="188006" cy="188004"/>
              </a:xfrm>
            </p:grpSpPr>
            <p:sp>
              <p:nvSpPr>
                <p:cNvPr id="728" name="Oval 72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2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30" name="Group 729"/>
              <p:cNvGrpSpPr/>
              <p:nvPr/>
            </p:nvGrpSpPr>
            <p:grpSpPr>
              <a:xfrm>
                <a:off x="9130227" y="4693233"/>
                <a:ext cx="128016" cy="128016"/>
                <a:chOff x="6617763" y="1494678"/>
                <a:chExt cx="188006" cy="188004"/>
              </a:xfrm>
            </p:grpSpPr>
            <p:sp>
              <p:nvSpPr>
                <p:cNvPr id="731" name="Oval 730"/>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32"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33" name="Group 732"/>
              <p:cNvGrpSpPr/>
              <p:nvPr/>
            </p:nvGrpSpPr>
            <p:grpSpPr>
              <a:xfrm>
                <a:off x="9461015" y="5876549"/>
                <a:ext cx="128016" cy="128016"/>
                <a:chOff x="1520304" y="1939550"/>
                <a:chExt cx="726812" cy="726812"/>
              </a:xfrm>
            </p:grpSpPr>
            <p:sp>
              <p:nvSpPr>
                <p:cNvPr id="734" name="Oval 73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35" name="Group 734"/>
                <p:cNvGrpSpPr/>
                <p:nvPr/>
              </p:nvGrpSpPr>
              <p:grpSpPr>
                <a:xfrm>
                  <a:off x="1627350" y="2071688"/>
                  <a:ext cx="512722" cy="462536"/>
                  <a:chOff x="1302898" y="1640683"/>
                  <a:chExt cx="1201027" cy="1083468"/>
                </a:xfrm>
              </p:grpSpPr>
              <p:sp>
                <p:nvSpPr>
                  <p:cNvPr id="73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44" name="Group 743"/>
              <p:cNvGrpSpPr/>
              <p:nvPr/>
            </p:nvGrpSpPr>
            <p:grpSpPr>
              <a:xfrm>
                <a:off x="10362561" y="6094415"/>
                <a:ext cx="128016" cy="128016"/>
                <a:chOff x="6617763" y="1494678"/>
                <a:chExt cx="188006" cy="188004"/>
              </a:xfrm>
            </p:grpSpPr>
            <p:sp>
              <p:nvSpPr>
                <p:cNvPr id="745" name="Oval 74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4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47" name="Group 746"/>
              <p:cNvGrpSpPr/>
              <p:nvPr/>
            </p:nvGrpSpPr>
            <p:grpSpPr>
              <a:xfrm>
                <a:off x="10553982" y="5958094"/>
                <a:ext cx="128016" cy="128016"/>
                <a:chOff x="1520304" y="1939550"/>
                <a:chExt cx="726812" cy="726812"/>
              </a:xfrm>
            </p:grpSpPr>
            <p:sp>
              <p:nvSpPr>
                <p:cNvPr id="748" name="Oval 74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49" name="Group 748"/>
                <p:cNvGrpSpPr/>
                <p:nvPr/>
              </p:nvGrpSpPr>
              <p:grpSpPr>
                <a:xfrm>
                  <a:off x="1627350" y="2071688"/>
                  <a:ext cx="512722" cy="462536"/>
                  <a:chOff x="1302898" y="1640683"/>
                  <a:chExt cx="1201027" cy="1083468"/>
                </a:xfrm>
              </p:grpSpPr>
              <p:sp>
                <p:nvSpPr>
                  <p:cNvPr id="75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55" name="Group 754"/>
              <p:cNvGrpSpPr/>
              <p:nvPr/>
            </p:nvGrpSpPr>
            <p:grpSpPr>
              <a:xfrm>
                <a:off x="10612354" y="5638812"/>
                <a:ext cx="128016" cy="128016"/>
                <a:chOff x="1520304" y="1939550"/>
                <a:chExt cx="726812" cy="726812"/>
              </a:xfrm>
            </p:grpSpPr>
            <p:sp>
              <p:nvSpPr>
                <p:cNvPr id="756" name="Oval 75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57" name="Group 756"/>
                <p:cNvGrpSpPr/>
                <p:nvPr/>
              </p:nvGrpSpPr>
              <p:grpSpPr>
                <a:xfrm>
                  <a:off x="1627350" y="2071688"/>
                  <a:ext cx="512722" cy="462536"/>
                  <a:chOff x="1302898" y="1640683"/>
                  <a:chExt cx="1201027" cy="1083468"/>
                </a:xfrm>
              </p:grpSpPr>
              <p:sp>
                <p:nvSpPr>
                  <p:cNvPr id="75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5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41" name="Group 740"/>
              <p:cNvGrpSpPr/>
              <p:nvPr/>
            </p:nvGrpSpPr>
            <p:grpSpPr>
              <a:xfrm>
                <a:off x="10543574" y="5959393"/>
                <a:ext cx="128016" cy="128016"/>
                <a:chOff x="6617763" y="1494678"/>
                <a:chExt cx="188006" cy="188004"/>
              </a:xfrm>
            </p:grpSpPr>
            <p:sp>
              <p:nvSpPr>
                <p:cNvPr id="742" name="Oval 74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4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63" name="Group 762"/>
              <p:cNvGrpSpPr/>
              <p:nvPr/>
            </p:nvGrpSpPr>
            <p:grpSpPr>
              <a:xfrm>
                <a:off x="11296165" y="6115852"/>
                <a:ext cx="128016" cy="128016"/>
                <a:chOff x="1520304" y="1939550"/>
                <a:chExt cx="726812" cy="726812"/>
              </a:xfrm>
            </p:grpSpPr>
            <p:sp>
              <p:nvSpPr>
                <p:cNvPr id="764" name="Oval 76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65" name="Group 764"/>
                <p:cNvGrpSpPr/>
                <p:nvPr/>
              </p:nvGrpSpPr>
              <p:grpSpPr>
                <a:xfrm>
                  <a:off x="1627350" y="2071688"/>
                  <a:ext cx="512722" cy="462536"/>
                  <a:chOff x="1302898" y="1640683"/>
                  <a:chExt cx="1201027" cy="1083468"/>
                </a:xfrm>
              </p:grpSpPr>
              <p:sp>
                <p:nvSpPr>
                  <p:cNvPr id="76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6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71" name="Group 770"/>
              <p:cNvGrpSpPr/>
              <p:nvPr/>
            </p:nvGrpSpPr>
            <p:grpSpPr>
              <a:xfrm>
                <a:off x="10496419" y="4324031"/>
                <a:ext cx="128016" cy="128016"/>
                <a:chOff x="1520304" y="1939550"/>
                <a:chExt cx="726812" cy="726812"/>
              </a:xfrm>
            </p:grpSpPr>
            <p:sp>
              <p:nvSpPr>
                <p:cNvPr id="772" name="Oval 77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73" name="Group 772"/>
                <p:cNvGrpSpPr/>
                <p:nvPr/>
              </p:nvGrpSpPr>
              <p:grpSpPr>
                <a:xfrm>
                  <a:off x="1627350" y="2071688"/>
                  <a:ext cx="512722" cy="462536"/>
                  <a:chOff x="1302898" y="1640683"/>
                  <a:chExt cx="1201027" cy="1083468"/>
                </a:xfrm>
              </p:grpSpPr>
              <p:sp>
                <p:nvSpPr>
                  <p:cNvPr id="77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7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79" name="Group 778"/>
              <p:cNvGrpSpPr/>
              <p:nvPr/>
            </p:nvGrpSpPr>
            <p:grpSpPr>
              <a:xfrm>
                <a:off x="9648041" y="3897180"/>
                <a:ext cx="128016" cy="128016"/>
                <a:chOff x="1520304" y="1939550"/>
                <a:chExt cx="726812" cy="726812"/>
              </a:xfrm>
            </p:grpSpPr>
            <p:sp>
              <p:nvSpPr>
                <p:cNvPr id="780" name="Oval 77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81" name="Group 780"/>
                <p:cNvGrpSpPr/>
                <p:nvPr/>
              </p:nvGrpSpPr>
              <p:grpSpPr>
                <a:xfrm>
                  <a:off x="1627350" y="2071688"/>
                  <a:ext cx="512722" cy="462536"/>
                  <a:chOff x="1302898" y="1640683"/>
                  <a:chExt cx="1201027" cy="1083468"/>
                </a:xfrm>
              </p:grpSpPr>
              <p:sp>
                <p:nvSpPr>
                  <p:cNvPr id="78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8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87" name="Group 786"/>
              <p:cNvGrpSpPr/>
              <p:nvPr/>
            </p:nvGrpSpPr>
            <p:grpSpPr>
              <a:xfrm>
                <a:off x="9621191" y="4177685"/>
                <a:ext cx="128016" cy="128016"/>
                <a:chOff x="1520304" y="1939550"/>
                <a:chExt cx="726812" cy="726812"/>
              </a:xfrm>
            </p:grpSpPr>
            <p:sp>
              <p:nvSpPr>
                <p:cNvPr id="788" name="Oval 78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789" name="Group 788"/>
                <p:cNvGrpSpPr/>
                <p:nvPr/>
              </p:nvGrpSpPr>
              <p:grpSpPr>
                <a:xfrm>
                  <a:off x="1627350" y="2071688"/>
                  <a:ext cx="512722" cy="462536"/>
                  <a:chOff x="1302898" y="1640683"/>
                  <a:chExt cx="1201027" cy="1083468"/>
                </a:xfrm>
              </p:grpSpPr>
              <p:sp>
                <p:nvSpPr>
                  <p:cNvPr id="79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9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795" name="Group 794"/>
              <p:cNvGrpSpPr/>
              <p:nvPr/>
            </p:nvGrpSpPr>
            <p:grpSpPr>
              <a:xfrm>
                <a:off x="9366351" y="3933416"/>
                <a:ext cx="128016" cy="128016"/>
                <a:chOff x="6617763" y="1494678"/>
                <a:chExt cx="188006" cy="188004"/>
              </a:xfrm>
            </p:grpSpPr>
            <p:sp>
              <p:nvSpPr>
                <p:cNvPr id="796" name="Oval 79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79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798" name="Group 797"/>
              <p:cNvGrpSpPr/>
              <p:nvPr/>
            </p:nvGrpSpPr>
            <p:grpSpPr>
              <a:xfrm>
                <a:off x="9594682" y="3694018"/>
                <a:ext cx="128016" cy="128016"/>
                <a:chOff x="6617763" y="1494678"/>
                <a:chExt cx="188006" cy="188004"/>
              </a:xfrm>
            </p:grpSpPr>
            <p:sp>
              <p:nvSpPr>
                <p:cNvPr id="799" name="Oval 79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01" name="Group 800"/>
              <p:cNvGrpSpPr/>
              <p:nvPr/>
            </p:nvGrpSpPr>
            <p:grpSpPr>
              <a:xfrm>
                <a:off x="9473147" y="3267533"/>
                <a:ext cx="128016" cy="128016"/>
                <a:chOff x="6617763" y="1494678"/>
                <a:chExt cx="188006" cy="188004"/>
              </a:xfrm>
            </p:grpSpPr>
            <p:sp>
              <p:nvSpPr>
                <p:cNvPr id="802" name="Oval 80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04" name="Group 803"/>
              <p:cNvGrpSpPr/>
              <p:nvPr/>
            </p:nvGrpSpPr>
            <p:grpSpPr>
              <a:xfrm>
                <a:off x="9823352" y="3384507"/>
                <a:ext cx="128016" cy="128016"/>
                <a:chOff x="6617763" y="1494678"/>
                <a:chExt cx="188006" cy="188004"/>
              </a:xfrm>
            </p:grpSpPr>
            <p:sp>
              <p:nvSpPr>
                <p:cNvPr id="805" name="Oval 80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0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3" name="Group 822"/>
              <p:cNvGrpSpPr/>
              <p:nvPr/>
            </p:nvGrpSpPr>
            <p:grpSpPr>
              <a:xfrm>
                <a:off x="10265037" y="3334842"/>
                <a:ext cx="128016" cy="128016"/>
                <a:chOff x="6617763" y="1494678"/>
                <a:chExt cx="188006" cy="188004"/>
              </a:xfrm>
            </p:grpSpPr>
            <p:sp>
              <p:nvSpPr>
                <p:cNvPr id="824" name="Oval 82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2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6" name="Group 825"/>
              <p:cNvGrpSpPr/>
              <p:nvPr/>
            </p:nvGrpSpPr>
            <p:grpSpPr>
              <a:xfrm>
                <a:off x="10179598" y="3419645"/>
                <a:ext cx="128016" cy="128016"/>
                <a:chOff x="6617763" y="1494678"/>
                <a:chExt cx="188006" cy="188004"/>
              </a:xfrm>
            </p:grpSpPr>
            <p:sp>
              <p:nvSpPr>
                <p:cNvPr id="827" name="Oval 826"/>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28"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29" name="Group 828"/>
              <p:cNvGrpSpPr/>
              <p:nvPr/>
            </p:nvGrpSpPr>
            <p:grpSpPr>
              <a:xfrm>
                <a:off x="6605123" y="3331723"/>
                <a:ext cx="128016" cy="128016"/>
                <a:chOff x="1520304" y="1939550"/>
                <a:chExt cx="726812" cy="726812"/>
              </a:xfrm>
            </p:grpSpPr>
            <p:sp>
              <p:nvSpPr>
                <p:cNvPr id="830" name="Oval 82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31" name="Group 830"/>
                <p:cNvGrpSpPr/>
                <p:nvPr/>
              </p:nvGrpSpPr>
              <p:grpSpPr>
                <a:xfrm>
                  <a:off x="1627350" y="2071688"/>
                  <a:ext cx="512722" cy="462536"/>
                  <a:chOff x="1302898" y="1640683"/>
                  <a:chExt cx="1201027" cy="1083468"/>
                </a:xfrm>
              </p:grpSpPr>
              <p:sp>
                <p:nvSpPr>
                  <p:cNvPr id="83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3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37" name="Group 836"/>
              <p:cNvGrpSpPr/>
              <p:nvPr/>
            </p:nvGrpSpPr>
            <p:grpSpPr>
              <a:xfrm>
                <a:off x="5564444" y="3318946"/>
                <a:ext cx="128016" cy="128016"/>
                <a:chOff x="1520304" y="1939550"/>
                <a:chExt cx="726812" cy="726812"/>
              </a:xfrm>
            </p:grpSpPr>
            <p:sp>
              <p:nvSpPr>
                <p:cNvPr id="838" name="Oval 837"/>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39" name="Group 838"/>
                <p:cNvGrpSpPr/>
                <p:nvPr/>
              </p:nvGrpSpPr>
              <p:grpSpPr>
                <a:xfrm>
                  <a:off x="1627350" y="2071688"/>
                  <a:ext cx="512722" cy="462536"/>
                  <a:chOff x="1302898" y="1640683"/>
                  <a:chExt cx="1201027" cy="1083468"/>
                </a:xfrm>
              </p:grpSpPr>
              <p:sp>
                <p:nvSpPr>
                  <p:cNvPr id="84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45" name="Group 844"/>
              <p:cNvGrpSpPr/>
              <p:nvPr/>
            </p:nvGrpSpPr>
            <p:grpSpPr>
              <a:xfrm>
                <a:off x="5904090" y="3130082"/>
                <a:ext cx="128016" cy="128016"/>
                <a:chOff x="1520304" y="1939550"/>
                <a:chExt cx="726812" cy="726812"/>
              </a:xfrm>
            </p:grpSpPr>
            <p:sp>
              <p:nvSpPr>
                <p:cNvPr id="846" name="Oval 84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47" name="Group 846"/>
                <p:cNvGrpSpPr/>
                <p:nvPr/>
              </p:nvGrpSpPr>
              <p:grpSpPr>
                <a:xfrm>
                  <a:off x="1627350" y="2071688"/>
                  <a:ext cx="512722" cy="462536"/>
                  <a:chOff x="1302898" y="1640683"/>
                  <a:chExt cx="1201027" cy="1083468"/>
                </a:xfrm>
              </p:grpSpPr>
              <p:sp>
                <p:nvSpPr>
                  <p:cNvPr id="84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4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5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53" name="Group 852"/>
              <p:cNvGrpSpPr/>
              <p:nvPr/>
            </p:nvGrpSpPr>
            <p:grpSpPr>
              <a:xfrm>
                <a:off x="5618633" y="2661182"/>
                <a:ext cx="128016" cy="128016"/>
                <a:chOff x="6617763" y="1494678"/>
                <a:chExt cx="188006" cy="188004"/>
              </a:xfrm>
            </p:grpSpPr>
            <p:sp>
              <p:nvSpPr>
                <p:cNvPr id="854" name="Oval 853"/>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855"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56" name="Group 855"/>
              <p:cNvGrpSpPr/>
              <p:nvPr/>
            </p:nvGrpSpPr>
            <p:grpSpPr>
              <a:xfrm>
                <a:off x="5778040" y="2766578"/>
                <a:ext cx="128016" cy="128016"/>
                <a:chOff x="1520304" y="1939550"/>
                <a:chExt cx="726812" cy="726812"/>
              </a:xfrm>
            </p:grpSpPr>
            <p:sp>
              <p:nvSpPr>
                <p:cNvPr id="857" name="Oval 85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58" name="Group 857"/>
                <p:cNvGrpSpPr/>
                <p:nvPr/>
              </p:nvGrpSpPr>
              <p:grpSpPr>
                <a:xfrm>
                  <a:off x="1627350" y="2071688"/>
                  <a:ext cx="512722" cy="462536"/>
                  <a:chOff x="1302898" y="1640683"/>
                  <a:chExt cx="1201027" cy="1083468"/>
                </a:xfrm>
              </p:grpSpPr>
              <p:sp>
                <p:nvSpPr>
                  <p:cNvPr id="85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64" name="Group 863"/>
              <p:cNvGrpSpPr/>
              <p:nvPr/>
            </p:nvGrpSpPr>
            <p:grpSpPr>
              <a:xfrm>
                <a:off x="5842655" y="2841888"/>
                <a:ext cx="128016" cy="128016"/>
                <a:chOff x="1520304" y="1939550"/>
                <a:chExt cx="726812" cy="726812"/>
              </a:xfrm>
            </p:grpSpPr>
            <p:sp>
              <p:nvSpPr>
                <p:cNvPr id="865" name="Oval 864"/>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66" name="Group 865"/>
                <p:cNvGrpSpPr/>
                <p:nvPr/>
              </p:nvGrpSpPr>
              <p:grpSpPr>
                <a:xfrm>
                  <a:off x="1627350" y="2071688"/>
                  <a:ext cx="512722" cy="462536"/>
                  <a:chOff x="1302898" y="1640683"/>
                  <a:chExt cx="1201027" cy="1083468"/>
                </a:xfrm>
              </p:grpSpPr>
              <p:sp>
                <p:nvSpPr>
                  <p:cNvPr id="867"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8"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69"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0"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1"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72" name="Group 871"/>
              <p:cNvGrpSpPr/>
              <p:nvPr/>
            </p:nvGrpSpPr>
            <p:grpSpPr>
              <a:xfrm>
                <a:off x="6226513" y="2936918"/>
                <a:ext cx="128016" cy="128016"/>
                <a:chOff x="1520304" y="1939550"/>
                <a:chExt cx="726812" cy="726812"/>
              </a:xfrm>
            </p:grpSpPr>
            <p:sp>
              <p:nvSpPr>
                <p:cNvPr id="873" name="Oval 872"/>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74" name="Group 873"/>
                <p:cNvGrpSpPr/>
                <p:nvPr/>
              </p:nvGrpSpPr>
              <p:grpSpPr>
                <a:xfrm>
                  <a:off x="1627350" y="2071688"/>
                  <a:ext cx="512722" cy="462536"/>
                  <a:chOff x="1302898" y="1640683"/>
                  <a:chExt cx="1201027" cy="1083468"/>
                </a:xfrm>
              </p:grpSpPr>
              <p:sp>
                <p:nvSpPr>
                  <p:cNvPr id="875"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6"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7"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8"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79"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80" name="Group 879"/>
              <p:cNvGrpSpPr/>
              <p:nvPr/>
            </p:nvGrpSpPr>
            <p:grpSpPr>
              <a:xfrm>
                <a:off x="6551924" y="3147819"/>
                <a:ext cx="128016" cy="128016"/>
                <a:chOff x="1520304" y="1939550"/>
                <a:chExt cx="726812" cy="726812"/>
              </a:xfrm>
            </p:grpSpPr>
            <p:sp>
              <p:nvSpPr>
                <p:cNvPr id="881" name="Oval 88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82" name="Group 881"/>
                <p:cNvGrpSpPr/>
                <p:nvPr/>
              </p:nvGrpSpPr>
              <p:grpSpPr>
                <a:xfrm>
                  <a:off x="1627350" y="2071688"/>
                  <a:ext cx="512722" cy="462536"/>
                  <a:chOff x="1302898" y="1640683"/>
                  <a:chExt cx="1201027" cy="1083468"/>
                </a:xfrm>
              </p:grpSpPr>
              <p:sp>
                <p:nvSpPr>
                  <p:cNvPr id="88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8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88" name="Group 887"/>
              <p:cNvGrpSpPr/>
              <p:nvPr/>
            </p:nvGrpSpPr>
            <p:grpSpPr>
              <a:xfrm>
                <a:off x="6673148" y="3103788"/>
                <a:ext cx="128016" cy="128016"/>
                <a:chOff x="1520304" y="1939550"/>
                <a:chExt cx="726812" cy="726812"/>
              </a:xfrm>
            </p:grpSpPr>
            <p:sp>
              <p:nvSpPr>
                <p:cNvPr id="889" name="Oval 888"/>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90" name="Group 889"/>
                <p:cNvGrpSpPr/>
                <p:nvPr/>
              </p:nvGrpSpPr>
              <p:grpSpPr>
                <a:xfrm>
                  <a:off x="1627350" y="2071688"/>
                  <a:ext cx="512722" cy="462536"/>
                  <a:chOff x="1302898" y="1640683"/>
                  <a:chExt cx="1201027" cy="1083468"/>
                </a:xfrm>
              </p:grpSpPr>
              <p:sp>
                <p:nvSpPr>
                  <p:cNvPr id="891"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2"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3"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4"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895"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896" name="Group 895"/>
              <p:cNvGrpSpPr/>
              <p:nvPr/>
            </p:nvGrpSpPr>
            <p:grpSpPr>
              <a:xfrm>
                <a:off x="6367725" y="3032663"/>
                <a:ext cx="128016" cy="128016"/>
                <a:chOff x="1520304" y="1939550"/>
                <a:chExt cx="726812" cy="726812"/>
              </a:xfrm>
            </p:grpSpPr>
            <p:sp>
              <p:nvSpPr>
                <p:cNvPr id="897" name="Oval 896"/>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898" name="Group 897"/>
                <p:cNvGrpSpPr/>
                <p:nvPr/>
              </p:nvGrpSpPr>
              <p:grpSpPr>
                <a:xfrm>
                  <a:off x="1627350" y="2071688"/>
                  <a:ext cx="512722" cy="462536"/>
                  <a:chOff x="1302898" y="1640683"/>
                  <a:chExt cx="1201027" cy="1083468"/>
                </a:xfrm>
              </p:grpSpPr>
              <p:sp>
                <p:nvSpPr>
                  <p:cNvPr id="899"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0"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1"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2"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03"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04" name="Group 903"/>
              <p:cNvGrpSpPr/>
              <p:nvPr/>
            </p:nvGrpSpPr>
            <p:grpSpPr>
              <a:xfrm>
                <a:off x="6292639" y="3028402"/>
                <a:ext cx="128016" cy="128016"/>
                <a:chOff x="6617763" y="1494678"/>
                <a:chExt cx="188006" cy="188004"/>
              </a:xfrm>
            </p:grpSpPr>
            <p:sp>
              <p:nvSpPr>
                <p:cNvPr id="905" name="Oval 90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0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07" name="Group 906"/>
              <p:cNvGrpSpPr/>
              <p:nvPr/>
            </p:nvGrpSpPr>
            <p:grpSpPr>
              <a:xfrm>
                <a:off x="6010181" y="2870135"/>
                <a:ext cx="128016" cy="128016"/>
                <a:chOff x="6617763" y="1494678"/>
                <a:chExt cx="188006" cy="188004"/>
              </a:xfrm>
            </p:grpSpPr>
            <p:sp>
              <p:nvSpPr>
                <p:cNvPr id="908" name="Oval 90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0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10" name="Group 909"/>
              <p:cNvGrpSpPr/>
              <p:nvPr/>
            </p:nvGrpSpPr>
            <p:grpSpPr>
              <a:xfrm>
                <a:off x="6091578" y="2963001"/>
                <a:ext cx="128016" cy="128016"/>
                <a:chOff x="1520304" y="1939550"/>
                <a:chExt cx="726812" cy="726812"/>
              </a:xfrm>
            </p:grpSpPr>
            <p:sp>
              <p:nvSpPr>
                <p:cNvPr id="911" name="Oval 910"/>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12" name="Group 911"/>
                <p:cNvGrpSpPr/>
                <p:nvPr/>
              </p:nvGrpSpPr>
              <p:grpSpPr>
                <a:xfrm>
                  <a:off x="1627350" y="2071688"/>
                  <a:ext cx="512722" cy="462536"/>
                  <a:chOff x="1302898" y="1640683"/>
                  <a:chExt cx="1201027" cy="1083468"/>
                </a:xfrm>
              </p:grpSpPr>
              <p:sp>
                <p:nvSpPr>
                  <p:cNvPr id="913"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4"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5"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6"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17"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18" name="Group 917"/>
              <p:cNvGrpSpPr/>
              <p:nvPr/>
            </p:nvGrpSpPr>
            <p:grpSpPr>
              <a:xfrm>
                <a:off x="5958332" y="2898080"/>
                <a:ext cx="128016" cy="128016"/>
                <a:chOff x="6617763" y="1494678"/>
                <a:chExt cx="188006" cy="188004"/>
              </a:xfrm>
            </p:grpSpPr>
            <p:sp>
              <p:nvSpPr>
                <p:cNvPr id="919" name="Oval 918"/>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0"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21" name="Group 920"/>
              <p:cNvGrpSpPr/>
              <p:nvPr/>
            </p:nvGrpSpPr>
            <p:grpSpPr>
              <a:xfrm>
                <a:off x="5986971" y="2748043"/>
                <a:ext cx="128016" cy="128016"/>
                <a:chOff x="6617763" y="1494678"/>
                <a:chExt cx="188006" cy="188004"/>
              </a:xfrm>
            </p:grpSpPr>
            <p:sp>
              <p:nvSpPr>
                <p:cNvPr id="922" name="Oval 921"/>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3"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24" name="Group 923"/>
              <p:cNvGrpSpPr/>
              <p:nvPr/>
            </p:nvGrpSpPr>
            <p:grpSpPr>
              <a:xfrm>
                <a:off x="6096330" y="2824221"/>
                <a:ext cx="128016" cy="128016"/>
                <a:chOff x="6617763" y="1494678"/>
                <a:chExt cx="188006" cy="188004"/>
              </a:xfrm>
            </p:grpSpPr>
            <p:sp>
              <p:nvSpPr>
                <p:cNvPr id="925" name="Oval 924"/>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26"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935" name="Group 934"/>
              <p:cNvGrpSpPr/>
              <p:nvPr/>
            </p:nvGrpSpPr>
            <p:grpSpPr>
              <a:xfrm>
                <a:off x="6482260" y="2850537"/>
                <a:ext cx="128016" cy="128016"/>
                <a:chOff x="1520304" y="1939550"/>
                <a:chExt cx="726812" cy="726812"/>
              </a:xfrm>
            </p:grpSpPr>
            <p:sp>
              <p:nvSpPr>
                <p:cNvPr id="936" name="Oval 935"/>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37" name="Group 936"/>
                <p:cNvGrpSpPr/>
                <p:nvPr/>
              </p:nvGrpSpPr>
              <p:grpSpPr>
                <a:xfrm>
                  <a:off x="1627350" y="2071688"/>
                  <a:ext cx="512722" cy="462536"/>
                  <a:chOff x="1302898" y="1640683"/>
                  <a:chExt cx="1201027" cy="1083468"/>
                </a:xfrm>
              </p:grpSpPr>
              <p:sp>
                <p:nvSpPr>
                  <p:cNvPr id="938"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39"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0"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1"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2"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43" name="Group 942"/>
              <p:cNvGrpSpPr/>
              <p:nvPr/>
            </p:nvGrpSpPr>
            <p:grpSpPr>
              <a:xfrm>
                <a:off x="7015873" y="2597882"/>
                <a:ext cx="128016" cy="128016"/>
                <a:chOff x="1520304" y="1939550"/>
                <a:chExt cx="726812" cy="726812"/>
              </a:xfrm>
            </p:grpSpPr>
            <p:sp>
              <p:nvSpPr>
                <p:cNvPr id="944" name="Oval 943"/>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45" name="Group 944"/>
                <p:cNvGrpSpPr/>
                <p:nvPr/>
              </p:nvGrpSpPr>
              <p:grpSpPr>
                <a:xfrm>
                  <a:off x="1627350" y="2071688"/>
                  <a:ext cx="512722" cy="462536"/>
                  <a:chOff x="1302898" y="1640683"/>
                  <a:chExt cx="1201027" cy="1083468"/>
                </a:xfrm>
              </p:grpSpPr>
              <p:sp>
                <p:nvSpPr>
                  <p:cNvPr id="946"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7"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8"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49"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0"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51" name="Group 950"/>
              <p:cNvGrpSpPr/>
              <p:nvPr/>
            </p:nvGrpSpPr>
            <p:grpSpPr>
              <a:xfrm>
                <a:off x="6346150" y="2427402"/>
                <a:ext cx="128016" cy="128016"/>
                <a:chOff x="1520304" y="1939550"/>
                <a:chExt cx="726812" cy="726812"/>
              </a:xfrm>
            </p:grpSpPr>
            <p:sp>
              <p:nvSpPr>
                <p:cNvPr id="952" name="Oval 95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53" name="Group 952"/>
                <p:cNvGrpSpPr/>
                <p:nvPr/>
              </p:nvGrpSpPr>
              <p:grpSpPr>
                <a:xfrm>
                  <a:off x="1627350" y="2071688"/>
                  <a:ext cx="512722" cy="462536"/>
                  <a:chOff x="1302898" y="1640683"/>
                  <a:chExt cx="1201027" cy="1083468"/>
                </a:xfrm>
              </p:grpSpPr>
              <p:sp>
                <p:nvSpPr>
                  <p:cNvPr id="954"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5"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6"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7"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58"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59" name="Group 958"/>
              <p:cNvGrpSpPr/>
              <p:nvPr/>
            </p:nvGrpSpPr>
            <p:grpSpPr>
              <a:xfrm>
                <a:off x="6659729" y="2289622"/>
                <a:ext cx="128016" cy="128016"/>
                <a:chOff x="1520304" y="1939550"/>
                <a:chExt cx="726812" cy="726812"/>
              </a:xfrm>
            </p:grpSpPr>
            <p:sp>
              <p:nvSpPr>
                <p:cNvPr id="960" name="Oval 959"/>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nvGrpSpPr>
                <p:cNvPr id="961" name="Group 960"/>
                <p:cNvGrpSpPr/>
                <p:nvPr/>
              </p:nvGrpSpPr>
              <p:grpSpPr>
                <a:xfrm>
                  <a:off x="1627350" y="2071688"/>
                  <a:ext cx="512722" cy="462536"/>
                  <a:chOff x="1302898" y="1640683"/>
                  <a:chExt cx="1201027" cy="1083468"/>
                </a:xfrm>
              </p:grpSpPr>
              <p:sp>
                <p:nvSpPr>
                  <p:cNvPr id="962"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3"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4"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5"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966"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967" name="Group 966"/>
              <p:cNvGrpSpPr/>
              <p:nvPr/>
            </p:nvGrpSpPr>
            <p:grpSpPr>
              <a:xfrm>
                <a:off x="6649052" y="2290435"/>
                <a:ext cx="128016" cy="128016"/>
                <a:chOff x="6617763" y="1494678"/>
                <a:chExt cx="188006" cy="188004"/>
              </a:xfrm>
            </p:grpSpPr>
            <p:sp>
              <p:nvSpPr>
                <p:cNvPr id="968" name="Oval 967"/>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969"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10" name="Freeform: Shape 9"/>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1" name="Freeform: Shape 10"/>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5" name="Rectangle 4"/>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States</a:t>
                </a:r>
                <a:endParaRPr lang="en-US" sz="700">
                  <a:solidFill>
                    <a:srgbClr val="353535"/>
                  </a:solidFill>
                  <a:latin typeface="Segoe UI Semilight"/>
                </a:endParaRPr>
              </a:p>
            </p:txBody>
          </p:sp>
          <p:sp>
            <p:nvSpPr>
              <p:cNvPr id="1052" name="Rectangle 1051"/>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Canada</a:t>
                </a:r>
                <a:endParaRPr lang="en-US" sz="700">
                  <a:solidFill>
                    <a:srgbClr val="353535"/>
                  </a:solidFill>
                  <a:latin typeface="Segoe UI Semilight"/>
                </a:endParaRPr>
              </a:p>
            </p:txBody>
          </p:sp>
          <p:sp>
            <p:nvSpPr>
              <p:cNvPr id="1054" name="Rectangle 1053"/>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Mexico</a:t>
                </a:r>
                <a:endParaRPr lang="en-US" sz="700">
                  <a:solidFill>
                    <a:srgbClr val="353535"/>
                  </a:solidFill>
                  <a:latin typeface="Segoe UI Semilight"/>
                </a:endParaRPr>
              </a:p>
            </p:txBody>
          </p:sp>
          <p:sp>
            <p:nvSpPr>
              <p:cNvPr id="1055" name="Rectangle 1054"/>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Venezuela</a:t>
                </a:r>
                <a:endParaRPr lang="en-US" sz="700">
                  <a:solidFill>
                    <a:srgbClr val="353535"/>
                  </a:solidFill>
                  <a:latin typeface="Segoe UI Semilight"/>
                </a:endParaRPr>
              </a:p>
            </p:txBody>
          </p:sp>
          <p:sp>
            <p:nvSpPr>
              <p:cNvPr id="1056" name="Rectangle 1055"/>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Colombia</a:t>
                </a:r>
                <a:endParaRPr lang="en-US" sz="700">
                  <a:solidFill>
                    <a:srgbClr val="353535"/>
                  </a:solidFill>
                  <a:latin typeface="Segoe UI Semilight"/>
                </a:endParaRPr>
              </a:p>
            </p:txBody>
          </p:sp>
          <p:sp>
            <p:nvSpPr>
              <p:cNvPr id="1057" name="Rectangle 1056"/>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Peru</a:t>
                </a:r>
                <a:endParaRPr lang="en-US" sz="700">
                  <a:solidFill>
                    <a:srgbClr val="353535"/>
                  </a:solidFill>
                  <a:latin typeface="Segoe UI Semilight"/>
                </a:endParaRPr>
              </a:p>
            </p:txBody>
          </p:sp>
          <p:sp>
            <p:nvSpPr>
              <p:cNvPr id="1058" name="Rectangle 1057"/>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Bolivia</a:t>
                </a:r>
                <a:endParaRPr lang="en-US" sz="700">
                  <a:solidFill>
                    <a:srgbClr val="353535"/>
                  </a:solidFill>
                  <a:latin typeface="Segoe UI Semilight"/>
                </a:endParaRPr>
              </a:p>
            </p:txBody>
          </p:sp>
          <p:sp>
            <p:nvSpPr>
              <p:cNvPr id="1059" name="Rectangle 1058"/>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Brazil</a:t>
                </a:r>
                <a:endParaRPr lang="en-US" sz="700">
                  <a:solidFill>
                    <a:srgbClr val="353535"/>
                  </a:solidFill>
                  <a:latin typeface="Segoe UI Semilight"/>
                </a:endParaRPr>
              </a:p>
            </p:txBody>
          </p:sp>
          <p:sp>
            <p:nvSpPr>
              <p:cNvPr id="1060" name="Rectangle 1059"/>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Argentina</a:t>
                </a:r>
                <a:endParaRPr lang="en-US" sz="700">
                  <a:solidFill>
                    <a:srgbClr val="353535"/>
                  </a:solidFill>
                  <a:latin typeface="Segoe UI Semilight"/>
                </a:endParaRPr>
              </a:p>
            </p:txBody>
          </p:sp>
          <p:sp>
            <p:nvSpPr>
              <p:cNvPr id="1061" name="Rectangle 1060"/>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Atlanta Ocean</a:t>
                </a:r>
                <a:endParaRPr lang="en-US" sz="700">
                  <a:solidFill>
                    <a:srgbClr val="353535"/>
                  </a:solidFill>
                  <a:latin typeface="Segoe UI Semilight"/>
                </a:endParaRPr>
              </a:p>
            </p:txBody>
          </p:sp>
          <p:sp>
            <p:nvSpPr>
              <p:cNvPr id="1062" name="Rectangle 1061"/>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Algeria</a:t>
                </a:r>
                <a:endParaRPr lang="en-US" sz="700">
                  <a:solidFill>
                    <a:srgbClr val="353535"/>
                  </a:solidFill>
                  <a:latin typeface="Segoe UI Semilight"/>
                </a:endParaRPr>
              </a:p>
            </p:txBody>
          </p:sp>
          <p:sp>
            <p:nvSpPr>
              <p:cNvPr id="1063" name="Rectangle 1062"/>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Mali</a:t>
                </a:r>
                <a:endParaRPr lang="en-US" sz="700">
                  <a:solidFill>
                    <a:srgbClr val="353535"/>
                  </a:solidFill>
                  <a:latin typeface="Segoe UI Semilight"/>
                </a:endParaRPr>
              </a:p>
            </p:txBody>
          </p:sp>
          <p:sp>
            <p:nvSpPr>
              <p:cNvPr id="1064" name="Rectangle 1063"/>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Niger</a:t>
                </a:r>
                <a:endParaRPr lang="en-US" sz="700">
                  <a:solidFill>
                    <a:srgbClr val="353535"/>
                  </a:solidFill>
                  <a:latin typeface="Segoe UI Semilight"/>
                </a:endParaRPr>
              </a:p>
            </p:txBody>
          </p:sp>
          <p:sp>
            <p:nvSpPr>
              <p:cNvPr id="1065" name="Rectangle 1064"/>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Nigeria</a:t>
                </a:r>
                <a:endParaRPr lang="en-US" sz="700">
                  <a:solidFill>
                    <a:srgbClr val="353535"/>
                  </a:solidFill>
                  <a:latin typeface="Segoe UI Semilight"/>
                </a:endParaRPr>
              </a:p>
            </p:txBody>
          </p:sp>
          <p:sp>
            <p:nvSpPr>
              <p:cNvPr id="1066" name="Rectangle 1065"/>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Chad</a:t>
                </a:r>
                <a:endParaRPr lang="en-US" sz="700">
                  <a:solidFill>
                    <a:srgbClr val="353535"/>
                  </a:solidFill>
                  <a:latin typeface="Segoe UI Semilight"/>
                </a:endParaRPr>
              </a:p>
            </p:txBody>
          </p:sp>
          <p:sp>
            <p:nvSpPr>
              <p:cNvPr id="1067" name="Rectangle 1066"/>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Libya</a:t>
                </a:r>
                <a:endParaRPr lang="en-US" sz="700">
                  <a:solidFill>
                    <a:srgbClr val="353535"/>
                  </a:solidFill>
                  <a:latin typeface="Segoe UI Semilight"/>
                </a:endParaRPr>
              </a:p>
            </p:txBody>
          </p:sp>
          <p:sp>
            <p:nvSpPr>
              <p:cNvPr id="1068" name="Rectangle 1067"/>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Egypt</a:t>
                </a:r>
                <a:endParaRPr lang="en-US" sz="700">
                  <a:solidFill>
                    <a:srgbClr val="353535"/>
                  </a:solidFill>
                  <a:latin typeface="Segoe UI Semilight"/>
                </a:endParaRPr>
              </a:p>
            </p:txBody>
          </p:sp>
          <p:sp>
            <p:nvSpPr>
              <p:cNvPr id="1069" name="Rectangle 1068"/>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Sudan</a:t>
                </a:r>
                <a:endParaRPr lang="en-US" sz="700">
                  <a:solidFill>
                    <a:srgbClr val="353535"/>
                  </a:solidFill>
                  <a:latin typeface="Segoe UI Semilight"/>
                </a:endParaRPr>
              </a:p>
            </p:txBody>
          </p:sp>
          <p:sp>
            <p:nvSpPr>
              <p:cNvPr id="1070" name="Rectangle 1069"/>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Ethiopia</a:t>
                </a:r>
                <a:endParaRPr lang="en-US" sz="700">
                  <a:solidFill>
                    <a:srgbClr val="353535"/>
                  </a:solidFill>
                  <a:latin typeface="Segoe UI Semilight"/>
                </a:endParaRPr>
              </a:p>
            </p:txBody>
          </p:sp>
          <p:sp>
            <p:nvSpPr>
              <p:cNvPr id="1071" name="Rectangle 1070"/>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Dr Congo</a:t>
                </a:r>
                <a:endParaRPr lang="en-US" sz="700">
                  <a:solidFill>
                    <a:srgbClr val="353535"/>
                  </a:solidFill>
                  <a:latin typeface="Segoe UI Semilight"/>
                </a:endParaRPr>
              </a:p>
            </p:txBody>
          </p:sp>
          <p:sp>
            <p:nvSpPr>
              <p:cNvPr id="1072" name="Rectangle 1071"/>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Angola</a:t>
                </a:r>
                <a:endParaRPr lang="en-US" sz="700">
                  <a:solidFill>
                    <a:srgbClr val="353535"/>
                  </a:solidFill>
                  <a:latin typeface="Segoe UI Semilight"/>
                </a:endParaRPr>
              </a:p>
            </p:txBody>
          </p:sp>
          <p:sp>
            <p:nvSpPr>
              <p:cNvPr id="1073" name="Rectangle 1072"/>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Zambia</a:t>
                </a:r>
                <a:endParaRPr lang="en-US" sz="700">
                  <a:solidFill>
                    <a:srgbClr val="353535"/>
                  </a:solidFill>
                  <a:latin typeface="Segoe UI Semilight"/>
                </a:endParaRPr>
              </a:p>
            </p:txBody>
          </p:sp>
          <p:sp>
            <p:nvSpPr>
              <p:cNvPr id="1074" name="Rectangle 1073"/>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353535"/>
                    </a:solidFill>
                    <a:latin typeface="Segoe UI Semilight"/>
                  </a:rPr>
                  <a:t>Nambia</a:t>
                </a:r>
                <a:endParaRPr lang="en-US" sz="700">
                  <a:solidFill>
                    <a:srgbClr val="353535"/>
                  </a:solidFill>
                  <a:latin typeface="Segoe UI Semilight"/>
                </a:endParaRPr>
              </a:p>
            </p:txBody>
          </p:sp>
          <p:sp>
            <p:nvSpPr>
              <p:cNvPr id="1075" name="Rectangle 1074"/>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South Africa</a:t>
                </a:r>
                <a:endParaRPr lang="en-US" sz="700">
                  <a:solidFill>
                    <a:srgbClr val="353535"/>
                  </a:solidFill>
                  <a:latin typeface="Segoe UI Semilight"/>
                </a:endParaRPr>
              </a:p>
            </p:txBody>
          </p:sp>
          <p:sp>
            <p:nvSpPr>
              <p:cNvPr id="1076" name="Rectangle 1075"/>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Greenland</a:t>
                </a:r>
                <a:endParaRPr lang="en-US" sz="700">
                  <a:solidFill>
                    <a:srgbClr val="353535"/>
                  </a:solidFill>
                  <a:latin typeface="Segoe UI Semilight"/>
                </a:endParaRPr>
              </a:p>
            </p:txBody>
          </p:sp>
          <p:sp>
            <p:nvSpPr>
              <p:cNvPr id="1077" name="Rectangle 1076"/>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Svalbard</a:t>
                </a:r>
                <a:endParaRPr lang="en-US" sz="700">
                  <a:solidFill>
                    <a:srgbClr val="353535"/>
                  </a:solidFill>
                  <a:latin typeface="Segoe UI Semilight"/>
                </a:endParaRPr>
              </a:p>
            </p:txBody>
          </p:sp>
          <p:sp>
            <p:nvSpPr>
              <p:cNvPr id="1078" name="Rectangle 1077"/>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Sweden </a:t>
                </a:r>
                <a:endParaRPr lang="en-US" sz="700">
                  <a:solidFill>
                    <a:srgbClr val="353535"/>
                  </a:solidFill>
                  <a:latin typeface="Segoe UI Semilight"/>
                </a:endParaRPr>
              </a:p>
            </p:txBody>
          </p:sp>
          <p:sp>
            <p:nvSpPr>
              <p:cNvPr id="1079" name="Rectangle 1078"/>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Norway</a:t>
                </a:r>
                <a:endParaRPr lang="en-US" sz="700">
                  <a:solidFill>
                    <a:srgbClr val="353535"/>
                  </a:solidFill>
                  <a:latin typeface="Segoe UI Semilight"/>
                </a:endParaRPr>
              </a:p>
            </p:txBody>
          </p:sp>
          <p:sp>
            <p:nvSpPr>
              <p:cNvPr id="1080" name="Rectangle 1079"/>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United Kingdom</a:t>
                </a:r>
                <a:endParaRPr lang="en-US" sz="700">
                  <a:solidFill>
                    <a:srgbClr val="353535"/>
                  </a:solidFill>
                  <a:latin typeface="Segoe UI Semilight"/>
                </a:endParaRPr>
              </a:p>
            </p:txBody>
          </p:sp>
          <p:sp>
            <p:nvSpPr>
              <p:cNvPr id="1089" name="Rectangle 1088"/>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France</a:t>
                </a:r>
                <a:endParaRPr lang="en-US" sz="700">
                  <a:solidFill>
                    <a:srgbClr val="353535"/>
                  </a:solidFill>
                  <a:latin typeface="Segoe UI Semilight"/>
                </a:endParaRPr>
              </a:p>
            </p:txBody>
          </p:sp>
          <p:sp>
            <p:nvSpPr>
              <p:cNvPr id="1090" name="Rectangle 1089"/>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Poland</a:t>
                </a:r>
                <a:endParaRPr lang="en-US" sz="700">
                  <a:solidFill>
                    <a:srgbClr val="353535"/>
                  </a:solidFill>
                  <a:latin typeface="Segoe UI Semilight"/>
                </a:endParaRPr>
              </a:p>
            </p:txBody>
          </p:sp>
          <p:sp>
            <p:nvSpPr>
              <p:cNvPr id="1091" name="Rectangle 1090"/>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Ukraine</a:t>
                </a:r>
                <a:endParaRPr lang="en-US" sz="700">
                  <a:solidFill>
                    <a:srgbClr val="353535"/>
                  </a:solidFill>
                  <a:latin typeface="Segoe UI Semilight"/>
                </a:endParaRPr>
              </a:p>
            </p:txBody>
          </p:sp>
          <p:sp>
            <p:nvSpPr>
              <p:cNvPr id="1092" name="Rectangle 1091"/>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Turkey</a:t>
                </a:r>
                <a:endParaRPr lang="en-US" sz="700">
                  <a:solidFill>
                    <a:srgbClr val="353535"/>
                  </a:solidFill>
                  <a:latin typeface="Segoe UI Semilight"/>
                </a:endParaRPr>
              </a:p>
            </p:txBody>
          </p:sp>
          <p:sp>
            <p:nvSpPr>
              <p:cNvPr id="1093" name="Rectangle 1092"/>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Saudi </a:t>
                </a:r>
                <a:br>
                  <a:rPr lang="en-GB" sz="700">
                    <a:solidFill>
                      <a:srgbClr val="353535"/>
                    </a:solidFill>
                    <a:latin typeface="Segoe UI Semilight"/>
                  </a:rPr>
                </a:br>
                <a:r>
                  <a:rPr lang="en-GB" sz="700">
                    <a:solidFill>
                      <a:srgbClr val="353535"/>
                    </a:solidFill>
                    <a:latin typeface="Segoe UI Semilight"/>
                  </a:rPr>
                  <a:t>Arabia</a:t>
                </a:r>
                <a:endParaRPr lang="en-US" sz="700">
                  <a:solidFill>
                    <a:srgbClr val="353535"/>
                  </a:solidFill>
                  <a:latin typeface="Segoe UI Semilight"/>
                </a:endParaRPr>
              </a:p>
            </p:txBody>
          </p:sp>
          <p:sp>
            <p:nvSpPr>
              <p:cNvPr id="1094" name="Rectangle 1093"/>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Iran</a:t>
                </a:r>
                <a:endParaRPr lang="en-US" sz="700">
                  <a:solidFill>
                    <a:srgbClr val="353535"/>
                  </a:solidFill>
                  <a:latin typeface="Segoe UI Semilight"/>
                </a:endParaRPr>
              </a:p>
            </p:txBody>
          </p:sp>
          <p:sp>
            <p:nvSpPr>
              <p:cNvPr id="1095" name="Rectangle 1094"/>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353535"/>
                    </a:solidFill>
                    <a:latin typeface="Segoe UI Semilight"/>
                  </a:rPr>
                  <a:t>Kazakistan</a:t>
                </a:r>
                <a:endParaRPr lang="en-US" sz="700">
                  <a:solidFill>
                    <a:srgbClr val="353535"/>
                  </a:solidFill>
                  <a:latin typeface="Segoe UI Semilight"/>
                </a:endParaRPr>
              </a:p>
            </p:txBody>
          </p:sp>
          <p:sp>
            <p:nvSpPr>
              <p:cNvPr id="1097" name="Rectangle 1096"/>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India</a:t>
                </a:r>
                <a:endParaRPr lang="en-US" sz="700">
                  <a:solidFill>
                    <a:srgbClr val="353535"/>
                  </a:solidFill>
                  <a:latin typeface="Segoe UI Semilight"/>
                </a:endParaRPr>
              </a:p>
            </p:txBody>
          </p:sp>
          <p:sp>
            <p:nvSpPr>
              <p:cNvPr id="1098" name="Rectangle 1097"/>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Russia</a:t>
                </a:r>
                <a:endParaRPr lang="en-US" sz="700">
                  <a:solidFill>
                    <a:srgbClr val="353535"/>
                  </a:solidFill>
                  <a:latin typeface="Segoe UI Semilight"/>
                </a:endParaRPr>
              </a:p>
            </p:txBody>
          </p:sp>
          <p:sp>
            <p:nvSpPr>
              <p:cNvPr id="1099" name="Rectangle 1098"/>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Russia</a:t>
                </a:r>
                <a:endParaRPr lang="en-US" sz="700">
                  <a:solidFill>
                    <a:srgbClr val="353535"/>
                  </a:solidFill>
                  <a:latin typeface="Segoe UI Semilight"/>
                </a:endParaRPr>
              </a:p>
            </p:txBody>
          </p:sp>
          <p:sp>
            <p:nvSpPr>
              <p:cNvPr id="1101" name="Rectangle 1100"/>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China</a:t>
                </a:r>
                <a:endParaRPr lang="en-US" sz="700">
                  <a:solidFill>
                    <a:srgbClr val="353535"/>
                  </a:solidFill>
                  <a:latin typeface="Segoe UI Semilight"/>
                </a:endParaRPr>
              </a:p>
            </p:txBody>
          </p:sp>
          <p:sp>
            <p:nvSpPr>
              <p:cNvPr id="1103" name="Rectangle 1102"/>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Myanmar</a:t>
                </a:r>
                <a:br>
                  <a:rPr lang="en-GB" sz="700">
                    <a:solidFill>
                      <a:srgbClr val="353535"/>
                    </a:solidFill>
                    <a:latin typeface="Segoe UI Semilight"/>
                  </a:rPr>
                </a:br>
                <a:r>
                  <a:rPr lang="en-GB" sz="700">
                    <a:solidFill>
                      <a:srgbClr val="353535"/>
                    </a:solidFill>
                    <a:latin typeface="Segoe UI Semilight"/>
                  </a:rPr>
                  <a:t>(Burma)</a:t>
                </a:r>
                <a:endParaRPr lang="en-US" sz="700">
                  <a:solidFill>
                    <a:srgbClr val="353535"/>
                  </a:solidFill>
                  <a:latin typeface="Segoe UI Semilight"/>
                </a:endParaRPr>
              </a:p>
            </p:txBody>
          </p:sp>
          <p:sp>
            <p:nvSpPr>
              <p:cNvPr id="1104" name="Rectangle 1103"/>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Indian Ocean</a:t>
                </a:r>
                <a:endParaRPr lang="en-US" sz="700">
                  <a:solidFill>
                    <a:srgbClr val="353535"/>
                  </a:solidFill>
                  <a:latin typeface="Segoe UI Semilight"/>
                </a:endParaRPr>
              </a:p>
            </p:txBody>
          </p:sp>
          <p:sp>
            <p:nvSpPr>
              <p:cNvPr id="1106" name="Rectangle 1105"/>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Indonesia</a:t>
                </a:r>
                <a:endParaRPr lang="en-US" sz="700">
                  <a:solidFill>
                    <a:srgbClr val="353535"/>
                  </a:solidFill>
                  <a:latin typeface="Segoe UI Semilight"/>
                </a:endParaRPr>
              </a:p>
            </p:txBody>
          </p:sp>
          <p:sp>
            <p:nvSpPr>
              <p:cNvPr id="1107" name="Rectangle 1106"/>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Australia</a:t>
                </a:r>
                <a:endParaRPr lang="en-US" sz="700">
                  <a:solidFill>
                    <a:srgbClr val="353535"/>
                  </a:solidFill>
                  <a:latin typeface="Segoe UI Semilight"/>
                </a:endParaRPr>
              </a:p>
            </p:txBody>
          </p:sp>
          <p:sp>
            <p:nvSpPr>
              <p:cNvPr id="1108" name="Rectangle 1107"/>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Pacific Ocean</a:t>
                </a:r>
                <a:endParaRPr lang="en-US" sz="700">
                  <a:solidFill>
                    <a:srgbClr val="353535"/>
                  </a:solidFill>
                  <a:latin typeface="Segoe UI Semilight"/>
                </a:endParaRPr>
              </a:p>
            </p:txBody>
          </p:sp>
          <p:sp>
            <p:nvSpPr>
              <p:cNvPr id="1109" name="Rectangle 1108"/>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353535"/>
                    </a:solidFill>
                    <a:latin typeface="Segoe UI Semilight"/>
                  </a:rPr>
                  <a:t>Pacific Ocean</a:t>
                </a:r>
                <a:endParaRPr lang="en-US" sz="700">
                  <a:solidFill>
                    <a:srgbClr val="353535"/>
                  </a:solidFill>
                  <a:latin typeface="Segoe UI Semilight"/>
                </a:endParaRPr>
              </a:p>
            </p:txBody>
          </p:sp>
        </p:grpSp>
        <p:sp>
          <p:nvSpPr>
            <p:cNvPr id="970" name="TextBox 969"/>
            <p:cNvSpPr txBox="1"/>
            <p:nvPr/>
          </p:nvSpPr>
          <p:spPr>
            <a:xfrm>
              <a:off x="11351100" y="1177427"/>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Data</a:t>
              </a:r>
              <a:r>
                <a:rPr lang="ar-SA" sz="850" kern="0">
                  <a:solidFill>
                    <a:srgbClr val="353535"/>
                  </a:solidFill>
                  <a:latin typeface="Segoe UI Semilight"/>
                </a:rPr>
                <a:t> </a:t>
              </a:r>
              <a:r>
                <a:rPr lang="en-US" sz="850" kern="0">
                  <a:solidFill>
                    <a:srgbClr val="353535"/>
                  </a:solidFill>
                  <a:latin typeface="Segoe UI Semilight"/>
                </a:rPr>
                <a:t>center</a:t>
              </a:r>
            </a:p>
          </p:txBody>
        </p:sp>
        <p:grpSp>
          <p:nvGrpSpPr>
            <p:cNvPr id="972" name="Group 971"/>
            <p:cNvGrpSpPr/>
            <p:nvPr/>
          </p:nvGrpSpPr>
          <p:grpSpPr>
            <a:xfrm>
              <a:off x="9135972" y="1135087"/>
              <a:ext cx="1590188" cy="130805"/>
              <a:chOff x="9073014" y="1067831"/>
              <a:chExt cx="1590188" cy="130805"/>
            </a:xfrm>
          </p:grpSpPr>
          <p:cxnSp>
            <p:nvCxnSpPr>
              <p:cNvPr id="1081" name="Straight Connector 1080"/>
              <p:cNvCxnSpPr/>
              <p:nvPr/>
            </p:nvCxnSpPr>
            <p:spPr>
              <a:xfrm flipH="1">
                <a:off x="9073014" y="1133233"/>
                <a:ext cx="228600" cy="0"/>
              </a:xfrm>
              <a:prstGeom prst="line">
                <a:avLst/>
              </a:prstGeom>
              <a:noFill/>
              <a:ln w="19050" cap="flat" cmpd="sng" algn="ctr">
                <a:solidFill>
                  <a:schemeClr val="accent1"/>
                </a:solidFill>
                <a:prstDash val="solid"/>
              </a:ln>
              <a:effectLst/>
            </p:spPr>
          </p:cxnSp>
          <p:sp>
            <p:nvSpPr>
              <p:cNvPr id="1082" name="TextBox 1081"/>
              <p:cNvSpPr txBox="1"/>
              <p:nvPr/>
            </p:nvSpPr>
            <p:spPr>
              <a:xfrm>
                <a:off x="9355344" y="1067831"/>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Owned capacity</a:t>
                </a:r>
              </a:p>
            </p:txBody>
          </p:sp>
        </p:grpSp>
        <p:grpSp>
          <p:nvGrpSpPr>
            <p:cNvPr id="1083" name="Group 1082"/>
            <p:cNvGrpSpPr/>
            <p:nvPr/>
          </p:nvGrpSpPr>
          <p:grpSpPr>
            <a:xfrm>
              <a:off x="9135972" y="1568035"/>
              <a:ext cx="1782405" cy="130805"/>
              <a:chOff x="9073014" y="1405627"/>
              <a:chExt cx="1782405" cy="130805"/>
            </a:xfrm>
          </p:grpSpPr>
          <p:cxnSp>
            <p:nvCxnSpPr>
              <p:cNvPr id="1084" name="Straight Connector 1083"/>
              <p:cNvCxnSpPr/>
              <p:nvPr/>
            </p:nvCxnSpPr>
            <p:spPr>
              <a:xfrm flipH="1" flipV="1">
                <a:off x="9073014" y="1471029"/>
                <a:ext cx="228600" cy="0"/>
              </a:xfrm>
              <a:prstGeom prst="line">
                <a:avLst/>
              </a:prstGeom>
              <a:noFill/>
              <a:ln w="19050" cap="flat" cmpd="sng" algn="ctr">
                <a:solidFill>
                  <a:schemeClr val="accent1"/>
                </a:solidFill>
                <a:prstDash val="sysDash"/>
              </a:ln>
              <a:effectLst/>
            </p:spPr>
          </p:cxnSp>
          <p:sp>
            <p:nvSpPr>
              <p:cNvPr id="1085" name="TextBox 1084"/>
              <p:cNvSpPr txBox="1"/>
              <p:nvPr/>
            </p:nvSpPr>
            <p:spPr>
              <a:xfrm>
                <a:off x="9347769" y="1405627"/>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Future capacity</a:t>
                </a:r>
              </a:p>
            </p:txBody>
          </p:sp>
        </p:grpSp>
        <p:grpSp>
          <p:nvGrpSpPr>
            <p:cNvPr id="1086" name="Group 1085"/>
            <p:cNvGrpSpPr/>
            <p:nvPr/>
          </p:nvGrpSpPr>
          <p:grpSpPr>
            <a:xfrm>
              <a:off x="9135972" y="1351561"/>
              <a:ext cx="1590188" cy="130805"/>
              <a:chOff x="9073014" y="1238325"/>
              <a:chExt cx="1590188" cy="130805"/>
            </a:xfrm>
          </p:grpSpPr>
          <p:cxnSp>
            <p:nvCxnSpPr>
              <p:cNvPr id="1087" name="Straight Connector 1086"/>
              <p:cNvCxnSpPr/>
              <p:nvPr/>
            </p:nvCxnSpPr>
            <p:spPr>
              <a:xfrm flipH="1">
                <a:off x="9073014" y="1303727"/>
                <a:ext cx="228600" cy="0"/>
              </a:xfrm>
              <a:prstGeom prst="line">
                <a:avLst/>
              </a:prstGeom>
              <a:noFill/>
              <a:ln w="19050" cap="flat" cmpd="sng" algn="ctr">
                <a:solidFill>
                  <a:schemeClr val="accent2">
                    <a:alpha val="94118"/>
                  </a:schemeClr>
                </a:solidFill>
                <a:prstDash val="solid"/>
              </a:ln>
              <a:effectLst/>
            </p:spPr>
          </p:cxnSp>
          <p:sp>
            <p:nvSpPr>
              <p:cNvPr id="1088" name="TextBox 1087"/>
              <p:cNvSpPr txBox="1"/>
              <p:nvPr/>
            </p:nvSpPr>
            <p:spPr>
              <a:xfrm>
                <a:off x="9355344" y="1238325"/>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Leased capacity</a:t>
                </a:r>
              </a:p>
            </p:txBody>
          </p:sp>
        </p:grpSp>
        <p:sp>
          <p:nvSpPr>
            <p:cNvPr id="1096" name="TextBox 1095"/>
            <p:cNvSpPr txBox="1"/>
            <p:nvPr/>
          </p:nvSpPr>
          <p:spPr>
            <a:xfrm>
              <a:off x="11351100" y="154305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850" kern="0">
                  <a:solidFill>
                    <a:srgbClr val="353535"/>
                  </a:solidFill>
                  <a:latin typeface="Segoe UI Semilight"/>
                </a:rPr>
                <a:t>Edge site</a:t>
              </a:r>
            </a:p>
          </p:txBody>
        </p:sp>
        <p:grpSp>
          <p:nvGrpSpPr>
            <p:cNvPr id="1100" name="Group 1099"/>
            <p:cNvGrpSpPr/>
            <p:nvPr/>
          </p:nvGrpSpPr>
          <p:grpSpPr>
            <a:xfrm>
              <a:off x="11008400" y="1453667"/>
              <a:ext cx="309594" cy="309590"/>
              <a:chOff x="1520304" y="1939550"/>
              <a:chExt cx="726812" cy="726812"/>
            </a:xfrm>
          </p:grpSpPr>
          <p:sp>
            <p:nvSpPr>
              <p:cNvPr id="1102" name="Oval 1101"/>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353535"/>
                  </a:solidFill>
                  <a:latin typeface="Segoe UI Semilight"/>
                </a:endParaRPr>
              </a:p>
            </p:txBody>
          </p:sp>
          <p:grpSp>
            <p:nvGrpSpPr>
              <p:cNvPr id="1105" name="Group 1104"/>
              <p:cNvGrpSpPr/>
              <p:nvPr/>
            </p:nvGrpSpPr>
            <p:grpSpPr>
              <a:xfrm>
                <a:off x="1627350" y="2071688"/>
                <a:ext cx="512722" cy="462536"/>
                <a:chOff x="1302898" y="1640683"/>
                <a:chExt cx="1201027" cy="1083468"/>
              </a:xfrm>
            </p:grpSpPr>
            <p:sp>
              <p:nvSpPr>
                <p:cNvPr id="1110" name="Freeform 34"/>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1" name="Freeform 37"/>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2" name="Freeform 39"/>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3" name="Freeform 40"/>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solidFill>
                      <a:srgbClr val="353535"/>
                    </a:solidFill>
                    <a:latin typeface="Segoe UI"/>
                  </a:endParaRPr>
                </a:p>
              </p:txBody>
            </p:sp>
            <p:sp>
              <p:nvSpPr>
                <p:cNvPr id="1114" name="Freeform 5"/>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353535"/>
                    </a:solidFill>
                    <a:latin typeface="Segoe UI" pitchFamily="34" charset="0"/>
                    <a:ea typeface="Segoe UI" pitchFamily="34" charset="0"/>
                    <a:cs typeface="Segoe UI" pitchFamily="34" charset="0"/>
                  </a:endParaRPr>
                </a:p>
              </p:txBody>
            </p:sp>
          </p:grpSp>
        </p:grpSp>
        <p:grpSp>
          <p:nvGrpSpPr>
            <p:cNvPr id="1115" name="Group 1114"/>
            <p:cNvGrpSpPr/>
            <p:nvPr/>
          </p:nvGrpSpPr>
          <p:grpSpPr>
            <a:xfrm>
              <a:off x="11008322" y="1089140"/>
              <a:ext cx="307378" cy="307378"/>
              <a:chOff x="6617763" y="1494678"/>
              <a:chExt cx="188006" cy="188004"/>
            </a:xfrm>
          </p:grpSpPr>
          <p:sp>
            <p:nvSpPr>
              <p:cNvPr id="1116" name="Oval 1115"/>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353535"/>
                  </a:solidFill>
                  <a:latin typeface="Segoe UI Semilight"/>
                </a:endParaRPr>
              </a:p>
            </p:txBody>
          </p:sp>
          <p:sp>
            <p:nvSpPr>
              <p:cNvPr id="1117" name="Freeform 10"/>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353535"/>
                  </a:solidFill>
                  <a:latin typeface="Segoe UI" pitchFamily="34" charset="0"/>
                  <a:ea typeface="Segoe UI" pitchFamily="34" charset="0"/>
                  <a:cs typeface="Segoe UI" pitchFamily="34" charset="0"/>
                </a:endParaRPr>
              </a:p>
            </p:txBody>
          </p:sp>
        </p:grpSp>
      </p:grpSp>
      <p:sp>
        <p:nvSpPr>
          <p:cNvPr id="1118" name="Rectangular Callout 163"/>
          <p:cNvSpPr/>
          <p:nvPr/>
        </p:nvSpPr>
        <p:spPr bwMode="auto">
          <a:xfrm>
            <a:off x="907556" y="4764990"/>
            <a:ext cx="2076142" cy="1044320"/>
          </a:xfrm>
          <a:prstGeom prst="wedgeRectCallout">
            <a:avLst>
              <a:gd name="adj1" fmla="val 19250"/>
              <a:gd name="adj2" fmla="val -130900"/>
            </a:avLst>
          </a:prstGeom>
          <a:solidFill>
            <a:schemeClr val="bg1">
              <a:lumMod val="95000"/>
              <a:alpha val="70000"/>
            </a:schemeClr>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46616" tIns="46616" rIns="46616" bIns="46616" numCol="1" spcCol="0" rtlCol="0" fromWordArt="0" anchor="ctr" anchorCtr="0" forceAA="0" compatLnSpc="1">
            <a:prstTxWarp prst="textNoShape">
              <a:avLst/>
            </a:prstTxWarp>
            <a:noAutofit/>
          </a:bodyPr>
          <a:lstStyle/>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Inter-DC fiber owned (miles): </a:t>
            </a:r>
            <a:br>
              <a:rPr lang="en-US" sz="1199" kern="0">
                <a:solidFill>
                  <a:srgbClr val="353535"/>
                </a:solidFill>
                <a:latin typeface="Segoe UI Semilight"/>
                <a:ea typeface="Segoe UI" pitchFamily="34" charset="0"/>
                <a:cs typeface="Segoe UI" pitchFamily="34" charset="0"/>
              </a:rPr>
            </a:br>
            <a:r>
              <a:rPr lang="en-US" sz="1199" kern="0">
                <a:solidFill>
                  <a:srgbClr val="353535"/>
                </a:solidFill>
                <a:latin typeface="Segoe UI Semilight"/>
                <a:ea typeface="Segoe UI" pitchFamily="34" charset="0"/>
                <a:cs typeface="Segoe UI" pitchFamily="34" charset="0"/>
              </a:rPr>
              <a:t>30+ thousand, supporting:</a:t>
            </a:r>
          </a:p>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Global # of DC metros: 37</a:t>
            </a:r>
          </a:p>
          <a:p>
            <a:pPr defTabSz="931932" fontAlgn="base">
              <a:spcBef>
                <a:spcPts val="600"/>
              </a:spcBef>
              <a:defRPr/>
            </a:pPr>
            <a:r>
              <a:rPr lang="en-US" sz="1199" kern="0">
                <a:solidFill>
                  <a:srgbClr val="353535"/>
                </a:solidFill>
                <a:latin typeface="Segoe UI Semilight"/>
                <a:ea typeface="Segoe UI" pitchFamily="34" charset="0"/>
                <a:cs typeface="Segoe UI" pitchFamily="34" charset="0"/>
              </a:rPr>
              <a:t>Global # of network sites: 69</a:t>
            </a:r>
          </a:p>
        </p:txBody>
      </p:sp>
      <p:sp>
        <p:nvSpPr>
          <p:cNvPr id="1119" name="Rectangle 1118"/>
          <p:cNvSpPr/>
          <p:nvPr/>
        </p:nvSpPr>
        <p:spPr bwMode="auto">
          <a:xfrm>
            <a:off x="463075" y="1228518"/>
            <a:ext cx="3079875" cy="322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3234" rIns="93234" bIns="93234" numCol="1" spcCol="0" rtlCol="0" fromWordArt="0" anchor="ctr" anchorCtr="0" forceAA="0" compatLnSpc="1">
            <a:prstTxWarp prst="textNoShape">
              <a:avLst/>
            </a:prstTxWarp>
            <a:noAutofit/>
          </a:bodyPr>
          <a:lstStyle/>
          <a:p>
            <a:pPr defTabSz="931932" fontAlgn="base">
              <a:spcBef>
                <a:spcPct val="0"/>
              </a:spcBef>
              <a:spcAft>
                <a:spcPct val="0"/>
              </a:spcAft>
              <a:defRPr/>
            </a:pPr>
            <a:r>
              <a:rPr lang="en-US" sz="1428" kern="0">
                <a:solidFill>
                  <a:srgbClr val="353535"/>
                </a:solidFill>
                <a:latin typeface="Segoe UI" panose="020B0502040204020203" pitchFamily="34" charset="0"/>
                <a:ea typeface="Segoe UI" panose="020B0502040204020203" pitchFamily="34" charset="0"/>
                <a:cs typeface="Segoe UI" panose="020B0502040204020203" pitchFamily="34" charset="0"/>
              </a:rPr>
              <a:t>Datacenters and network sites not exhaustive</a:t>
            </a:r>
          </a:p>
        </p:txBody>
      </p:sp>
    </p:spTree>
    <p:extLst>
      <p:ext uri="{BB962C8B-B14F-4D97-AF65-F5344CB8AC3E}">
        <p14:creationId xmlns:p14="http://schemas.microsoft.com/office/powerpoint/2010/main" val="227973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485" y="-1"/>
            <a:ext cx="12436077" cy="6994525"/>
          </a:xfrm>
          <a:prstGeom prst="rect">
            <a:avLst/>
          </a:prstGeom>
          <a:solidFill>
            <a:schemeClr val="bg1"/>
          </a:solidFill>
          <a:ln>
            <a:noFill/>
          </a:ln>
          <a:effectLst/>
        </p:spPr>
      </p:pic>
      <p:grpSp>
        <p:nvGrpSpPr>
          <p:cNvPr id="484" name="Group 483"/>
          <p:cNvGrpSpPr/>
          <p:nvPr/>
        </p:nvGrpSpPr>
        <p:grpSpPr>
          <a:xfrm>
            <a:off x="-10459" y="1902486"/>
            <a:ext cx="12446051" cy="3937942"/>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Segoe UI"/>
              </a:endParaRPr>
            </a:p>
          </p:txBody>
        </p:sp>
      </p:grpSp>
      <p:grpSp>
        <p:nvGrpSpPr>
          <p:cNvPr id="10" name="Group 9"/>
          <p:cNvGrpSpPr/>
          <p:nvPr/>
        </p:nvGrpSpPr>
        <p:grpSpPr>
          <a:xfrm>
            <a:off x="1591188" y="1736126"/>
            <a:ext cx="9321824" cy="4147189"/>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97">
                    <a:defRPr/>
                  </a:pPr>
                  <a:endParaRPr lang="en-US" sz="1836" b="1" kern="0">
                    <a:solidFill>
                      <a:srgbClr val="505050">
                        <a:lumMod val="85000"/>
                        <a:lumOff val="15000"/>
                      </a:srgbClr>
                    </a:solidFill>
                    <a:latin typeface="Segoe UI"/>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a:solidFill>
                      <a:srgbClr val="FFFFFF"/>
                    </a:solidFill>
                    <a:latin typeface="Segoe UI"/>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36">
                    <a:solidFill>
                      <a:srgbClr val="FFFFFF"/>
                    </a:solidFill>
                    <a:latin typeface="Segoe UI"/>
                  </a:endParaRPr>
                </a:p>
              </p:txBody>
            </p:sp>
          </p:grpSp>
        </p:grpSp>
      </p:grpSp>
      <p:grpSp>
        <p:nvGrpSpPr>
          <p:cNvPr id="827" name="Group 826"/>
          <p:cNvGrpSpPr/>
          <p:nvPr/>
        </p:nvGrpSpPr>
        <p:grpSpPr>
          <a:xfrm>
            <a:off x="554627" y="1903677"/>
            <a:ext cx="11170415" cy="396439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
        <p:nvSpPr>
          <p:cNvPr id="525" name="Rectangle 524"/>
          <p:cNvSpPr/>
          <p:nvPr/>
        </p:nvSpPr>
        <p:spPr bwMode="auto">
          <a:xfrm>
            <a:off x="471587"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2</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4080">
                <a:solidFill>
                  <a:srgbClr val="0078D7"/>
                </a:solidFill>
                <a:latin typeface="Segoe UI Semibold" panose="020B0702040204020203" pitchFamily="34" charset="0"/>
                <a:cs typeface="Segoe UI Semibold" panose="020B0702040204020203" pitchFamily="34" charset="0"/>
              </a:rPr>
              <a:t>Mil</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kilometers</a:t>
            </a:r>
            <a:br>
              <a:rPr lang="en-US" sz="2448">
                <a:solidFill>
                  <a:srgbClr val="0078D7"/>
                </a:solidFill>
                <a:latin typeface="Segoe UI"/>
                <a:cs typeface="Segoe UI" pitchFamily="34" charset="0"/>
              </a:rPr>
            </a:br>
            <a:r>
              <a:rPr lang="en-US" sz="1836">
                <a:solidFill>
                  <a:srgbClr val="0078D7"/>
                </a:solidFill>
                <a:latin typeface="Segoe UI"/>
                <a:ea typeface="Segoe UI" pitchFamily="34" charset="0"/>
                <a:cs typeface="Segoe UI" pitchFamily="34" charset="0"/>
              </a:rPr>
              <a:t>intra-datacenter fiber</a:t>
            </a:r>
          </a:p>
        </p:txBody>
      </p:sp>
      <p:sp>
        <p:nvSpPr>
          <p:cNvPr id="530" name="Rectangle 529"/>
          <p:cNvSpPr/>
          <p:nvPr/>
        </p:nvSpPr>
        <p:spPr bwMode="auto">
          <a:xfrm>
            <a:off x="2787750"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93260"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72+</a:t>
            </a:r>
          </a:p>
          <a:p>
            <a:pPr defTabSz="932111" fontAlgn="base">
              <a:spcBef>
                <a:spcPts val="204"/>
              </a:spcBef>
              <a:spcAft>
                <a:spcPts val="408"/>
              </a:spcAft>
              <a:defRPr/>
            </a:pPr>
            <a:r>
              <a:rPr lang="en-US" sz="2448">
                <a:solidFill>
                  <a:srgbClr val="0078D7"/>
                </a:solidFill>
                <a:latin typeface="Segoe UI"/>
                <a:cs typeface="Segoe UI" pitchFamily="34" charset="0"/>
              </a:rPr>
              <a:t>Tb per second</a:t>
            </a:r>
          </a:p>
          <a:p>
            <a:pPr defTabSz="932111" fontAlgn="base">
              <a:spcBef>
                <a:spcPts val="204"/>
              </a:spcBef>
              <a:spcAft>
                <a:spcPts val="408"/>
              </a:spcAft>
              <a:defRPr/>
            </a:pPr>
            <a:r>
              <a:rPr lang="en-US" sz="1632">
                <a:solidFill>
                  <a:srgbClr val="0078D7"/>
                </a:solidFill>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420075"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93211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100+</a:t>
            </a:r>
            <a:br>
              <a:rPr lang="en-US" sz="2448">
                <a:solidFill>
                  <a:srgbClr val="0078D7"/>
                </a:solidFill>
                <a:latin typeface="Segoe UI Light"/>
                <a:ea typeface="Segoe UI" pitchFamily="34" charset="0"/>
                <a:cs typeface="Segoe UI" pitchFamily="34" charset="0"/>
              </a:rPr>
            </a:br>
            <a:r>
              <a:rPr lang="en-US" sz="2448">
                <a:solidFill>
                  <a:srgbClr val="0078D7"/>
                </a:solidFill>
                <a:latin typeface="Segoe UI"/>
                <a:cs typeface="Segoe UI" pitchFamily="34" charset="0"/>
              </a:rPr>
              <a:t>datacenters </a:t>
            </a:r>
          </a:p>
        </p:txBody>
      </p:sp>
      <p:sp>
        <p:nvSpPr>
          <p:cNvPr id="523" name="Rectangle 522"/>
          <p:cNvSpPr/>
          <p:nvPr/>
        </p:nvSpPr>
        <p:spPr bwMode="auto">
          <a:xfrm>
            <a:off x="5103913"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42</a:t>
            </a:r>
            <a:br>
              <a:rPr lang="en-US" sz="4896">
                <a:solidFill>
                  <a:srgbClr val="0078D7"/>
                </a:solidFill>
                <a:latin typeface="Franklin Gothic Medium"/>
                <a:ea typeface="Segoe UI" pitchFamily="34" charset="0"/>
                <a:cs typeface="Segoe UI" pitchFamily="34" charset="0"/>
              </a:rPr>
            </a:br>
            <a:r>
              <a:rPr lang="en-US" sz="2448">
                <a:solidFill>
                  <a:srgbClr val="0078D7"/>
                </a:solidFill>
                <a:latin typeface="Segoe UI"/>
                <a:ea typeface="Segoe UI" pitchFamily="34" charset="0"/>
                <a:cs typeface="Segoe UI" pitchFamily="34" charset="0"/>
              </a:rPr>
              <a:t>Azure regions</a:t>
            </a:r>
            <a:endParaRPr lang="en-US" sz="1632">
              <a:solidFill>
                <a:srgbClr val="0078D7"/>
              </a:solidFill>
              <a:latin typeface="Segoe UI"/>
              <a:ea typeface="Segoe UI" pitchFamily="34" charset="0"/>
              <a:cs typeface="Segoe UI" pitchFamily="34" charset="0"/>
            </a:endParaRPr>
          </a:p>
        </p:txBody>
      </p:sp>
      <p:sp>
        <p:nvSpPr>
          <p:cNvPr id="501" name="Rectangle 500"/>
          <p:cNvSpPr/>
          <p:nvPr/>
        </p:nvSpPr>
        <p:spPr bwMode="auto">
          <a:xfrm>
            <a:off x="9736238" y="4789820"/>
            <a:ext cx="2238248" cy="1986596"/>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93260" rIns="139891" bIns="93260" numCol="1" spcCol="0" rtlCol="0" fromWordArt="0" anchor="t" anchorCtr="0" forceAA="0" compatLnSpc="1">
            <a:prstTxWarp prst="textNoShape">
              <a:avLst/>
            </a:prstTxWarp>
            <a:noAutofit/>
          </a:bodyPr>
          <a:lstStyle/>
          <a:p>
            <a:pPr defTabSz="699291" fontAlgn="base">
              <a:spcBef>
                <a:spcPts val="204"/>
              </a:spcBef>
              <a:spcAft>
                <a:spcPts val="408"/>
              </a:spcAft>
              <a:defRPr/>
            </a:pPr>
            <a:r>
              <a:rPr lang="en-US" sz="4080">
                <a:solidFill>
                  <a:srgbClr val="0078D7"/>
                </a:solidFill>
                <a:latin typeface="Segoe UI Semibold" panose="020B0702040204020203" pitchFamily="34" charset="0"/>
                <a:cs typeface="Segoe UI Semibold" panose="020B0702040204020203" pitchFamily="34" charset="0"/>
              </a:rPr>
              <a:t>Millions</a:t>
            </a:r>
            <a:r>
              <a:rPr lang="en-US" sz="4080">
                <a:solidFill>
                  <a:srgbClr val="0078D7"/>
                </a:solidFill>
                <a:latin typeface="Segoe UI Semibold" panose="020B0702040204020203" pitchFamily="34" charset="0"/>
                <a:ea typeface="Segoe UI" pitchFamily="34" charset="0"/>
                <a:cs typeface="Segoe UI Semibold" panose="020B0702040204020203" pitchFamily="34" charset="0"/>
              </a:rPr>
              <a:t> </a:t>
            </a:r>
            <a:r>
              <a:rPr lang="en-US" sz="2448">
                <a:solidFill>
                  <a:srgbClr val="0078D7"/>
                </a:solidFill>
                <a:latin typeface="Segoe UI"/>
                <a:cs typeface="Segoe UI" pitchFamily="34" charset="0"/>
              </a:rPr>
              <a:t>of servers</a:t>
            </a:r>
          </a:p>
        </p:txBody>
      </p:sp>
      <p:sp>
        <p:nvSpPr>
          <p:cNvPr id="531" name="Rectangle 530"/>
          <p:cNvSpPr/>
          <p:nvPr/>
        </p:nvSpPr>
        <p:spPr bwMode="auto">
          <a:xfrm flipH="1">
            <a:off x="882" y="-1"/>
            <a:ext cx="12434711" cy="7022026"/>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040" b="1" kern="0">
              <a:solidFill>
                <a:srgbClr val="505050"/>
              </a:solidFill>
              <a:latin typeface="Segoe UI Light"/>
              <a:ea typeface="Segoe UI" pitchFamily="34" charset="0"/>
              <a:cs typeface="Segoe UI" pitchFamily="34" charset="0"/>
            </a:endParaRPr>
          </a:p>
        </p:txBody>
      </p:sp>
      <p:cxnSp>
        <p:nvCxnSpPr>
          <p:cNvPr id="532" name="Straight Connector 531"/>
          <p:cNvCxnSpPr>
            <a:cxnSpLocks/>
          </p:cNvCxnSpPr>
          <p:nvPr/>
        </p:nvCxnSpPr>
        <p:spPr>
          <a:xfrm>
            <a:off x="564225" y="2123860"/>
            <a:ext cx="3814621" cy="3311910"/>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8025052" y="2143289"/>
            <a:ext cx="3814621" cy="3311910"/>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82879" y="5511478"/>
            <a:ext cx="1615082" cy="1493006"/>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223014" y="4694588"/>
            <a:ext cx="1735231" cy="1681619"/>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455688" y="4682574"/>
            <a:ext cx="1721613" cy="1666025"/>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218242" y="1845777"/>
            <a:ext cx="1" cy="2751355"/>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916136" y="5534121"/>
            <a:ext cx="1602214" cy="1477890"/>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grpSp>
        <p:nvGrpSpPr>
          <p:cNvPr id="554" name="Group 553"/>
          <p:cNvGrpSpPr/>
          <p:nvPr/>
        </p:nvGrpSpPr>
        <p:grpSpPr>
          <a:xfrm>
            <a:off x="495289" y="4565038"/>
            <a:ext cx="3302238" cy="2008929"/>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5117" tIns="47558" rIns="95117" bIns="4755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32559">
                  <a:defRPr/>
                </a:pPr>
                <a:endParaRPr lang="en-US" sz="1873">
                  <a:solidFill>
                    <a:srgbClr val="FFFFFF"/>
                  </a:solidFill>
                  <a:latin typeface="Segoe UI"/>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a:extLst/>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4140" tIns="57070" rIns="114140" bIns="57070" numCol="1" rtlCol="0" anchor="ctr" anchorCtr="0" compatLnSpc="1">
                  <a:prstTxWarp prst="textNoShape">
                    <a:avLst/>
                  </a:prstTxWarp>
                </a:bodyPr>
                <a:lstStyle/>
                <a:p>
                  <a:pPr algn="ctr" defTabSz="1141011" fontAlgn="base">
                    <a:spcBef>
                      <a:spcPct val="0"/>
                    </a:spcBef>
                    <a:spcAft>
                      <a:spcPct val="0"/>
                    </a:spcAft>
                    <a:defRPr/>
                  </a:pPr>
                  <a:endParaRPr lang="en-US" sz="2913" kern="0">
                    <a:solidFill>
                      <a:srgbClr val="FFFFFF"/>
                    </a:solidFill>
                    <a:effectLst>
                      <a:outerShdw blurRad="38100" dist="38100" dir="2700000" algn="tl">
                        <a:srgbClr val="000000">
                          <a:alpha val="43137"/>
                        </a:srgbClr>
                      </a:outerShdw>
                    </a:effectLst>
                    <a:latin typeface="Segoe UI"/>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algn="ctr" defTabSz="932597">
                    <a:defRPr/>
                  </a:pPr>
                  <a:endParaRPr lang="en-US" sz="1873" kern="0">
                    <a:solidFill>
                      <a:srgbClr val="FFFFFF"/>
                    </a:solidFill>
                    <a:latin typeface="Segoe UI"/>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System</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check</a:t>
                </a:r>
              </a:p>
            </p:txBody>
          </p:sp>
        </p:grpSp>
      </p:grpSp>
      <p:grpSp>
        <p:nvGrpSpPr>
          <p:cNvPr id="576" name="Group 575"/>
          <p:cNvGrpSpPr/>
          <p:nvPr/>
        </p:nvGrpSpPr>
        <p:grpSpPr>
          <a:xfrm>
            <a:off x="2616874" y="1959979"/>
            <a:ext cx="3279776" cy="262617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a:extLst/>
              </p:cNvPr>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89" name="Rectangle 588">
                <a:extLst/>
              </p:cNvPr>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algn="ctr" defTabSz="932597">
                  <a:defRPr/>
                </a:pPr>
                <a:endParaRPr lang="en-US" sz="1836" kern="0">
                  <a:ln>
                    <a:solidFill>
                      <a:srgbClr val="505050"/>
                    </a:solidFill>
                  </a:ln>
                  <a:solidFill>
                    <a:srgbClr val="FFFFFF"/>
                  </a:solidFill>
                  <a:latin typeface="Segoe UI Light"/>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a:extLst/>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endParaRPr lang="en-US" altLang="en-US" sz="918" kern="0">
                  <a:solidFill>
                    <a:srgbClr val="FFFFFF"/>
                  </a:solidFill>
                  <a:latin typeface="Segoe UI Light"/>
                </a:endParaRPr>
              </a:p>
            </p:txBody>
          </p:sp>
          <p:cxnSp>
            <p:nvCxnSpPr>
              <p:cNvPr id="591" name="Straight Arrow Connector 590">
                <a:extLst/>
              </p:cNvPr>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One d</a:t>
                </a:r>
                <a:r>
                  <a:rPr lang="en-US" altLang="en-US" sz="1224" kern="0" err="1">
                    <a:solidFill>
                      <a:srgbClr val="FFFFFF"/>
                    </a:solidFill>
                    <a:latin typeface="Segoe UI"/>
                    <a:cs typeface="Segoe UI" panose="020B0502040204020203" pitchFamily="34" charset="0"/>
                  </a:rPr>
                  <a:t>efined</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Video</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a:extLst/>
              </p:cNvPr>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2" name="Freeform: Shape 316">
                <a:extLst/>
              </p:cNvPr>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6521" tIns="149217" rIns="186521" bIns="149217"/>
              <a:lstStyle/>
              <a:p>
                <a:pPr algn="ctr" defTabSz="951028">
                  <a:defRPr/>
                </a:pPr>
                <a:endParaRPr lang="en-US" sz="2448" kern="0">
                  <a:solidFill>
                    <a:srgbClr val="FFFFFF"/>
                  </a:solidFill>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4347" tIns="62174" rIns="124347" bIns="62174"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defTabSz="932597">
                  <a:defRPr/>
                </a:pPr>
                <a:r>
                  <a:rPr lang="en-US" altLang="en-US" sz="1224" kern="0">
                    <a:solidFill>
                      <a:srgbClr val="FFFFFF"/>
                    </a:solidFill>
                    <a:latin typeface="Segoe UI"/>
                    <a:cs typeface="Segoe UI" panose="020B0502040204020203" pitchFamily="34" charset="0"/>
                  </a:rPr>
                  <a:t>Perimeter</a:t>
                </a:r>
                <a:br>
                  <a:rPr lang="en-US" altLang="en-US" sz="1224" kern="0">
                    <a:solidFill>
                      <a:srgbClr val="FFFFFF"/>
                    </a:solidFill>
                    <a:latin typeface="Segoe UI"/>
                    <a:cs typeface="Segoe UI" panose="020B0502040204020203" pitchFamily="34" charset="0"/>
                  </a:rPr>
                </a:br>
                <a:r>
                  <a:rPr lang="en-US" altLang="en-US" sz="1224" kern="0">
                    <a:solidFill>
                      <a:srgbClr val="FFFFFF"/>
                    </a:solidFill>
                    <a:latin typeface="Segoe UI"/>
                    <a:cs typeface="Segoe UI" panose="020B0502040204020203" pitchFamily="34" charset="0"/>
                  </a:rPr>
                  <a:t>fencing</a:t>
                </a:r>
              </a:p>
            </p:txBody>
          </p:sp>
        </p:grpSp>
      </p:grpSp>
      <p:grpSp>
        <p:nvGrpSpPr>
          <p:cNvPr id="593" name="Group 592"/>
          <p:cNvGrpSpPr/>
          <p:nvPr/>
        </p:nvGrpSpPr>
        <p:grpSpPr>
          <a:xfrm>
            <a:off x="6446512" y="1662363"/>
            <a:ext cx="3091348" cy="2911713"/>
            <a:chOff x="6495581" y="1615764"/>
            <a:chExt cx="3031008"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a:extLst/>
            </p:spPr>
            <p:txBody>
              <a:bodyPr lIns="83943" tIns="41972" rIns="83943" bIns="41972"/>
              <a:lstStyle/>
              <a:p>
                <a:pPr defTabSz="932597">
                  <a:defRPr/>
                </a:pPr>
                <a:endParaRPr lang="en-US" sz="1836" kern="0">
                  <a:solidFill>
                    <a:srgbClr val="FFFFFF"/>
                  </a:solidFill>
                  <a:latin typeface="Segoe UI Light"/>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24x7x365</a:t>
                </a:r>
                <a:br>
                  <a:rPr lang="en-US" sz="1224" kern="0">
                    <a:solidFill>
                      <a:srgbClr val="FFFFFF"/>
                    </a:solidFill>
                    <a:latin typeface="Segoe UI"/>
                    <a:cs typeface="Segoe UI" panose="020B0502040204020203" pitchFamily="34" charset="0"/>
                  </a:rPr>
                </a:br>
                <a:r>
                  <a:rPr lang="en-US" sz="1224" kern="0">
                    <a:solidFill>
                      <a:srgbClr val="FFFFFF"/>
                    </a:solidFill>
                    <a:latin typeface="Segoe UI"/>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597" name="Group 596"/>
            <p:cNvGrpSpPr/>
            <p:nvPr/>
          </p:nvGrpSpPr>
          <p:grpSpPr>
            <a:xfrm>
              <a:off x="8438829" y="2782400"/>
              <a:ext cx="1087760" cy="1026808"/>
              <a:chOff x="9222297" y="2271245"/>
              <a:chExt cx="1087760" cy="1026808"/>
            </a:xfrm>
          </p:grpSpPr>
          <p:sp>
            <p:nvSpPr>
              <p:cNvPr id="724" name="Rectangle 723"/>
              <p:cNvSpPr/>
              <p:nvPr/>
            </p:nvSpPr>
            <p:spPr>
              <a:xfrm>
                <a:off x="9222297" y="2836388"/>
                <a:ext cx="1087760"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ctr">
                <a:noAutofit/>
              </a:bodyPr>
              <a:lstStyle/>
              <a:p>
                <a:pPr algn="ctr" defTabSz="932597">
                  <a:defRPr/>
                </a:pPr>
                <a:r>
                  <a:rPr lang="en-US" sz="1224" kern="0">
                    <a:solidFill>
                      <a:srgbClr val="FFFFFF"/>
                    </a:solidFill>
                    <a:latin typeface="Segoe UI"/>
                    <a:cs typeface="Segoe UI" panose="020B0502040204020203" pitchFamily="34" charset="0"/>
                  </a:rPr>
                  <a:t>Verified single 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448" kern="0" err="1">
                  <a:solidFill>
                    <a:srgbClr val="FFFFFF"/>
                  </a:solidFill>
                  <a:latin typeface="Segoe UI Light"/>
                  <a:ea typeface="Segoe UI" pitchFamily="34" charset="0"/>
                  <a:cs typeface="Segoe UI" pitchFamily="34" charset="0"/>
                </a:endParaRPr>
              </a:p>
            </p:txBody>
          </p:sp>
        </p:grpSp>
      </p:grpSp>
      <p:grpSp>
        <p:nvGrpSpPr>
          <p:cNvPr id="809" name="Group 808"/>
          <p:cNvGrpSpPr/>
          <p:nvPr/>
        </p:nvGrpSpPr>
        <p:grpSpPr>
          <a:xfrm>
            <a:off x="8647178" y="3482720"/>
            <a:ext cx="3683028" cy="3058899"/>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algn="ctr" defTabSz="932293" fontAlgn="base">
                  <a:spcBef>
                    <a:spcPct val="0"/>
                  </a:spcBef>
                  <a:spcAft>
                    <a:spcPct val="0"/>
                  </a:spcAft>
                  <a:defRPr/>
                </a:pPr>
                <a:r>
                  <a:rPr lang="en-IN" sz="1836" kern="0">
                    <a:solidFill>
                      <a:srgbClr val="FFFFFF"/>
                    </a:solidFill>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Employee &amp; contractor vetting</a:t>
                  </a:r>
                </a:p>
              </p:txBody>
            </p:sp>
            <p:sp>
              <p:nvSpPr>
                <p:cNvPr id="823" name="Rounded Rectangle 27">
                  <a:extLst/>
                </p:cNvPr>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3260" bIns="9326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32559">
                    <a:defRPr/>
                  </a:pPr>
                  <a:endParaRPr lang="en-US" sz="1224">
                    <a:solidFill>
                      <a:srgbClr val="FFFFFF"/>
                    </a:solidFill>
                    <a:latin typeface="Segoe UI Light"/>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algn="ctr" defTabSz="932597">
                      <a:defRPr/>
                    </a:pPr>
                    <a:endParaRPr lang="en-US" sz="1836" kern="0">
                      <a:solidFill>
                        <a:srgbClr val="FFFFFF"/>
                      </a:solidFill>
                      <a:latin typeface="Segoe UI"/>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6630" tIns="46630" rIns="46630" bIns="46630" anchor="t">
                  <a:noAutofit/>
                </a:bodyPr>
                <a:lstStyle/>
                <a:p>
                  <a:pPr algn="ctr" defTabSz="932597">
                    <a:defRPr/>
                  </a:pPr>
                  <a:r>
                    <a:rPr lang="en-US" sz="1224" kern="0">
                      <a:solidFill>
                        <a:srgbClr val="FFFFFF"/>
                      </a:solidFill>
                      <a:latin typeface="Segoe UI"/>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FFFFFF"/>
                    </a:solidFill>
                    <a:latin typeface="Segoe UI"/>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559">
                <a:defRPr/>
              </a:pPr>
              <a:endParaRPr lang="en-US" sz="1873">
                <a:solidFill>
                  <a:srgbClr val="FFFFFF"/>
                </a:solidFill>
                <a:latin typeface="Segoe UI"/>
              </a:endParaRPr>
            </a:p>
          </p:txBody>
        </p:sp>
      </p:grpSp>
      <p:sp>
        <p:nvSpPr>
          <p:cNvPr id="824" name="Title 1"/>
          <p:cNvSpPr>
            <a:spLocks noGrp="1"/>
          </p:cNvSpPr>
          <p:nvPr>
            <p:ph type="title"/>
          </p:nvPr>
        </p:nvSpPr>
        <p:spPr>
          <a:xfrm>
            <a:off x="275481" y="361890"/>
            <a:ext cx="11887878" cy="917575"/>
          </a:xfrm>
        </p:spPr>
        <p:txBody>
          <a:bodyPr/>
          <a:lstStyle/>
          <a:p>
            <a:r>
              <a:rPr lang="en-US">
                <a:solidFill>
                  <a:schemeClr val="bg1"/>
                </a:solidFill>
              </a:rPr>
              <a:t>Rest assured with layered datacenter security</a:t>
            </a:r>
          </a:p>
        </p:txBody>
      </p:sp>
      <p:grpSp>
        <p:nvGrpSpPr>
          <p:cNvPr id="829" name="Group 828"/>
          <p:cNvGrpSpPr/>
          <p:nvPr/>
        </p:nvGrpSpPr>
        <p:grpSpPr>
          <a:xfrm>
            <a:off x="10632927" y="-7000"/>
            <a:ext cx="1800380" cy="1501443"/>
            <a:chOff x="10424520" y="-12802"/>
            <a:chExt cx="1765239" cy="1472137"/>
          </a:xfrm>
        </p:grpSpPr>
        <p:sp>
          <p:nvSpPr>
            <p:cNvPr id="830" name="Rectangle 829"/>
            <p:cNvSpPr/>
            <p:nvPr/>
          </p:nvSpPr>
          <p:spPr bwMode="auto">
            <a:xfrm>
              <a:off x="10424520" y="-4607"/>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1" name="Rectangle 830"/>
            <p:cNvSpPr/>
            <p:nvPr/>
          </p:nvSpPr>
          <p:spPr bwMode="auto">
            <a:xfrm>
              <a:off x="10424520" y="491504"/>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2" name="Rectangle 831"/>
            <p:cNvSpPr/>
            <p:nvPr/>
          </p:nvSpPr>
          <p:spPr bwMode="auto">
            <a:xfrm>
              <a:off x="10424520" y="977887"/>
              <a:ext cx="261985" cy="478062"/>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3" name="Rectangle 832"/>
            <p:cNvSpPr/>
            <p:nvPr/>
          </p:nvSpPr>
          <p:spPr bwMode="auto">
            <a:xfrm>
              <a:off x="10679976" y="-5938"/>
              <a:ext cx="1353799" cy="5023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4" name="Rectangle 833"/>
            <p:cNvSpPr/>
            <p:nvPr/>
          </p:nvSpPr>
          <p:spPr bwMode="auto">
            <a:xfrm>
              <a:off x="10679976" y="505838"/>
              <a:ext cx="1353799" cy="464268"/>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5" name="Rectangle 834"/>
            <p:cNvSpPr/>
            <p:nvPr/>
          </p:nvSpPr>
          <p:spPr bwMode="auto">
            <a:xfrm>
              <a:off x="10679976" y="984940"/>
              <a:ext cx="1353799" cy="472716"/>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36" name="Rectangle 835"/>
            <p:cNvSpPr/>
            <p:nvPr/>
          </p:nvSpPr>
          <p:spPr bwMode="auto">
            <a:xfrm>
              <a:off x="10690619" y="1080531"/>
              <a:ext cx="1083708" cy="297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837" name="Rectangle 836"/>
            <p:cNvSpPr/>
            <p:nvPr/>
          </p:nvSpPr>
          <p:spPr bwMode="auto">
            <a:xfrm>
              <a:off x="10690620" y="532633"/>
              <a:ext cx="1285595" cy="4190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838" name="Rectangle 837"/>
            <p:cNvSpPr/>
            <p:nvPr/>
          </p:nvSpPr>
          <p:spPr bwMode="auto">
            <a:xfrm>
              <a:off x="10690620" y="185730"/>
              <a:ext cx="1083707" cy="144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grpSp>
          <p:nvGrpSpPr>
            <p:cNvPr id="839" name="Group 838"/>
            <p:cNvGrpSpPr/>
            <p:nvPr/>
          </p:nvGrpSpPr>
          <p:grpSpPr>
            <a:xfrm>
              <a:off x="10464128" y="178742"/>
              <a:ext cx="189075" cy="189075"/>
              <a:chOff x="3521877" y="511997"/>
              <a:chExt cx="640398" cy="640398"/>
            </a:xfrm>
          </p:grpSpPr>
          <p:sp>
            <p:nvSpPr>
              <p:cNvPr id="862" name="Freeform 861"/>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918">
                  <a:solidFill>
                    <a:srgbClr val="505050"/>
                  </a:solidFill>
                  <a:latin typeface="Segoe UI"/>
                </a:endParaRPr>
              </a:p>
            </p:txBody>
          </p:sp>
          <p:sp>
            <p:nvSpPr>
              <p:cNvPr id="863" name="Oval 862"/>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40" name="Group 839"/>
            <p:cNvGrpSpPr/>
            <p:nvPr/>
          </p:nvGrpSpPr>
          <p:grpSpPr>
            <a:xfrm>
              <a:off x="10458847" y="652091"/>
              <a:ext cx="201083" cy="201083"/>
              <a:chOff x="3500293" y="3151895"/>
              <a:chExt cx="681070" cy="681070"/>
            </a:xfrm>
          </p:grpSpPr>
          <p:grpSp>
            <p:nvGrpSpPr>
              <p:cNvPr id="858" name="Group 857"/>
              <p:cNvGrpSpPr/>
              <p:nvPr/>
            </p:nvGrpSpPr>
            <p:grpSpPr>
              <a:xfrm>
                <a:off x="3607832" y="3353215"/>
                <a:ext cx="469102" cy="355120"/>
                <a:chOff x="3268663" y="4287838"/>
                <a:chExt cx="4351337" cy="3294062"/>
              </a:xfrm>
              <a:solidFill>
                <a:schemeClr val="bg1"/>
              </a:solidFill>
            </p:grpSpPr>
            <p:sp>
              <p:nvSpPr>
                <p:cNvPr id="860"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61"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859" name="Oval 858"/>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41" name="Group 840"/>
            <p:cNvGrpSpPr/>
            <p:nvPr/>
          </p:nvGrpSpPr>
          <p:grpSpPr>
            <a:xfrm>
              <a:off x="10483840" y="1167833"/>
              <a:ext cx="153842" cy="115459"/>
              <a:chOff x="2724150" y="20638"/>
              <a:chExt cx="4695825" cy="3524250"/>
            </a:xfrm>
            <a:solidFill>
              <a:schemeClr val="bg1"/>
            </a:solidFill>
          </p:grpSpPr>
          <p:sp>
            <p:nvSpPr>
              <p:cNvPr id="854"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55"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56"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857"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842" name="Rectangle 841"/>
            <p:cNvSpPr/>
            <p:nvPr/>
          </p:nvSpPr>
          <p:spPr bwMode="auto">
            <a:xfrm>
              <a:off x="10433220" y="-10137"/>
              <a:ext cx="1310211" cy="509111"/>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843" name="Rectangle 842"/>
            <p:cNvSpPr/>
            <p:nvPr/>
          </p:nvSpPr>
          <p:spPr bwMode="auto">
            <a:xfrm>
              <a:off x="10433220" y="498900"/>
              <a:ext cx="1308851" cy="483109"/>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cxnSp>
          <p:nvCxnSpPr>
            <p:cNvPr id="844" name="Straight Connector 843">
              <a:extLst>
                <a:ext uri="{FF2B5EF4-FFF2-40B4-BE49-F238E27FC236}">
                  <a16:creationId xmlns:a16="http://schemas.microsoft.com/office/drawing/2014/main" id="{153D86BF-D60D-4D45-AD9A-B2638811C3FD}"/>
                </a:ext>
              </a:extLst>
            </p:cNvPr>
            <p:cNvCxnSpPr>
              <a:cxnSpLocks/>
            </p:cNvCxnSpPr>
            <p:nvPr/>
          </p:nvCxnSpPr>
          <p:spPr>
            <a:xfrm>
              <a:off x="10424520" y="982010"/>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45" name="Straight Connector 844">
              <a:extLst>
                <a:ext uri="{FF2B5EF4-FFF2-40B4-BE49-F238E27FC236}">
                  <a16:creationId xmlns:a16="http://schemas.microsoft.com/office/drawing/2014/main" id="{153D86BF-D60D-4D45-AD9A-B2638811C3FD}"/>
                </a:ext>
              </a:extLst>
            </p:cNvPr>
            <p:cNvCxnSpPr>
              <a:cxnSpLocks/>
            </p:cNvCxnSpPr>
            <p:nvPr/>
          </p:nvCxnSpPr>
          <p:spPr>
            <a:xfrm>
              <a:off x="10424520" y="495627"/>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46" name="Rectangle 845"/>
            <p:cNvSpPr/>
            <p:nvPr/>
          </p:nvSpPr>
          <p:spPr bwMode="auto">
            <a:xfrm>
              <a:off x="11738846" y="-4607"/>
              <a:ext cx="447679" cy="14639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847" name="Group 846">
              <a:extLst>
                <a:ext uri="{FF2B5EF4-FFF2-40B4-BE49-F238E27FC236}">
                  <a16:creationId xmlns:a16="http://schemas.microsoft.com/office/drawing/2014/main" id="{61249D4F-2BF9-4EDD-A8F1-E113D4AF9FA9}"/>
                </a:ext>
              </a:extLst>
            </p:cNvPr>
            <p:cNvGrpSpPr>
              <a:grpSpLocks noChangeAspect="1"/>
            </p:cNvGrpSpPr>
            <p:nvPr/>
          </p:nvGrpSpPr>
          <p:grpSpPr>
            <a:xfrm>
              <a:off x="11916627" y="186534"/>
              <a:ext cx="127438" cy="161984"/>
              <a:chOff x="2173288" y="115909"/>
              <a:chExt cx="5797550" cy="7369175"/>
            </a:xfrm>
            <a:solidFill>
              <a:srgbClr val="FFFFFF"/>
            </a:solidFill>
          </p:grpSpPr>
          <p:sp>
            <p:nvSpPr>
              <p:cNvPr id="851"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dirty="0">
                  <a:solidFill>
                    <a:srgbClr val="FFFFFF"/>
                  </a:solidFill>
                  <a:latin typeface="Segoe UI"/>
                </a:endParaRPr>
              </a:p>
            </p:txBody>
          </p:sp>
          <p:sp>
            <p:nvSpPr>
              <p:cNvPr id="852"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sp>
            <p:nvSpPr>
              <p:cNvPr id="853"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29" y="6307128"/>
                <a:ext cx="2716211" cy="32700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grpSp>
        <p:sp>
          <p:nvSpPr>
            <p:cNvPr id="848" name="Rectangle 847"/>
            <p:cNvSpPr/>
            <p:nvPr/>
          </p:nvSpPr>
          <p:spPr>
            <a:xfrm rot="16200000">
              <a:off x="11553088" y="732577"/>
              <a:ext cx="805161" cy="346633"/>
            </a:xfrm>
            <a:prstGeom prst="rect">
              <a:avLst/>
            </a:prstGeom>
          </p:spPr>
          <p:txBody>
            <a:bodyPr wrap="square">
              <a:spAutoFit/>
            </a:bodyPr>
            <a:lstStyle/>
            <a:p>
              <a:pPr algn="ctr" defTabSz="951028" eaLnBrk="0" fontAlgn="base" hangingPunct="0">
                <a:lnSpc>
                  <a:spcPct val="90000"/>
                </a:lnSpc>
                <a:spcBef>
                  <a:spcPct val="0"/>
                </a:spcBef>
                <a:spcAft>
                  <a:spcPct val="0"/>
                </a:spcAft>
                <a:defRPr/>
              </a:pPr>
              <a:r>
                <a:rPr lang="en-US" sz="918" b="1" dirty="0">
                  <a:solidFill>
                    <a:srgbClr val="FFFFFF"/>
                  </a:solidFill>
                  <a:latin typeface="Segoe UI Semibold" charset="0"/>
                  <a:ea typeface="Segoe UI Semibold" charset="0"/>
                  <a:cs typeface="Segoe UI Semibold" charset="0"/>
                </a:rPr>
                <a:t>Azure Stack + Hybrid</a:t>
              </a:r>
            </a:p>
          </p:txBody>
        </p:sp>
        <p:sp>
          <p:nvSpPr>
            <p:cNvPr id="849" name="Rectangle 848"/>
            <p:cNvSpPr/>
            <p:nvPr/>
          </p:nvSpPr>
          <p:spPr bwMode="auto">
            <a:xfrm>
              <a:off x="11738846" y="-12802"/>
              <a:ext cx="450913" cy="1468751"/>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cxnSp>
          <p:nvCxnSpPr>
            <p:cNvPr id="850" name="Straight Connector 849">
              <a:extLst>
                <a:ext uri="{FF2B5EF4-FFF2-40B4-BE49-F238E27FC236}">
                  <a16:creationId xmlns:a16="http://schemas.microsoft.com/office/drawing/2014/main" id="{153D86BF-D60D-4D45-AD9A-B2638811C3FD}"/>
                </a:ext>
              </a:extLst>
            </p:cNvPr>
            <p:cNvCxnSpPr>
              <a:cxnSpLocks/>
            </p:cNvCxnSpPr>
            <p:nvPr/>
          </p:nvCxnSpPr>
          <p:spPr>
            <a:xfrm flipV="1">
              <a:off x="11743432" y="-4607"/>
              <a:ext cx="0" cy="1455809"/>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955847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500"/>
                                  </p:stCondLst>
                                  <p:childTnLst>
                                    <p:set>
                                      <p:cBhvr>
                                        <p:cTn id="21" dur="1" fill="hold">
                                          <p:stCondLst>
                                            <p:cond delay="0"/>
                                          </p:stCondLst>
                                        </p:cTn>
                                        <p:tgtEl>
                                          <p:spTgt spid="523"/>
                                        </p:tgtEl>
                                        <p:attrNameLst>
                                          <p:attrName>style.visibility</p:attrName>
                                        </p:attrNameLst>
                                      </p:cBhvr>
                                      <p:to>
                                        <p:strVal val="visible"/>
                                      </p:to>
                                    </p:set>
                                    <p:animEffect transition="in" filter="fade">
                                      <p:cBhvr>
                                        <p:cTn id="22" dur="750"/>
                                        <p:tgtEl>
                                          <p:spTgt spid="523"/>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524"/>
                                        </p:tgtEl>
                                        <p:attrNameLst>
                                          <p:attrName>style.visibility</p:attrName>
                                        </p:attrNameLst>
                                      </p:cBhvr>
                                      <p:to>
                                        <p:strVal val="visible"/>
                                      </p:to>
                                    </p:set>
                                    <p:animEffect transition="in" filter="fade">
                                      <p:cBhvr>
                                        <p:cTn id="25" dur="750"/>
                                        <p:tgtEl>
                                          <p:spTgt spid="5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27"/>
                                        </p:tgtEl>
                                        <p:attrNameLst>
                                          <p:attrName>style.visibility</p:attrName>
                                        </p:attrNameLst>
                                      </p:cBhvr>
                                      <p:to>
                                        <p:strVal val="visible"/>
                                      </p:to>
                                    </p:set>
                                    <p:animEffect transition="in" filter="fade">
                                      <p:cBhvr>
                                        <p:cTn id="30" dur="500"/>
                                        <p:tgtEl>
                                          <p:spTgt spid="827"/>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501"/>
                                        </p:tgtEl>
                                        <p:attrNameLst>
                                          <p:attrName>style.visibility</p:attrName>
                                        </p:attrNameLst>
                                      </p:cBhvr>
                                      <p:to>
                                        <p:strVal val="visible"/>
                                      </p:to>
                                    </p:set>
                                    <p:animEffect transition="in" filter="fade">
                                      <p:cBhvr>
                                        <p:cTn id="33" dur="750"/>
                                        <p:tgtEl>
                                          <p:spTgt spid="50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31"/>
                                        </p:tgtEl>
                                        <p:attrNameLst>
                                          <p:attrName>style.visibility</p:attrName>
                                        </p:attrNameLst>
                                      </p:cBhvr>
                                      <p:to>
                                        <p:strVal val="visible"/>
                                      </p:to>
                                    </p:set>
                                    <p:animEffect transition="in" filter="fade">
                                      <p:cBhvr>
                                        <p:cTn id="38" dur="500"/>
                                        <p:tgtEl>
                                          <p:spTgt spid="5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24"/>
                                        </p:tgtEl>
                                        <p:attrNameLst>
                                          <p:attrName>style.visibility</p:attrName>
                                        </p:attrNameLst>
                                      </p:cBhvr>
                                      <p:to>
                                        <p:strVal val="visible"/>
                                      </p:to>
                                    </p:set>
                                    <p:animEffect transition="in" filter="fade">
                                      <p:cBhvr>
                                        <p:cTn id="41" dur="500"/>
                                        <p:tgtEl>
                                          <p:spTgt spid="824"/>
                                        </p:tgtEl>
                                      </p:cBhvr>
                                    </p:animEffect>
                                  </p:childTnLst>
                                </p:cTn>
                              </p:par>
                            </p:childTnLst>
                          </p:cTn>
                        </p:par>
                        <p:par>
                          <p:cTn id="42" fill="hold">
                            <p:stCondLst>
                              <p:cond delay="500"/>
                            </p:stCondLst>
                            <p:childTnLst>
                              <p:par>
                                <p:cTn id="43" presetID="22" presetClass="entr" presetSubtype="4" fill="hold" nodeType="afterEffect">
                                  <p:stCondLst>
                                    <p:cond delay="0"/>
                                  </p:stCondLst>
                                  <p:childTnLst>
                                    <p:set>
                                      <p:cBhvr>
                                        <p:cTn id="44" dur="1" fill="hold">
                                          <p:stCondLst>
                                            <p:cond delay="0"/>
                                          </p:stCondLst>
                                        </p:cTn>
                                        <p:tgtEl>
                                          <p:spTgt spid="534"/>
                                        </p:tgtEl>
                                        <p:attrNameLst>
                                          <p:attrName>style.visibility</p:attrName>
                                        </p:attrNameLst>
                                      </p:cBhvr>
                                      <p:to>
                                        <p:strVal val="visible"/>
                                      </p:to>
                                    </p:set>
                                    <p:animEffect transition="in" filter="wipe(down)">
                                      <p:cBhvr>
                                        <p:cTn id="45" dur="500"/>
                                        <p:tgtEl>
                                          <p:spTgt spid="534"/>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554"/>
                                        </p:tgtEl>
                                        <p:attrNameLst>
                                          <p:attrName>style.visibility</p:attrName>
                                        </p:attrNameLst>
                                      </p:cBhvr>
                                      <p:to>
                                        <p:strVal val="visible"/>
                                      </p:to>
                                    </p:set>
                                    <p:animEffect transition="in" filter="fade">
                                      <p:cBhvr>
                                        <p:cTn id="49" dur="500"/>
                                        <p:tgtEl>
                                          <p:spTgt spid="554"/>
                                        </p:tgtEl>
                                      </p:cBhvr>
                                    </p:animEffect>
                                  </p:childTnLst>
                                </p:cTn>
                              </p:par>
                              <p:par>
                                <p:cTn id="50" presetID="22" presetClass="entr" presetSubtype="4" fill="hold" nodeType="withEffect">
                                  <p:stCondLst>
                                    <p:cond delay="0"/>
                                  </p:stCondLst>
                                  <p:childTnLst>
                                    <p:set>
                                      <p:cBhvr>
                                        <p:cTn id="51" dur="1" fill="hold">
                                          <p:stCondLst>
                                            <p:cond delay="0"/>
                                          </p:stCondLst>
                                        </p:cTn>
                                        <p:tgtEl>
                                          <p:spTgt spid="532"/>
                                        </p:tgtEl>
                                        <p:attrNameLst>
                                          <p:attrName>style.visibility</p:attrName>
                                        </p:attrNameLst>
                                      </p:cBhvr>
                                      <p:to>
                                        <p:strVal val="visible"/>
                                      </p:to>
                                    </p:set>
                                    <p:animEffect transition="in" filter="wipe(down)">
                                      <p:cBhvr>
                                        <p:cTn id="52" dur="500"/>
                                        <p:tgtEl>
                                          <p:spTgt spid="5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41"/>
                                        </p:tgtEl>
                                        <p:attrNameLst>
                                          <p:attrName>style.visibility</p:attrName>
                                        </p:attrNameLst>
                                      </p:cBhvr>
                                      <p:to>
                                        <p:strVal val="visible"/>
                                      </p:to>
                                    </p:set>
                                    <p:animEffect transition="in" filter="wipe(left)">
                                      <p:cBhvr>
                                        <p:cTn id="57" dur="500"/>
                                        <p:tgtEl>
                                          <p:spTgt spid="541"/>
                                        </p:tgtEl>
                                      </p:cBhvr>
                                    </p:animEffect>
                                  </p:childTnLst>
                                </p:cTn>
                              </p:par>
                              <p:par>
                                <p:cTn id="58" presetID="10" presetClass="entr" presetSubtype="0" fill="hold" nodeType="withEffect">
                                  <p:stCondLst>
                                    <p:cond delay="0"/>
                                  </p:stCondLst>
                                  <p:childTnLst>
                                    <p:set>
                                      <p:cBhvr>
                                        <p:cTn id="59" dur="1" fill="hold">
                                          <p:stCondLst>
                                            <p:cond delay="0"/>
                                          </p:stCondLst>
                                        </p:cTn>
                                        <p:tgtEl>
                                          <p:spTgt spid="576"/>
                                        </p:tgtEl>
                                        <p:attrNameLst>
                                          <p:attrName>style.visibility</p:attrName>
                                        </p:attrNameLst>
                                      </p:cBhvr>
                                      <p:to>
                                        <p:strVal val="visible"/>
                                      </p:to>
                                    </p:set>
                                    <p:animEffect transition="in" filter="fade">
                                      <p:cBhvr>
                                        <p:cTn id="60" dur="500"/>
                                        <p:tgtEl>
                                          <p:spTgt spid="576"/>
                                        </p:tgtEl>
                                      </p:cBhvr>
                                    </p:animEffect>
                                  </p:childTnLst>
                                </p:cTn>
                              </p:par>
                              <p:par>
                                <p:cTn id="61" presetID="22" presetClass="entr" presetSubtype="4" fill="hold" nodeType="withEffect">
                                  <p:stCondLst>
                                    <p:cond delay="0"/>
                                  </p:stCondLst>
                                  <p:childTnLst>
                                    <p:set>
                                      <p:cBhvr>
                                        <p:cTn id="62" dur="1" fill="hold">
                                          <p:stCondLst>
                                            <p:cond delay="0"/>
                                          </p:stCondLst>
                                        </p:cTn>
                                        <p:tgtEl>
                                          <p:spTgt spid="544"/>
                                        </p:tgtEl>
                                        <p:attrNameLst>
                                          <p:attrName>style.visibility</p:attrName>
                                        </p:attrNameLst>
                                      </p:cBhvr>
                                      <p:to>
                                        <p:strVal val="visible"/>
                                      </p:to>
                                    </p:set>
                                    <p:animEffect transition="in" filter="wipe(down)">
                                      <p:cBhvr>
                                        <p:cTn id="63" dur="500"/>
                                        <p:tgtEl>
                                          <p:spTgt spid="54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37"/>
                                        </p:tgtEl>
                                        <p:attrNameLst>
                                          <p:attrName>style.visibility</p:attrName>
                                        </p:attrNameLst>
                                      </p:cBhvr>
                                      <p:to>
                                        <p:strVal val="visible"/>
                                      </p:to>
                                    </p:set>
                                    <p:animEffect transition="in" filter="wipe(left)">
                                      <p:cBhvr>
                                        <p:cTn id="68" dur="500"/>
                                        <p:tgtEl>
                                          <p:spTgt spid="537"/>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593"/>
                                        </p:tgtEl>
                                        <p:attrNameLst>
                                          <p:attrName>style.visibility</p:attrName>
                                        </p:attrNameLst>
                                      </p:cBhvr>
                                      <p:to>
                                        <p:strVal val="visible"/>
                                      </p:to>
                                    </p:set>
                                    <p:animEffect transition="in" filter="fade">
                                      <p:cBhvr>
                                        <p:cTn id="72" dur="500"/>
                                        <p:tgtEl>
                                          <p:spTgt spid="593"/>
                                        </p:tgtEl>
                                      </p:cBhvr>
                                    </p:animEffect>
                                  </p:childTnLst>
                                </p:cTn>
                              </p:par>
                              <p:par>
                                <p:cTn id="73" presetID="22" presetClass="entr" presetSubtype="4" fill="hold" nodeType="withEffect">
                                  <p:stCondLst>
                                    <p:cond delay="0"/>
                                  </p:stCondLst>
                                  <p:childTnLst>
                                    <p:set>
                                      <p:cBhvr>
                                        <p:cTn id="74" dur="1" fill="hold">
                                          <p:stCondLst>
                                            <p:cond delay="0"/>
                                          </p:stCondLst>
                                        </p:cTn>
                                        <p:tgtEl>
                                          <p:spTgt spid="533"/>
                                        </p:tgtEl>
                                        <p:attrNameLst>
                                          <p:attrName>style.visibility</p:attrName>
                                        </p:attrNameLst>
                                      </p:cBhvr>
                                      <p:to>
                                        <p:strVal val="visible"/>
                                      </p:to>
                                    </p:set>
                                    <p:animEffect transition="in" filter="wipe(down)">
                                      <p:cBhvr>
                                        <p:cTn id="75" dur="500"/>
                                        <p:tgtEl>
                                          <p:spTgt spid="53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45"/>
                                        </p:tgtEl>
                                        <p:attrNameLst>
                                          <p:attrName>style.visibility</p:attrName>
                                        </p:attrNameLst>
                                      </p:cBhvr>
                                      <p:to>
                                        <p:strVal val="visible"/>
                                      </p:to>
                                    </p:set>
                                    <p:animEffect transition="in" filter="fade">
                                      <p:cBhvr>
                                        <p:cTn id="80" dur="500"/>
                                        <p:tgtEl>
                                          <p:spTgt spid="545"/>
                                        </p:tgtEl>
                                      </p:cBhvr>
                                    </p:animEffect>
                                  </p:childTnLst>
                                </p:cTn>
                              </p:par>
                              <p:par>
                                <p:cTn id="81" presetID="10" presetClass="entr" presetSubtype="0" fill="hold" nodeType="withEffect">
                                  <p:stCondLst>
                                    <p:cond delay="200"/>
                                  </p:stCondLst>
                                  <p:childTnLst>
                                    <p:set>
                                      <p:cBhvr>
                                        <p:cTn id="82" dur="1" fill="hold">
                                          <p:stCondLst>
                                            <p:cond delay="0"/>
                                          </p:stCondLst>
                                        </p:cTn>
                                        <p:tgtEl>
                                          <p:spTgt spid="809"/>
                                        </p:tgtEl>
                                        <p:attrNameLst>
                                          <p:attrName>style.visibility</p:attrName>
                                        </p:attrNameLst>
                                      </p:cBhvr>
                                      <p:to>
                                        <p:strVal val="visible"/>
                                      </p:to>
                                    </p:set>
                                    <p:animEffect transition="in" filter="fade">
                                      <p:cBhvr>
                                        <p:cTn id="83"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53D86BF-D60D-4D45-AD9A-B2638811C3F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0" name="Rectangle 19">
            <a:extLst>
              <a:ext uri="{FF2B5EF4-FFF2-40B4-BE49-F238E27FC236}">
                <a16:creationId xmlns:a16="http://schemas.microsoft.com/office/drawing/2014/main" id="{AA159894-4777-4BD4-80D1-FD09090A8EAF}"/>
              </a:ext>
            </a:extLst>
          </p:cNvPr>
          <p:cNvSpPr/>
          <p:nvPr/>
        </p:nvSpPr>
        <p:spPr>
          <a:xfrm>
            <a:off x="412602" y="5684634"/>
            <a:ext cx="1273926"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Trusted</a:t>
            </a:r>
          </a:p>
        </p:txBody>
      </p:sp>
      <p:sp>
        <p:nvSpPr>
          <p:cNvPr id="21" name="Rectangle 20">
            <a:extLst>
              <a:ext uri="{FF2B5EF4-FFF2-40B4-BE49-F238E27FC236}">
                <a16:creationId xmlns:a16="http://schemas.microsoft.com/office/drawing/2014/main" id="{2008378F-748F-4973-91D2-AE64A243C214}"/>
              </a:ext>
            </a:extLst>
          </p:cNvPr>
          <p:cNvSpPr/>
          <p:nvPr/>
        </p:nvSpPr>
        <p:spPr>
          <a:xfrm>
            <a:off x="456745" y="4337287"/>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25"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89768"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9" name="Freeform 28"/>
          <p:cNvSpPr>
            <a:spLocks noChangeArrowheads="1"/>
          </p:cNvSpPr>
          <p:nvPr/>
        </p:nvSpPr>
        <p:spPr bwMode="auto">
          <a:xfrm>
            <a:off x="711136" y="4920775"/>
            <a:ext cx="659508" cy="652579"/>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5" name="Rectangle 14">
            <a:extLst>
              <a:ext uri="{FF2B5EF4-FFF2-40B4-BE49-F238E27FC236}">
                <a16:creationId xmlns:a16="http://schemas.microsoft.com/office/drawing/2014/main" id="{A1146EDB-2AF1-424A-9EF5-E4304E03BFAD}"/>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6" name="Rectangle 15">
            <a:extLst>
              <a:ext uri="{FF2B5EF4-FFF2-40B4-BE49-F238E27FC236}">
                <a16:creationId xmlns:a16="http://schemas.microsoft.com/office/drawing/2014/main" id="{B35646DF-8C43-4E4D-B624-7900389633A3}"/>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 name="speedometer_2">
            <a:extLst>
              <a:ext uri="{FF2B5EF4-FFF2-40B4-BE49-F238E27FC236}">
                <a16:creationId xmlns:a16="http://schemas.microsoft.com/office/drawing/2014/main" id="{6B36E8F2-7074-4E46-8F79-AB1429268D3C}"/>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 name="Group 18">
            <a:extLst>
              <a:ext uri="{FF2B5EF4-FFF2-40B4-BE49-F238E27FC236}">
                <a16:creationId xmlns:a16="http://schemas.microsoft.com/office/drawing/2014/main" id="{3063E2FD-E14B-41C4-8DA5-5C5F57591146}"/>
              </a:ext>
            </a:extLst>
          </p:cNvPr>
          <p:cNvGrpSpPr/>
          <p:nvPr/>
        </p:nvGrpSpPr>
        <p:grpSpPr>
          <a:xfrm>
            <a:off x="791606" y="2574304"/>
            <a:ext cx="460244" cy="449535"/>
            <a:chOff x="2088630" y="3287843"/>
            <a:chExt cx="429718" cy="419725"/>
          </a:xfrm>
          <a:noFill/>
        </p:grpSpPr>
        <p:sp>
          <p:nvSpPr>
            <p:cNvPr id="30" name="Rectangle 29">
              <a:extLst>
                <a:ext uri="{FF2B5EF4-FFF2-40B4-BE49-F238E27FC236}">
                  <a16:creationId xmlns:a16="http://schemas.microsoft.com/office/drawing/2014/main" id="{037D5AFB-935A-4FAB-8C62-922CAA8CE52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1" name="Rectangle 30">
              <a:extLst>
                <a:ext uri="{FF2B5EF4-FFF2-40B4-BE49-F238E27FC236}">
                  <a16:creationId xmlns:a16="http://schemas.microsoft.com/office/drawing/2014/main" id="{380087E5-6DB4-4B71-8C58-CE39C1BD283A}"/>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3" name="Title 1">
            <a:extLst>
              <a:ext uri="{FF2B5EF4-FFF2-40B4-BE49-F238E27FC236}">
                <a16:creationId xmlns:a16="http://schemas.microsoft.com/office/drawing/2014/main" id="{DD8C2ABE-87D9-4EFD-B245-F7078E0BB1A4}"/>
              </a:ext>
            </a:extLst>
          </p:cNvPr>
          <p:cNvSpPr txBox="1">
            <a:spLocks/>
          </p:cNvSpPr>
          <p:nvPr/>
        </p:nvSpPr>
        <p:spPr>
          <a:xfrm>
            <a:off x="2323772" y="2195616"/>
            <a:ext cx="7037263" cy="1139537"/>
          </a:xfrm>
          <a:prstGeom prst="rect">
            <a:avLst/>
          </a:prstGeom>
        </p:spPr>
        <p:txBody>
          <a:bodyPr lIns="149175" tIns="9324" rIns="149175" bIns="932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384" fontAlgn="base">
              <a:spcAft>
                <a:spcPct val="0"/>
              </a:spcAft>
              <a:defRPr/>
            </a:pPr>
            <a:r>
              <a:rPr lang="en-US" sz="4799" spc="-102" dirty="0">
                <a:solidFill>
                  <a:srgbClr val="0078D7"/>
                </a:solidFill>
                <a:latin typeface="Segoe UI Light"/>
              </a:rPr>
              <a:t>Azure </a:t>
            </a:r>
          </a:p>
          <a:p>
            <a:pPr defTabSz="932384" fontAlgn="base">
              <a:spcAft>
                <a:spcPct val="0"/>
              </a:spcAft>
              <a:defRPr/>
            </a:pPr>
            <a:r>
              <a:rPr lang="en-US" sz="4799" spc="-102" dirty="0">
                <a:solidFill>
                  <a:srgbClr val="0078D7"/>
                </a:solidFill>
                <a:latin typeface="Segoe UI Light"/>
              </a:rPr>
              <a:t>Security Center</a:t>
            </a:r>
          </a:p>
        </p:txBody>
      </p:sp>
      <p:sp>
        <p:nvSpPr>
          <p:cNvPr id="34" name="Rectangle 33">
            <a:extLst>
              <a:ext uri="{FF2B5EF4-FFF2-40B4-BE49-F238E27FC236}">
                <a16:creationId xmlns:a16="http://schemas.microsoft.com/office/drawing/2014/main" id="{316EC6B7-3842-4ED7-84C9-FE9B4E62AB61}"/>
              </a:ext>
            </a:extLst>
          </p:cNvPr>
          <p:cNvSpPr/>
          <p:nvPr/>
        </p:nvSpPr>
        <p:spPr>
          <a:xfrm>
            <a:off x="2323773" y="3639637"/>
            <a:ext cx="4762040" cy="1443956"/>
          </a:xfrm>
          <a:prstGeom prst="rect">
            <a:avLst/>
          </a:prstGeom>
        </p:spPr>
        <p:txBody>
          <a:bodyPr wrap="square" lIns="149175">
            <a:spAutoFit/>
          </a:bodyPr>
          <a:lstStyle/>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Protection through best practices</a:t>
            </a:r>
          </a:p>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Detect threats and attacks</a:t>
            </a:r>
          </a:p>
          <a:p>
            <a:pPr defTabSz="932145">
              <a:spcAft>
                <a:spcPts val="1198"/>
              </a:spcAft>
              <a:buClr>
                <a:srgbClr val="FFFFFF"/>
              </a:buClr>
              <a:defRPr/>
            </a:pPr>
            <a:r>
              <a:rPr lang="en-US" sz="2200" dirty="0">
                <a:solidFill>
                  <a:srgbClr val="4F504F"/>
                </a:solidFill>
                <a:latin typeface="Segoe UI Light" charset="0"/>
                <a:ea typeface="Segoe UI Light" charset="0"/>
                <a:cs typeface="Segoe UI Light" charset="0"/>
              </a:rPr>
              <a:t>Remediate issues</a:t>
            </a:r>
          </a:p>
        </p:txBody>
      </p:sp>
      <p:grpSp>
        <p:nvGrpSpPr>
          <p:cNvPr id="2" name="Group 1"/>
          <p:cNvGrpSpPr/>
          <p:nvPr/>
        </p:nvGrpSpPr>
        <p:grpSpPr>
          <a:xfrm>
            <a:off x="6259521" y="460920"/>
            <a:ext cx="6176073" cy="6462649"/>
            <a:chOff x="6136478" y="451924"/>
            <a:chExt cx="6055523" cy="6336506"/>
          </a:xfrm>
        </p:grpSpPr>
        <p:pic>
          <p:nvPicPr>
            <p:cNvPr id="42" name="Picture 41" descr="A screenshot of a computer&#10;&#10;Description generated with high confidence">
              <a:extLst>
                <a:ext uri="{FF2B5EF4-FFF2-40B4-BE49-F238E27FC236}">
                  <a16:creationId xmlns:a16="http://schemas.microsoft.com/office/drawing/2014/main" id="{B3FCFB3E-4F42-4D86-BF9D-9A2EE643B3B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36478" y="451924"/>
              <a:ext cx="6055522" cy="6336506"/>
            </a:xfrm>
            <a:prstGeom prst="rect">
              <a:avLst/>
            </a:prstGeom>
          </p:spPr>
        </p:pic>
        <p:pic>
          <p:nvPicPr>
            <p:cNvPr id="43" name="Picture 42" descr="A screenshot of a computer&#10;&#10;Description generated with very high confidence">
              <a:extLst>
                <a:ext uri="{FF2B5EF4-FFF2-40B4-BE49-F238E27FC236}">
                  <a16:creationId xmlns:a16="http://schemas.microsoft.com/office/drawing/2014/main" id="{7F4BC64D-772A-494C-9045-9302C0F3B75A}"/>
                </a:ext>
              </a:extLst>
            </p:cNvPr>
            <p:cNvPicPr>
              <a:picLocks noChangeAspect="1"/>
            </p:cNvPicPr>
            <p:nvPr/>
          </p:nvPicPr>
          <p:blipFill rotWithShape="1">
            <a:blip r:embed="rId4"/>
            <a:srcRect r="19963" b="6321"/>
            <a:stretch/>
          </p:blipFill>
          <p:spPr>
            <a:xfrm>
              <a:off x="7100347" y="698726"/>
              <a:ext cx="5091654" cy="4307500"/>
            </a:xfrm>
            <a:prstGeom prst="rect">
              <a:avLst/>
            </a:prstGeom>
          </p:spPr>
        </p:pic>
      </p:grpSp>
    </p:spTree>
    <p:extLst>
      <p:ext uri="{BB962C8B-B14F-4D97-AF65-F5344CB8AC3E}">
        <p14:creationId xmlns:p14="http://schemas.microsoft.com/office/powerpoint/2010/main" val="78474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p:tgtEl>
                                          <p:spTgt spid="33"/>
                                        </p:tgtEl>
                                      </p:cBhvr>
                                    </p:animEffect>
                                  </p:childTnLst>
                                </p:cTn>
                              </p:par>
                              <p:par>
                                <p:cTn id="8" presetID="35" presetClass="path" presetSubtype="0" decel="100000" fill="hold" grpId="1" nodeType="withEffect">
                                  <p:stCondLst>
                                    <p:cond delay="0"/>
                                  </p:stCondLst>
                                  <p:childTnLst>
                                    <p:animMotion origin="layout" path="M -0.05553 0.00023 L -1.83304E-6 0.00023 " pathEditMode="relative" rAng="0" ptsTypes="AA">
                                      <p:cBhvr>
                                        <p:cTn id="9" dur="800" fill="hold"/>
                                        <p:tgtEl>
                                          <p:spTgt spid="33"/>
                                        </p:tgtEl>
                                        <p:attrNameLst>
                                          <p:attrName>ppt_x</p:attrName>
                                          <p:attrName>ppt_y</p:attrName>
                                        </p:attrNameLst>
                                      </p:cBhvr>
                                      <p:rCtr x="2770" y="0"/>
                                    </p:animMotion>
                                  </p:childTnLst>
                                </p:cTn>
                              </p:par>
                              <p:par>
                                <p:cTn id="10" presetID="10" presetClass="entr" presetSubtype="0" fill="hold" grpId="0" nodeType="with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600"/>
                                        <p:tgtEl>
                                          <p:spTgt spid="34"/>
                                        </p:tgtEl>
                                      </p:cBhvr>
                                    </p:animEffect>
                                  </p:childTnLst>
                                </p:cTn>
                              </p:par>
                              <p:par>
                                <p:cTn id="13" presetID="35" presetClass="path" presetSubtype="0" decel="100000" fill="hold" grpId="1" nodeType="withEffect">
                                  <p:stCondLst>
                                    <p:cond delay="50"/>
                                  </p:stCondLst>
                                  <p:childTnLst>
                                    <p:animMotion origin="layout" path="M -0.05553 0.00022 L 2.29257E-6 0.00022 " pathEditMode="relative" rAng="0" ptsTypes="AA">
                                      <p:cBhvr>
                                        <p:cTn id="14" dur="800" fill="hold"/>
                                        <p:tgtEl>
                                          <p:spTgt spid="34"/>
                                        </p:tgtEl>
                                        <p:attrNameLst>
                                          <p:attrName>ppt_x</p:attrName>
                                          <p:attrName>ppt_y</p:attrName>
                                        </p:attrNameLst>
                                      </p:cBhvr>
                                      <p:rCtr x="2770" y="0"/>
                                    </p:animMotion>
                                  </p:childTnLst>
                                </p:cTn>
                              </p:par>
                              <p:par>
                                <p:cTn id="15" presetID="2" presetClass="entr" presetSubtype="2"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latin typeface="Segoe UI Light"/>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53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p:cNvGrpSpPr/>
          <p:nvPr/>
        </p:nvGrpSpPr>
        <p:grpSpPr>
          <a:xfrm>
            <a:off x="2310530" y="-16266"/>
            <a:ext cx="8215862" cy="6839709"/>
            <a:chOff x="10424520" y="-4607"/>
            <a:chExt cx="1762005" cy="1466870"/>
          </a:xfrm>
        </p:grpSpPr>
        <p:sp>
          <p:nvSpPr>
            <p:cNvPr id="100" name="Rectangle 99"/>
            <p:cNvSpPr/>
            <p:nvPr/>
          </p:nvSpPr>
          <p:spPr bwMode="auto">
            <a:xfrm>
              <a:off x="10424520" y="-4607"/>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1" name="Rectangle 100"/>
            <p:cNvSpPr/>
            <p:nvPr/>
          </p:nvSpPr>
          <p:spPr bwMode="auto">
            <a:xfrm>
              <a:off x="10424520" y="491504"/>
              <a:ext cx="261985" cy="507828"/>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2" name="Rectangle 101"/>
            <p:cNvSpPr/>
            <p:nvPr/>
          </p:nvSpPr>
          <p:spPr bwMode="auto">
            <a:xfrm>
              <a:off x="10424520" y="977887"/>
              <a:ext cx="261985" cy="478062"/>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3" name="Rectangle 102"/>
            <p:cNvSpPr/>
            <p:nvPr/>
          </p:nvSpPr>
          <p:spPr bwMode="auto">
            <a:xfrm>
              <a:off x="10679976" y="495165"/>
              <a:ext cx="1353799" cy="4824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4" name="Rectangle 103"/>
            <p:cNvSpPr/>
            <p:nvPr/>
          </p:nvSpPr>
          <p:spPr bwMode="auto">
            <a:xfrm>
              <a:off x="10679976" y="973463"/>
              <a:ext cx="1353799" cy="48248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5" name="Rectangle 104"/>
            <p:cNvSpPr/>
            <p:nvPr/>
          </p:nvSpPr>
          <p:spPr bwMode="auto">
            <a:xfrm>
              <a:off x="10679976" y="-4607"/>
              <a:ext cx="1353799" cy="506086"/>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06" name="Rectangle 105"/>
            <p:cNvSpPr/>
            <p:nvPr/>
          </p:nvSpPr>
          <p:spPr bwMode="auto">
            <a:xfrm>
              <a:off x="10690619" y="1080531"/>
              <a:ext cx="1083708" cy="297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107" name="Rectangle 106"/>
            <p:cNvSpPr/>
            <p:nvPr/>
          </p:nvSpPr>
          <p:spPr bwMode="auto">
            <a:xfrm>
              <a:off x="10690620" y="532633"/>
              <a:ext cx="1285595" cy="4190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108" name="Rectangle 107"/>
            <p:cNvSpPr/>
            <p:nvPr/>
          </p:nvSpPr>
          <p:spPr bwMode="auto">
            <a:xfrm>
              <a:off x="10690620" y="185730"/>
              <a:ext cx="1083707" cy="144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918"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grpSp>
          <p:nvGrpSpPr>
            <p:cNvPr id="109" name="Group 108"/>
            <p:cNvGrpSpPr/>
            <p:nvPr/>
          </p:nvGrpSpPr>
          <p:grpSpPr>
            <a:xfrm>
              <a:off x="10464128" y="178742"/>
              <a:ext cx="189075" cy="189075"/>
              <a:chOff x="3521877" y="511997"/>
              <a:chExt cx="640398" cy="640398"/>
            </a:xfrm>
          </p:grpSpPr>
          <p:sp>
            <p:nvSpPr>
              <p:cNvPr id="132" name="Freeform 131"/>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918">
                  <a:solidFill>
                    <a:srgbClr val="505050"/>
                  </a:solidFill>
                  <a:latin typeface="Segoe UI"/>
                </a:endParaRPr>
              </a:p>
            </p:txBody>
          </p:sp>
          <p:sp>
            <p:nvSpPr>
              <p:cNvPr id="133" name="Oval 132"/>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0" name="Group 109"/>
            <p:cNvGrpSpPr/>
            <p:nvPr/>
          </p:nvGrpSpPr>
          <p:grpSpPr>
            <a:xfrm>
              <a:off x="10458847" y="652091"/>
              <a:ext cx="201083" cy="201083"/>
              <a:chOff x="3500293" y="3151895"/>
              <a:chExt cx="681070" cy="681070"/>
            </a:xfrm>
          </p:grpSpPr>
          <p:grpSp>
            <p:nvGrpSpPr>
              <p:cNvPr id="128" name="Group 127"/>
              <p:cNvGrpSpPr/>
              <p:nvPr/>
            </p:nvGrpSpPr>
            <p:grpSpPr>
              <a:xfrm>
                <a:off x="3607832" y="3353215"/>
                <a:ext cx="469102" cy="355120"/>
                <a:chOff x="3268663" y="4287838"/>
                <a:chExt cx="4351337" cy="3294062"/>
              </a:xfrm>
              <a:solidFill>
                <a:schemeClr val="bg1"/>
              </a:solidFill>
            </p:grpSpPr>
            <p:sp>
              <p:nvSpPr>
                <p:cNvPr id="130"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31"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129" name="Oval 128"/>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91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1" name="Group 110"/>
            <p:cNvGrpSpPr/>
            <p:nvPr/>
          </p:nvGrpSpPr>
          <p:grpSpPr>
            <a:xfrm>
              <a:off x="10483840" y="1167833"/>
              <a:ext cx="153842" cy="115459"/>
              <a:chOff x="2724150" y="20638"/>
              <a:chExt cx="4695825" cy="3524250"/>
            </a:xfrm>
            <a:solidFill>
              <a:schemeClr val="bg1"/>
            </a:solidFill>
          </p:grpSpPr>
          <p:sp>
            <p:nvSpPr>
              <p:cNvPr id="124"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5"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6"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sp>
            <p:nvSpPr>
              <p:cNvPr id="127"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918">
                  <a:solidFill>
                    <a:srgbClr val="505050"/>
                  </a:solidFill>
                  <a:latin typeface="Segoe UI"/>
                </a:endParaRPr>
              </a:p>
            </p:txBody>
          </p:sp>
        </p:grpSp>
        <p:sp>
          <p:nvSpPr>
            <p:cNvPr id="112" name="Rectangle 111"/>
            <p:cNvSpPr/>
            <p:nvPr/>
          </p:nvSpPr>
          <p:spPr bwMode="auto">
            <a:xfrm>
              <a:off x="10433220" y="501479"/>
              <a:ext cx="1310211" cy="482486"/>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sp>
          <p:nvSpPr>
            <p:cNvPr id="113" name="Rectangle 112"/>
            <p:cNvSpPr/>
            <p:nvPr/>
          </p:nvSpPr>
          <p:spPr bwMode="auto">
            <a:xfrm>
              <a:off x="10433220" y="979777"/>
              <a:ext cx="1308851" cy="482486"/>
            </a:xfrm>
            <a:prstGeom prst="rect">
              <a:avLst/>
            </a:prstGeom>
            <a:solidFill>
              <a:srgbClr val="000000">
                <a:alpha val="4900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918">
                <a:solidFill>
                  <a:srgbClr val="FFFFFF"/>
                </a:solidFill>
                <a:latin typeface="Segoe UI"/>
              </a:endParaRPr>
            </a:p>
          </p:txBody>
        </p:sp>
        <p:cxnSp>
          <p:nvCxnSpPr>
            <p:cNvPr id="114" name="Straight Connector 113">
              <a:extLst>
                <a:ext uri="{FF2B5EF4-FFF2-40B4-BE49-F238E27FC236}">
                  <a16:creationId xmlns:a16="http://schemas.microsoft.com/office/drawing/2014/main" id="{153D86BF-D60D-4D45-AD9A-B2638811C3FD}"/>
                </a:ext>
              </a:extLst>
            </p:cNvPr>
            <p:cNvCxnSpPr>
              <a:cxnSpLocks/>
            </p:cNvCxnSpPr>
            <p:nvPr/>
          </p:nvCxnSpPr>
          <p:spPr>
            <a:xfrm>
              <a:off x="10424520" y="982010"/>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153D86BF-D60D-4D45-AD9A-B2638811C3FD}"/>
                </a:ext>
              </a:extLst>
            </p:cNvPr>
            <p:cNvCxnSpPr>
              <a:cxnSpLocks/>
            </p:cNvCxnSpPr>
            <p:nvPr/>
          </p:nvCxnSpPr>
          <p:spPr>
            <a:xfrm>
              <a:off x="10424520" y="495627"/>
              <a:ext cx="1370165"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16" name="Rectangle 115"/>
            <p:cNvSpPr/>
            <p:nvPr/>
          </p:nvSpPr>
          <p:spPr bwMode="auto">
            <a:xfrm>
              <a:off x="11738846" y="-4607"/>
              <a:ext cx="447679" cy="14639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nvGrpSpPr>
            <p:cNvPr id="117" name="Group 116">
              <a:extLst>
                <a:ext uri="{FF2B5EF4-FFF2-40B4-BE49-F238E27FC236}">
                  <a16:creationId xmlns:a16="http://schemas.microsoft.com/office/drawing/2014/main" id="{61249D4F-2BF9-4EDD-A8F1-E113D4AF9FA9}"/>
                </a:ext>
              </a:extLst>
            </p:cNvPr>
            <p:cNvGrpSpPr>
              <a:grpSpLocks noChangeAspect="1"/>
            </p:cNvGrpSpPr>
            <p:nvPr/>
          </p:nvGrpSpPr>
          <p:grpSpPr>
            <a:xfrm>
              <a:off x="11916627" y="186534"/>
              <a:ext cx="127438" cy="161984"/>
              <a:chOff x="2173288" y="115909"/>
              <a:chExt cx="5797550" cy="7369175"/>
            </a:xfrm>
            <a:solidFill>
              <a:srgbClr val="FFFFFF"/>
            </a:solidFill>
          </p:grpSpPr>
          <p:sp>
            <p:nvSpPr>
              <p:cNvPr id="121"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dirty="0">
                  <a:solidFill>
                    <a:srgbClr val="FFFFFF"/>
                  </a:solidFill>
                  <a:latin typeface="Segoe UI"/>
                </a:endParaRPr>
              </a:p>
            </p:txBody>
          </p:sp>
          <p:sp>
            <p:nvSpPr>
              <p:cNvPr id="122"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sp>
            <p:nvSpPr>
              <p:cNvPr id="123"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29" y="6307128"/>
                <a:ext cx="2716211" cy="32700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918" kern="0">
                  <a:solidFill>
                    <a:srgbClr val="FFFFFF"/>
                  </a:solidFill>
                  <a:latin typeface="Segoe UI"/>
                </a:endParaRPr>
              </a:p>
            </p:txBody>
          </p:sp>
        </p:grpSp>
        <p:sp>
          <p:nvSpPr>
            <p:cNvPr id="118" name="Rectangle 117"/>
            <p:cNvSpPr/>
            <p:nvPr/>
          </p:nvSpPr>
          <p:spPr>
            <a:xfrm rot="16200000">
              <a:off x="11553088" y="881889"/>
              <a:ext cx="805161" cy="48008"/>
            </a:xfrm>
            <a:prstGeom prst="rect">
              <a:avLst/>
            </a:prstGeom>
          </p:spPr>
          <p:txBody>
            <a:bodyPr wrap="square">
              <a:spAutoFit/>
            </a:bodyPr>
            <a:lstStyle/>
            <a:p>
              <a:pPr algn="ctr" defTabSz="951028" eaLnBrk="0" fontAlgn="base" hangingPunct="0">
                <a:lnSpc>
                  <a:spcPct val="90000"/>
                </a:lnSpc>
                <a:spcBef>
                  <a:spcPct val="0"/>
                </a:spcBef>
                <a:spcAft>
                  <a:spcPct val="0"/>
                </a:spcAft>
                <a:defRPr/>
              </a:pPr>
              <a:r>
                <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Azure Stack + Hybrid</a:t>
              </a:r>
            </a:p>
          </p:txBody>
        </p:sp>
        <p:sp>
          <p:nvSpPr>
            <p:cNvPr id="119" name="Rectangle 118"/>
            <p:cNvSpPr/>
            <p:nvPr/>
          </p:nvSpPr>
          <p:spPr bwMode="auto">
            <a:xfrm>
              <a:off x="11738846" y="1707"/>
              <a:ext cx="447679" cy="1454242"/>
            </a:xfrm>
            <a:prstGeom prst="rect">
              <a:avLst/>
            </a:prstGeom>
            <a:solidFill>
              <a:srgbClr val="000000">
                <a:alpha val="5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endParaRPr lang="en-US" sz="918"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cxnSp>
          <p:nvCxnSpPr>
            <p:cNvPr id="120" name="Straight Connector 119">
              <a:extLst>
                <a:ext uri="{FF2B5EF4-FFF2-40B4-BE49-F238E27FC236}">
                  <a16:creationId xmlns:a16="http://schemas.microsoft.com/office/drawing/2014/main" id="{153D86BF-D60D-4D45-AD9A-B2638811C3FD}"/>
                </a:ext>
              </a:extLst>
            </p:cNvPr>
            <p:cNvCxnSpPr>
              <a:cxnSpLocks/>
            </p:cNvCxnSpPr>
            <p:nvPr/>
          </p:nvCxnSpPr>
          <p:spPr>
            <a:xfrm flipV="1">
              <a:off x="11743432" y="-4607"/>
              <a:ext cx="0" cy="1455809"/>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3" name="TextBox 10">
            <a:extLst>
              <a:ext uri="{FF2B5EF4-FFF2-40B4-BE49-F238E27FC236}">
                <a16:creationId xmlns:a16="http://schemas.microsoft.com/office/drawing/2014/main" id="{896338E4-5E15-43CE-8AF9-7CEA7FF4CEDC}"/>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Trusted</a:t>
            </a:r>
          </a:p>
        </p:txBody>
      </p:sp>
      <p:sp>
        <p:nvSpPr>
          <p:cNvPr id="49" name="TextBox 10">
            <a:extLst>
              <a:ext uri="{FF2B5EF4-FFF2-40B4-BE49-F238E27FC236}">
                <a16:creationId xmlns:a16="http://schemas.microsoft.com/office/drawing/2014/main" id="{8BD8644E-02C1-4F61-928F-E8902B1F0AC2}"/>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Productive</a:t>
            </a:r>
          </a:p>
        </p:txBody>
      </p:sp>
      <p:sp>
        <p:nvSpPr>
          <p:cNvPr id="50" name="TextBox 10">
            <a:extLst>
              <a:ext uri="{FF2B5EF4-FFF2-40B4-BE49-F238E27FC236}">
                <a16:creationId xmlns:a16="http://schemas.microsoft.com/office/drawing/2014/main" id="{FF250B0B-16D0-4242-B609-FCD6071403FF}"/>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Intelligent</a:t>
            </a:r>
          </a:p>
        </p:txBody>
      </p:sp>
      <p:sp>
        <p:nvSpPr>
          <p:cNvPr id="56" name="TextBox 10">
            <a:extLst>
              <a:ext uri="{FF2B5EF4-FFF2-40B4-BE49-F238E27FC236}">
                <a16:creationId xmlns:a16="http://schemas.microsoft.com/office/drawing/2014/main" id="{2F69F83B-0A06-4322-8678-085D0848E284}"/>
              </a:ext>
            </a:extLst>
          </p:cNvPr>
          <p:cNvSpPr txBox="1"/>
          <p:nvPr/>
        </p:nvSpPr>
        <p:spPr>
          <a:xfrm>
            <a:off x="681076" y="3317024"/>
            <a:ext cx="2139437" cy="4688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652" spc="30" dirty="0">
                <a:solidFill>
                  <a:srgbClr val="0078D7"/>
                </a:solidFill>
                <a:latin typeface="Segoe UI Light"/>
                <a:cs typeface="Segoe UI" pitchFamily="34" charset="0"/>
              </a:rPr>
              <a:t>Hybrid</a:t>
            </a:r>
          </a:p>
        </p:txBody>
      </p:sp>
      <p:sp>
        <p:nvSpPr>
          <p:cNvPr id="57"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377293" y="3177938"/>
            <a:ext cx="747003" cy="74700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58" name="Group 57">
            <a:extLst>
              <a:ext uri="{FF2B5EF4-FFF2-40B4-BE49-F238E27FC236}">
                <a16:creationId xmlns:a16="http://schemas.microsoft.com/office/drawing/2014/main" id="{77AD9DD7-EB86-45CE-9B27-089347C7D079}"/>
              </a:ext>
            </a:extLst>
          </p:cNvPr>
          <p:cNvGrpSpPr/>
          <p:nvPr/>
        </p:nvGrpSpPr>
        <p:grpSpPr>
          <a:xfrm>
            <a:off x="1406985" y="3215629"/>
            <a:ext cx="687620" cy="671619"/>
            <a:chOff x="2088630" y="3287843"/>
            <a:chExt cx="429718" cy="419725"/>
          </a:xfrm>
          <a:noFill/>
        </p:grpSpPr>
        <p:sp>
          <p:nvSpPr>
            <p:cNvPr id="59" name="Rectangle 58">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Rectangle 59">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1495053" y="3171750"/>
            <a:ext cx="511484" cy="75937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2" name="Freeform 61"/>
          <p:cNvSpPr>
            <a:spLocks noChangeArrowheads="1"/>
          </p:cNvSpPr>
          <p:nvPr/>
        </p:nvSpPr>
        <p:spPr bwMode="auto">
          <a:xfrm>
            <a:off x="1347779" y="3152655"/>
            <a:ext cx="806031" cy="79756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73" name="Rectangle 172"/>
          <p:cNvSpPr/>
          <p:nvPr/>
        </p:nvSpPr>
        <p:spPr bwMode="auto">
          <a:xfrm>
            <a:off x="-9096" y="-27832"/>
            <a:ext cx="4379102" cy="7041520"/>
          </a:xfrm>
          <a:prstGeom prst="rect">
            <a:avLst/>
          </a:prstGeom>
          <a:solidFill>
            <a:srgbClr val="001F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grpSp>
        <p:nvGrpSpPr>
          <p:cNvPr id="2" name="Group 1"/>
          <p:cNvGrpSpPr/>
          <p:nvPr/>
        </p:nvGrpSpPr>
        <p:grpSpPr>
          <a:xfrm>
            <a:off x="4370005" y="-27833"/>
            <a:ext cx="8092619" cy="7039827"/>
            <a:chOff x="4283844" y="-27289"/>
            <a:chExt cx="7934660" cy="6902418"/>
          </a:xfrm>
        </p:grpSpPr>
        <p:sp>
          <p:nvSpPr>
            <p:cNvPr id="158" name="Rectangle 157"/>
            <p:cNvSpPr/>
            <p:nvPr/>
          </p:nvSpPr>
          <p:spPr bwMode="auto">
            <a:xfrm>
              <a:off x="4283901" y="1655499"/>
              <a:ext cx="7913662" cy="3566877"/>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67" name="Rectangle 166"/>
            <p:cNvSpPr/>
            <p:nvPr/>
          </p:nvSpPr>
          <p:spPr bwMode="auto">
            <a:xfrm>
              <a:off x="4283901" y="5170853"/>
              <a:ext cx="7913662" cy="170427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64" name="Rectangle 163"/>
            <p:cNvSpPr/>
            <p:nvPr/>
          </p:nvSpPr>
          <p:spPr bwMode="auto">
            <a:xfrm>
              <a:off x="4283844" y="-27289"/>
              <a:ext cx="7934660" cy="1704276"/>
            </a:xfrm>
            <a:prstGeom prst="rect">
              <a:avLst/>
            </a:prstGeom>
            <a:solidFill>
              <a:srgbClr val="005AA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a:endParaRPr>
            </a:p>
          </p:txBody>
        </p:sp>
        <p:sp>
          <p:nvSpPr>
            <p:cNvPr id="171" name="Rectangle 170"/>
            <p:cNvSpPr/>
            <p:nvPr/>
          </p:nvSpPr>
          <p:spPr bwMode="auto">
            <a:xfrm>
              <a:off x="11249886" y="-25052"/>
              <a:ext cx="968618" cy="69001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eaLnBrk="0" fontAlgn="base" hangingPunct="0">
                <a:lnSpc>
                  <a:spcPct val="90000"/>
                </a:lnSpc>
                <a:spcBef>
                  <a:spcPct val="0"/>
                </a:spcBef>
                <a:spcAft>
                  <a:spcPct val="0"/>
                </a:spcAft>
                <a:defRPr/>
              </a:pPr>
              <a:r>
                <a:rPr lang="en-US" sz="1836" b="1" dirty="0">
                  <a:gradFill>
                    <a:gsLst>
                      <a:gs pos="0">
                        <a:srgbClr val="FFFFFF"/>
                      </a:gs>
                      <a:gs pos="100000">
                        <a:srgbClr val="FFFFFF"/>
                      </a:gs>
                    </a:gsLst>
                    <a:lin ang="5400000" scaled="0"/>
                  </a:gradFill>
                  <a:latin typeface="Segoe UI Semibold" charset="0"/>
                  <a:ea typeface="Segoe UI Semibold" charset="0"/>
                  <a:cs typeface="Segoe UI Semibold" charset="0"/>
                </a:rPr>
                <a:t>Azure Stack + Hybrid</a:t>
              </a:r>
            </a:p>
          </p:txBody>
        </p:sp>
      </p:grpSp>
      <p:sp>
        <p:nvSpPr>
          <p:cNvPr id="168" name="Rectangle 167"/>
          <p:cNvSpPr/>
          <p:nvPr/>
        </p:nvSpPr>
        <p:spPr bwMode="auto">
          <a:xfrm>
            <a:off x="4640747" y="5506181"/>
            <a:ext cx="6380911" cy="5487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09EFF"/>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169" name="Rectangle 168"/>
          <p:cNvSpPr/>
          <p:nvPr/>
        </p:nvSpPr>
        <p:spPr bwMode="auto">
          <a:xfrm>
            <a:off x="4450810"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Compute</a:t>
            </a:r>
          </a:p>
        </p:txBody>
      </p:sp>
      <p:sp>
        <p:nvSpPr>
          <p:cNvPr id="21" name="Rectangle 20"/>
          <p:cNvSpPr/>
          <p:nvPr/>
        </p:nvSpPr>
        <p:spPr bwMode="auto">
          <a:xfrm>
            <a:off x="6726081"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Storage</a:t>
            </a:r>
          </a:p>
        </p:txBody>
      </p:sp>
      <p:sp>
        <p:nvSpPr>
          <p:cNvPr id="22" name="Rectangle 21"/>
          <p:cNvSpPr/>
          <p:nvPr/>
        </p:nvSpPr>
        <p:spPr bwMode="auto">
          <a:xfrm>
            <a:off x="9410602" y="6335579"/>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Networking</a:t>
            </a:r>
          </a:p>
        </p:txBody>
      </p:sp>
      <p:sp>
        <p:nvSpPr>
          <p:cNvPr id="23" name="Rectangle 22"/>
          <p:cNvSpPr/>
          <p:nvPr/>
        </p:nvSpPr>
        <p:spPr bwMode="auto">
          <a:xfrm>
            <a:off x="5643140" y="5987634"/>
            <a:ext cx="1504534"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Security</a:t>
            </a:r>
          </a:p>
        </p:txBody>
      </p:sp>
      <p:sp>
        <p:nvSpPr>
          <p:cNvPr id="24" name="Rectangle 23"/>
          <p:cNvSpPr/>
          <p:nvPr/>
        </p:nvSpPr>
        <p:spPr bwMode="auto">
          <a:xfrm>
            <a:off x="7802695" y="5987634"/>
            <a:ext cx="1753631" cy="4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Management</a:t>
            </a:r>
          </a:p>
        </p:txBody>
      </p:sp>
      <p:sp>
        <p:nvSpPr>
          <p:cNvPr id="160" name="Rectangle 159"/>
          <p:cNvSpPr/>
          <p:nvPr/>
        </p:nvSpPr>
        <p:spPr bwMode="auto">
          <a:xfrm>
            <a:off x="4639485" y="2237684"/>
            <a:ext cx="6380908" cy="4998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B7DD8"/>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161" name="Rectangle 160"/>
          <p:cNvSpPr/>
          <p:nvPr/>
        </p:nvSpPr>
        <p:spPr bwMode="auto">
          <a:xfrm>
            <a:off x="4660756" y="2586206"/>
            <a:ext cx="3489801" cy="2314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Web + Mobile</a:t>
            </a:r>
            <a:br>
              <a:rPr lang="en-US" sz="1836" dirty="0">
                <a:solidFill>
                  <a:srgbClr val="505050">
                    <a:lumMod val="75000"/>
                  </a:srgbClr>
                </a:solidFill>
                <a:latin typeface="Segoe UI Semilight"/>
                <a:ea typeface="Segoe UI" pitchFamily="34" charset="0"/>
                <a:cs typeface="Segoe UI" pitchFamily="34" charset="0"/>
              </a:rPr>
            </a:br>
            <a:r>
              <a:rPr lang="en-US" sz="1836" dirty="0">
                <a:solidFill>
                  <a:srgbClr val="505050">
                    <a:lumMod val="75000"/>
                  </a:srgbClr>
                </a:solidFill>
                <a:latin typeface="Segoe UI Semilight"/>
                <a:ea typeface="Segoe UI" pitchFamily="34" charset="0"/>
                <a:cs typeface="Segoe UI" pitchFamily="34" charset="0"/>
              </a:rPr>
              <a:t>Internet of Things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Microservices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Containers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Serverless</a:t>
            </a:r>
          </a:p>
        </p:txBody>
      </p:sp>
      <p:sp>
        <p:nvSpPr>
          <p:cNvPr id="162" name="Rectangle 161"/>
          <p:cNvSpPr/>
          <p:nvPr/>
        </p:nvSpPr>
        <p:spPr bwMode="auto">
          <a:xfrm>
            <a:off x="7377660" y="2586206"/>
            <a:ext cx="3489801" cy="23140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Identity</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Data + Analytics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Artificial Intelligence</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Cognitive Services</a:t>
            </a:r>
          </a:p>
          <a:p>
            <a:pPr defTabSz="950846" fontAlgn="base">
              <a:lnSpc>
                <a:spcPct val="150000"/>
              </a:lnSpc>
              <a:spcBef>
                <a:spcPct val="0"/>
              </a:spcBef>
              <a:spcAft>
                <a:spcPct val="0"/>
              </a:spcAft>
              <a:defRPr/>
            </a:pPr>
            <a:r>
              <a:rPr lang="en-US" sz="1836" dirty="0">
                <a:solidFill>
                  <a:srgbClr val="505050">
                    <a:lumMod val="75000"/>
                  </a:srgbClr>
                </a:solidFill>
                <a:latin typeface="Segoe UI Semilight"/>
                <a:ea typeface="Segoe UI" pitchFamily="34" charset="0"/>
                <a:cs typeface="Segoe UI" pitchFamily="34" charset="0"/>
              </a:rPr>
              <a:t>High Performance Computing</a:t>
            </a:r>
          </a:p>
        </p:txBody>
      </p:sp>
      <p:sp>
        <p:nvSpPr>
          <p:cNvPr id="165" name="Rectangle 164"/>
          <p:cNvSpPr/>
          <p:nvPr/>
        </p:nvSpPr>
        <p:spPr bwMode="auto">
          <a:xfrm>
            <a:off x="4639485" y="218184"/>
            <a:ext cx="6380908" cy="4998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dirty="0">
                <a:solidFill>
                  <a:srgbClr val="009EFF"/>
                </a:solidFill>
                <a:latin typeface="Segoe UI Semibold" panose="020B0702040204020203" pitchFamily="34" charset="0"/>
                <a:ea typeface="Segoe UI" pitchFamily="34" charset="0"/>
                <a:cs typeface="Segoe UI Semibold" panose="020B0702040204020203" pitchFamily="34" charset="0"/>
              </a:rPr>
              <a:t>Tools</a:t>
            </a:r>
          </a:p>
        </p:txBody>
      </p:sp>
      <p:sp>
        <p:nvSpPr>
          <p:cNvPr id="166" name="Rectangle 165"/>
          <p:cNvSpPr/>
          <p:nvPr/>
        </p:nvSpPr>
        <p:spPr bwMode="auto">
          <a:xfrm>
            <a:off x="4660755" y="713182"/>
            <a:ext cx="5607371" cy="84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3" spcCol="18288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Developer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Tools</a:t>
            </a:r>
          </a:p>
          <a:p>
            <a:pPr defTabSz="950846" fontAlgn="base">
              <a:lnSpc>
                <a:spcPct val="90000"/>
              </a:lnSpc>
              <a:spcBef>
                <a:spcPct val="0"/>
              </a:spcBef>
              <a:spcAft>
                <a:spcPct val="0"/>
              </a:spcAft>
              <a:defRPr/>
            </a:pPr>
            <a:endParaRPr lang="en-US" sz="1632" dirty="0">
              <a:solidFill>
                <a:srgbClr val="FFFFFF"/>
              </a:solidFill>
              <a:latin typeface="Segoe UI" charset="0"/>
              <a:ea typeface="Segoe UI" charset="0"/>
              <a:cs typeface="Segoe UI" charset="0"/>
            </a:endParaRPr>
          </a:p>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DevOps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     </a:t>
            </a:r>
          </a:p>
          <a:p>
            <a:pPr defTabSz="950846" fontAlgn="base">
              <a:lnSpc>
                <a:spcPct val="90000"/>
              </a:lnSpc>
              <a:spcBef>
                <a:spcPct val="0"/>
              </a:spcBef>
              <a:spcAft>
                <a:spcPct val="0"/>
              </a:spcAft>
              <a:defRPr/>
            </a:pPr>
            <a:endParaRPr lang="en-US" sz="1632" dirty="0">
              <a:solidFill>
                <a:srgbClr val="FFFFFF"/>
              </a:solidFill>
              <a:latin typeface="Segoe UI" charset="0"/>
              <a:ea typeface="Segoe UI" charset="0"/>
              <a:cs typeface="Segoe UI" charset="0"/>
            </a:endParaRPr>
          </a:p>
          <a:p>
            <a:pPr defTabSz="950846" fontAlgn="base">
              <a:lnSpc>
                <a:spcPct val="90000"/>
              </a:lnSpc>
              <a:spcBef>
                <a:spcPct val="0"/>
              </a:spcBef>
              <a:spcAft>
                <a:spcPct val="0"/>
              </a:spcAft>
              <a:defRPr/>
            </a:pPr>
            <a:r>
              <a:rPr lang="en-US" sz="1632" dirty="0">
                <a:solidFill>
                  <a:srgbClr val="FFFFFF"/>
                </a:solidFill>
                <a:latin typeface="Segoe UI" charset="0"/>
                <a:ea typeface="Segoe UI" charset="0"/>
                <a:cs typeface="Segoe UI" charset="0"/>
              </a:rPr>
              <a:t>Portal + </a:t>
            </a:r>
            <a:br>
              <a:rPr lang="en-US" sz="1632" dirty="0">
                <a:solidFill>
                  <a:srgbClr val="FFFFFF"/>
                </a:solidFill>
                <a:latin typeface="Segoe UI" charset="0"/>
                <a:ea typeface="Segoe UI" charset="0"/>
                <a:cs typeface="Segoe UI" charset="0"/>
              </a:rPr>
            </a:br>
            <a:r>
              <a:rPr lang="en-US" sz="1632" dirty="0">
                <a:solidFill>
                  <a:srgbClr val="FFFFFF"/>
                </a:solidFill>
                <a:latin typeface="Segoe UI" charset="0"/>
                <a:ea typeface="Segoe UI" charset="0"/>
                <a:cs typeface="Segoe UI" charset="0"/>
              </a:rPr>
              <a:t>Scripting</a:t>
            </a:r>
          </a:p>
        </p:txBody>
      </p:sp>
      <p:cxnSp>
        <p:nvCxnSpPr>
          <p:cNvPr id="32" name="Straight Connector 31">
            <a:extLst>
              <a:ext uri="{FF2B5EF4-FFF2-40B4-BE49-F238E27FC236}">
                <a16:creationId xmlns:a16="http://schemas.microsoft.com/office/drawing/2014/main" id="{153D86BF-D60D-4D45-AD9A-B2638811C3FD}"/>
              </a:ext>
            </a:extLst>
          </p:cNvPr>
          <p:cNvCxnSpPr>
            <a:cxnSpLocks/>
          </p:cNvCxnSpPr>
          <p:nvPr/>
        </p:nvCxnSpPr>
        <p:spPr>
          <a:xfrm>
            <a:off x="3475953" y="496"/>
            <a:ext cx="0" cy="7025446"/>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1" name="Group 10"/>
          <p:cNvGrpSpPr/>
          <p:nvPr/>
        </p:nvGrpSpPr>
        <p:grpSpPr>
          <a:xfrm>
            <a:off x="3475955" y="1703912"/>
            <a:ext cx="881334" cy="3577108"/>
            <a:chOff x="3407244" y="1670654"/>
            <a:chExt cx="896670" cy="3507287"/>
          </a:xfrm>
        </p:grpSpPr>
        <p:cxnSp>
          <p:nvCxnSpPr>
            <p:cNvPr id="33" name="Straight Connector 32">
              <a:extLst>
                <a:ext uri="{FF2B5EF4-FFF2-40B4-BE49-F238E27FC236}">
                  <a16:creationId xmlns:a16="http://schemas.microsoft.com/office/drawing/2014/main" id="{153D86BF-D60D-4D45-AD9A-B2638811C3FD}"/>
                </a:ext>
              </a:extLst>
            </p:cNvPr>
            <p:cNvCxnSpPr>
              <a:cxnSpLocks/>
            </p:cNvCxnSpPr>
            <p:nvPr/>
          </p:nvCxnSpPr>
          <p:spPr>
            <a:xfrm>
              <a:off x="3407244" y="1670654"/>
              <a:ext cx="896670"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 name="Straight Connector 44">
              <a:extLst>
                <a:ext uri="{FF2B5EF4-FFF2-40B4-BE49-F238E27FC236}">
                  <a16:creationId xmlns:a16="http://schemas.microsoft.com/office/drawing/2014/main" id="{153D86BF-D60D-4D45-AD9A-B2638811C3FD}"/>
                </a:ext>
              </a:extLst>
            </p:cNvPr>
            <p:cNvCxnSpPr>
              <a:cxnSpLocks/>
            </p:cNvCxnSpPr>
            <p:nvPr/>
          </p:nvCxnSpPr>
          <p:spPr>
            <a:xfrm>
              <a:off x="3407244" y="5177941"/>
              <a:ext cx="896670" cy="0"/>
            </a:xfrm>
            <a:prstGeom prst="line">
              <a:avLst/>
            </a:prstGeom>
            <a:noFill/>
            <a:ln w="12700" cap="flat">
              <a:solidFill>
                <a:schemeClr val="tx2">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p:cNvGrpSpPr/>
          <p:nvPr/>
        </p:nvGrpSpPr>
        <p:grpSpPr>
          <a:xfrm>
            <a:off x="3589101" y="552272"/>
            <a:ext cx="653147" cy="653147"/>
            <a:chOff x="3521877" y="511997"/>
            <a:chExt cx="640398" cy="640398"/>
          </a:xfrm>
        </p:grpSpPr>
        <p:sp>
          <p:nvSpPr>
            <p:cNvPr id="34" name="Freeform 33"/>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pPr defTabSz="932597"/>
              <a:endParaRPr lang="en-US" sz="1836">
                <a:solidFill>
                  <a:srgbClr val="505050"/>
                </a:solidFill>
                <a:latin typeface="Segoe UI"/>
              </a:endParaRPr>
            </a:p>
          </p:txBody>
        </p:sp>
        <p:sp>
          <p:nvSpPr>
            <p:cNvPr id="5" name="Oval 4"/>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 name="Group 7"/>
          <p:cNvGrpSpPr/>
          <p:nvPr/>
        </p:nvGrpSpPr>
        <p:grpSpPr>
          <a:xfrm>
            <a:off x="3570856" y="3214641"/>
            <a:ext cx="694628" cy="694628"/>
            <a:chOff x="3500293" y="3151895"/>
            <a:chExt cx="681070" cy="681070"/>
          </a:xfrm>
        </p:grpSpPr>
        <p:grpSp>
          <p:nvGrpSpPr>
            <p:cNvPr id="40" name="Group 39"/>
            <p:cNvGrpSpPr/>
            <p:nvPr/>
          </p:nvGrpSpPr>
          <p:grpSpPr>
            <a:xfrm>
              <a:off x="3607832" y="3353215"/>
              <a:ext cx="469102" cy="355120"/>
              <a:chOff x="3268663" y="4287838"/>
              <a:chExt cx="4351337" cy="3294062"/>
            </a:xfrm>
            <a:solidFill>
              <a:schemeClr val="bg1"/>
            </a:solidFill>
          </p:grpSpPr>
          <p:sp>
            <p:nvSpPr>
              <p:cNvPr id="41"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42"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7" name="Oval 6"/>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1" name="Group 50"/>
          <p:cNvGrpSpPr/>
          <p:nvPr/>
        </p:nvGrpSpPr>
        <p:grpSpPr>
          <a:xfrm>
            <a:off x="3657194" y="5911502"/>
            <a:ext cx="531439" cy="398847"/>
            <a:chOff x="2724150" y="20638"/>
            <a:chExt cx="4695825" cy="3524250"/>
          </a:xfrm>
          <a:solidFill>
            <a:schemeClr val="bg1"/>
          </a:solidFill>
        </p:grpSpPr>
        <p:sp>
          <p:nvSpPr>
            <p:cNvPr id="52"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3"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4"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55"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44" name="Group 43">
            <a:extLst>
              <a:ext uri="{FF2B5EF4-FFF2-40B4-BE49-F238E27FC236}">
                <a16:creationId xmlns:a16="http://schemas.microsoft.com/office/drawing/2014/main" id="{61249D4F-2BF9-4EDD-A8F1-E113D4AF9FA9}"/>
              </a:ext>
            </a:extLst>
          </p:cNvPr>
          <p:cNvGrpSpPr>
            <a:grpSpLocks noChangeAspect="1"/>
          </p:cNvGrpSpPr>
          <p:nvPr/>
        </p:nvGrpSpPr>
        <p:grpSpPr>
          <a:xfrm>
            <a:off x="11727414" y="579191"/>
            <a:ext cx="440225" cy="559562"/>
            <a:chOff x="2173288" y="115909"/>
            <a:chExt cx="5797550" cy="7369175"/>
          </a:xfrm>
          <a:solidFill>
            <a:srgbClr val="FFFFFF"/>
          </a:solidFill>
        </p:grpSpPr>
        <p:sp>
          <p:nvSpPr>
            <p:cNvPr id="46"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dirty="0">
                <a:solidFill>
                  <a:srgbClr val="FFFFFF"/>
                </a:solidFill>
                <a:latin typeface="Segoe UI"/>
              </a:endParaRPr>
            </a:p>
          </p:txBody>
        </p:sp>
        <p:sp>
          <p:nvSpPr>
            <p:cNvPr id="47"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a:solidFill>
                  <a:srgbClr val="FFFFFF"/>
                </a:solidFill>
                <a:latin typeface="Segoe UI"/>
              </a:endParaRPr>
            </a:p>
          </p:txBody>
        </p:sp>
        <p:sp>
          <p:nvSpPr>
            <p:cNvPr id="48"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13" y="6307138"/>
              <a:ext cx="2716212" cy="32702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kern="0">
                <a:solidFill>
                  <a:srgbClr val="FFFFFF"/>
                </a:solidFill>
                <a:latin typeface="Segoe UI"/>
              </a:endParaRPr>
            </a:p>
          </p:txBody>
        </p:sp>
      </p:grpSp>
      <p:pic>
        <p:nvPicPr>
          <p:cNvPr id="63" name="Picture 62">
            <a:extLst>
              <a:ext uri="{FF2B5EF4-FFF2-40B4-BE49-F238E27FC236}">
                <a16:creationId xmlns:a16="http://schemas.microsoft.com/office/drawing/2014/main" id="{D3306387-D82A-41F4-953A-523158B43CD8}"/>
              </a:ext>
            </a:extLst>
          </p:cNvPr>
          <p:cNvPicPr>
            <a:picLocks noChangeAspect="1"/>
          </p:cNvPicPr>
          <p:nvPr/>
        </p:nvPicPr>
        <p:blipFill>
          <a:blip r:embed="rId3"/>
          <a:stretch>
            <a:fillRect/>
          </a:stretch>
        </p:blipFill>
        <p:spPr>
          <a:xfrm>
            <a:off x="588535" y="3080860"/>
            <a:ext cx="2423077" cy="853076"/>
          </a:xfrm>
          <a:prstGeom prst="rect">
            <a:avLst/>
          </a:prstGeom>
        </p:spPr>
      </p:pic>
    </p:spTree>
    <p:extLst>
      <p:ext uri="{BB962C8B-B14F-4D97-AF65-F5344CB8AC3E}">
        <p14:creationId xmlns:p14="http://schemas.microsoft.com/office/powerpoint/2010/main" val="947833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dirty="0"/>
              <a:t>Virtual Networking Services</a:t>
            </a:r>
          </a:p>
        </p:txBody>
      </p:sp>
      <p:pic>
        <p:nvPicPr>
          <p:cNvPr id="7" name="Picture Placeholder 6" descr="A picture containing scene, road, way&#10;&#10;Description generated with high confidence">
            <a:extLst>
              <a:ext uri="{FF2B5EF4-FFF2-40B4-BE49-F238E27FC236}">
                <a16:creationId xmlns:a16="http://schemas.microsoft.com/office/drawing/2014/main" id="{D947569C-CE1F-4E92-9DEA-5AB95DAE6F76}"/>
              </a:ext>
            </a:extLst>
          </p:cNvPr>
          <p:cNvPicPr>
            <a:picLocks noGrp="1" noChangeAspect="1"/>
          </p:cNvPicPr>
          <p:nvPr>
            <p:ph type="pic" sz="quarter" idx="10"/>
          </p:nvPr>
        </p:nvPicPr>
        <p:blipFill>
          <a:blip r:embed="rId3"/>
          <a:srcRect l="27775" r="27775"/>
          <a:stretch>
            <a:fillRect/>
          </a:stretch>
        </p:blipFill>
        <p:spPr/>
      </p:pic>
    </p:spTree>
    <p:extLst>
      <p:ext uri="{BB962C8B-B14F-4D97-AF65-F5344CB8AC3E}">
        <p14:creationId xmlns:p14="http://schemas.microsoft.com/office/powerpoint/2010/main" val="989712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361404"/>
            <a:ext cx="11449272" cy="538104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505420"/>
            <a:ext cx="4392488" cy="4955203"/>
          </a:xfrm>
        </p:spPr>
        <p:txBody>
          <a:bodyPr/>
          <a:lstStyle/>
          <a:p>
            <a:pPr marL="0" indent="0">
              <a:spcAft>
                <a:spcPts val="1800"/>
              </a:spcAft>
              <a:buNone/>
            </a:pPr>
            <a:r>
              <a:rPr lang="en-GB" sz="2000" b="1">
                <a:latin typeface="+mn-lt"/>
                <a:cs typeface="Segoe UI Light" panose="020B0502040204020203" pitchFamily="34" charset="0"/>
              </a:rPr>
              <a:t>VNET</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Secure IPv4 / IPv6 private network</a:t>
            </a:r>
          </a:p>
          <a:p>
            <a:pPr marL="0" indent="0">
              <a:spcAft>
                <a:spcPts val="1800"/>
              </a:spcAft>
              <a:buNone/>
            </a:pPr>
            <a:r>
              <a:rPr lang="en-GB" sz="2000" b="1">
                <a:latin typeface="+mn-lt"/>
                <a:cs typeface="Segoe UI Light" panose="020B0502040204020203" pitchFamily="34" charset="0"/>
              </a:rPr>
              <a:t>NIC</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Network interface </a:t>
            </a:r>
            <a:br>
              <a:rPr lang="en-GB" sz="2000">
                <a:solidFill>
                  <a:schemeClr val="tx1"/>
                </a:solidFill>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(with up to 25Gps throughput)</a:t>
            </a:r>
          </a:p>
          <a:p>
            <a:pPr marL="0" indent="0">
              <a:spcAft>
                <a:spcPts val="1800"/>
              </a:spcAft>
              <a:buNone/>
            </a:pPr>
            <a:r>
              <a:rPr lang="en-GB" sz="2000" b="1">
                <a:latin typeface="+mn-lt"/>
                <a:cs typeface="Segoe UI Light" panose="020B0502040204020203" pitchFamily="34" charset="0"/>
              </a:rPr>
              <a:t>Network Security Groups</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Firewall and ACL</a:t>
            </a:r>
            <a:br>
              <a:rPr lang="en-GB" sz="2000">
                <a:solidFill>
                  <a:schemeClr val="tx1"/>
                </a:solidFill>
                <a:latin typeface="Segoe UI Light" panose="020B0502040204020203" pitchFamily="34" charset="0"/>
                <a:cs typeface="Segoe UI Light" panose="020B0502040204020203" pitchFamily="34" charset="0"/>
              </a:rPr>
            </a:br>
            <a:endParaRPr lang="en-GB" sz="2000">
              <a:solidFill>
                <a:schemeClr val="tx1"/>
              </a:solidFill>
              <a:latin typeface="Segoe UI Light" panose="020B0502040204020203" pitchFamily="34" charset="0"/>
              <a:cs typeface="Segoe UI Light" panose="020B0502040204020203" pitchFamily="34" charset="0"/>
            </a:endParaRPr>
          </a:p>
          <a:p>
            <a:pPr marL="0" indent="0">
              <a:spcAft>
                <a:spcPts val="1800"/>
              </a:spcAft>
              <a:buNone/>
            </a:pPr>
            <a:r>
              <a:rPr lang="en-GB" sz="2000" b="1">
                <a:latin typeface="+mn-lt"/>
                <a:cs typeface="Segoe UI Light" panose="020B0502040204020203" pitchFamily="34" charset="0"/>
              </a:rPr>
              <a:t>Load Balancer</a:t>
            </a:r>
            <a:br>
              <a:rPr lang="en-GB" sz="2000">
                <a:latin typeface="Segoe UI Light" panose="020B0502040204020203" pitchFamily="34" charset="0"/>
                <a:cs typeface="Segoe UI Light" panose="020B0502040204020203" pitchFamily="34" charset="0"/>
              </a:rPr>
            </a:br>
            <a:r>
              <a:rPr lang="en-GB" sz="2000">
                <a:solidFill>
                  <a:schemeClr val="tx1"/>
                </a:solidFill>
                <a:latin typeface="Segoe UI Light" panose="020B0502040204020203" pitchFamily="34" charset="0"/>
                <a:cs typeface="Segoe UI Light" panose="020B0502040204020203" pitchFamily="34" charset="0"/>
              </a:rPr>
              <a:t>Layer 4 load balancer with flexible NAT &amp; rules</a:t>
            </a:r>
          </a:p>
          <a:p>
            <a:pPr marL="0" indent="0">
              <a:spcAft>
                <a:spcPts val="1800"/>
              </a:spcAft>
              <a:buNone/>
            </a:pPr>
            <a:r>
              <a:rPr lang="en-GB" sz="2000" b="1">
                <a:latin typeface="+mn-lt"/>
              </a:rPr>
              <a:t>VPN Gateway</a:t>
            </a:r>
            <a:br>
              <a:rPr lang="en-GB" sz="2000"/>
            </a:br>
            <a:r>
              <a:rPr lang="en-GB" sz="2000"/>
              <a:t>Site to Site IPsec VPN tunnels</a:t>
            </a:r>
            <a:endParaRPr lang="en-GB" sz="200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GB"/>
              <a:t>Azure Networking – Core Services</a:t>
            </a:r>
          </a:p>
        </p:txBody>
      </p:sp>
      <p:pic>
        <p:nvPicPr>
          <p:cNvPr id="4" name="Picture 3"/>
          <p:cNvPicPr>
            <a:picLocks noChangeAspect="1"/>
          </p:cNvPicPr>
          <p:nvPr/>
        </p:nvPicPr>
        <p:blipFill>
          <a:blip r:embed="rId3"/>
          <a:stretch>
            <a:fillRect/>
          </a:stretch>
        </p:blipFill>
        <p:spPr>
          <a:xfrm>
            <a:off x="960920" y="1590611"/>
            <a:ext cx="576000" cy="576000"/>
          </a:xfrm>
          <a:prstGeom prst="rect">
            <a:avLst/>
          </a:prstGeom>
        </p:spPr>
      </p:pic>
      <p:pic>
        <p:nvPicPr>
          <p:cNvPr id="5" name="Picture 4"/>
          <p:cNvPicPr>
            <a:picLocks noChangeAspect="1"/>
          </p:cNvPicPr>
          <p:nvPr/>
        </p:nvPicPr>
        <p:blipFill>
          <a:blip r:embed="rId4"/>
          <a:stretch>
            <a:fillRect/>
          </a:stretch>
        </p:blipFill>
        <p:spPr>
          <a:xfrm>
            <a:off x="960920" y="3641757"/>
            <a:ext cx="576000" cy="576000"/>
          </a:xfrm>
          <a:prstGeom prst="rect">
            <a:avLst/>
          </a:prstGeom>
        </p:spPr>
      </p:pic>
      <p:pic>
        <p:nvPicPr>
          <p:cNvPr id="6" name="Picture 5"/>
          <p:cNvPicPr>
            <a:picLocks noChangeAspect="1"/>
          </p:cNvPicPr>
          <p:nvPr/>
        </p:nvPicPr>
        <p:blipFill>
          <a:blip r:embed="rId5"/>
          <a:stretch>
            <a:fillRect/>
          </a:stretch>
        </p:blipFill>
        <p:spPr>
          <a:xfrm>
            <a:off x="960920" y="4736981"/>
            <a:ext cx="576000" cy="576000"/>
          </a:xfrm>
          <a:prstGeom prst="rect">
            <a:avLst/>
          </a:prstGeom>
        </p:spPr>
      </p:pic>
      <p:pic>
        <p:nvPicPr>
          <p:cNvPr id="13" name="Picture 12"/>
          <p:cNvPicPr>
            <a:picLocks noChangeAspect="1"/>
          </p:cNvPicPr>
          <p:nvPr/>
        </p:nvPicPr>
        <p:blipFill>
          <a:blip r:embed="rId6"/>
          <a:stretch>
            <a:fillRect/>
          </a:stretch>
        </p:blipFill>
        <p:spPr>
          <a:xfrm>
            <a:off x="990904" y="2605876"/>
            <a:ext cx="492186" cy="492186"/>
          </a:xfrm>
          <a:prstGeom prst="rect">
            <a:avLst/>
          </a:prstGeom>
        </p:spPr>
      </p:pic>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505420"/>
            <a:ext cx="4824536" cy="5232202"/>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a:t>Application Gateway</a:t>
            </a:r>
            <a:br>
              <a:rPr lang="en-GB"/>
            </a:br>
            <a:r>
              <a:rPr lang="en-GB">
                <a:latin typeface="+mj-lt"/>
              </a:rPr>
              <a:t>Layer 7 LB with SSL offloading &amp; affinity rules</a:t>
            </a:r>
          </a:p>
          <a:p>
            <a:r>
              <a:rPr lang="en-GB"/>
              <a:t>Traffic Manager</a:t>
            </a:r>
            <a:br>
              <a:rPr lang="en-GB"/>
            </a:br>
            <a:r>
              <a:rPr lang="en-GB">
                <a:latin typeface="+mj-lt"/>
              </a:rPr>
              <a:t>Globally distribute load across regions </a:t>
            </a:r>
          </a:p>
          <a:p>
            <a:br>
              <a:rPr lang="en-GB">
                <a:latin typeface="+mj-lt"/>
              </a:rPr>
            </a:br>
            <a:r>
              <a:rPr lang="en-GB"/>
              <a:t>Azure CDN</a:t>
            </a:r>
            <a:br>
              <a:rPr lang="en-GB"/>
            </a:br>
            <a:r>
              <a:rPr lang="en-GB">
                <a:latin typeface="+mj-lt"/>
              </a:rPr>
              <a:t>Scalable content caching from </a:t>
            </a:r>
            <a:r>
              <a:rPr lang="en-GB" err="1">
                <a:latin typeface="+mj-lt"/>
              </a:rPr>
              <a:t>Akami</a:t>
            </a:r>
            <a:r>
              <a:rPr lang="en-GB">
                <a:latin typeface="+mj-lt"/>
              </a:rPr>
              <a:t> &amp; Verizon</a:t>
            </a:r>
          </a:p>
          <a:p>
            <a:r>
              <a:rPr lang="en-GB"/>
              <a:t>Azure DNS</a:t>
            </a:r>
            <a:br>
              <a:rPr lang="en-GB"/>
            </a:br>
            <a:r>
              <a:rPr lang="en-GB">
                <a:latin typeface="+mj-lt"/>
              </a:rPr>
              <a:t>Name servers &amp; manageable DNS zones</a:t>
            </a:r>
          </a:p>
          <a:p>
            <a:r>
              <a:rPr lang="en-GB"/>
              <a:t>Express Route</a:t>
            </a:r>
            <a:br>
              <a:rPr lang="en-GB"/>
            </a:br>
            <a:r>
              <a:rPr lang="en-GB">
                <a:latin typeface="+mj-lt"/>
              </a:rPr>
              <a:t>Private L3 provider connection </a:t>
            </a:r>
            <a:br>
              <a:rPr lang="en-GB">
                <a:latin typeface="+mj-lt"/>
              </a:rPr>
            </a:br>
            <a:r>
              <a:rPr lang="en-GB">
                <a:latin typeface="+mj-lt"/>
              </a:rPr>
              <a:t>into Azure </a:t>
            </a:r>
            <a:r>
              <a:rPr lang="en-GB" err="1">
                <a:latin typeface="+mj-lt"/>
              </a:rPr>
              <a:t>datacenters</a:t>
            </a:r>
            <a:endParaRPr lang="en-GB">
              <a:latin typeface="+mj-lt"/>
            </a:endParaRPr>
          </a:p>
        </p:txBody>
      </p:sp>
      <p:pic>
        <p:nvPicPr>
          <p:cNvPr id="9" name="Picture 8">
            <a:extLst>
              <a:ext uri="{FF2B5EF4-FFF2-40B4-BE49-F238E27FC236}">
                <a16:creationId xmlns:a16="http://schemas.microsoft.com/office/drawing/2014/main" id="{58E00D3F-EDCE-445B-8BC2-3F3065535045}"/>
              </a:ext>
            </a:extLst>
          </p:cNvPr>
          <p:cNvPicPr>
            <a:picLocks noChangeAspect="1"/>
          </p:cNvPicPr>
          <p:nvPr/>
        </p:nvPicPr>
        <p:blipFill>
          <a:blip r:embed="rId7"/>
          <a:stretch>
            <a:fillRect/>
          </a:stretch>
        </p:blipFill>
        <p:spPr>
          <a:xfrm>
            <a:off x="6069439" y="1631346"/>
            <a:ext cx="576000" cy="576000"/>
          </a:xfrm>
          <a:prstGeom prst="rect">
            <a:avLst/>
          </a:prstGeom>
        </p:spPr>
      </p:pic>
      <p:pic>
        <p:nvPicPr>
          <p:cNvPr id="10" name="Picture 9">
            <a:extLst>
              <a:ext uri="{FF2B5EF4-FFF2-40B4-BE49-F238E27FC236}">
                <a16:creationId xmlns:a16="http://schemas.microsoft.com/office/drawing/2014/main" id="{6608B730-A35F-4332-80C4-B07CA56C6E26}"/>
              </a:ext>
            </a:extLst>
          </p:cNvPr>
          <p:cNvPicPr>
            <a:picLocks noChangeAspect="1"/>
          </p:cNvPicPr>
          <p:nvPr/>
        </p:nvPicPr>
        <p:blipFill>
          <a:blip r:embed="rId8"/>
          <a:stretch>
            <a:fillRect/>
          </a:stretch>
        </p:blipFill>
        <p:spPr>
          <a:xfrm>
            <a:off x="6069439" y="2721569"/>
            <a:ext cx="556393" cy="556393"/>
          </a:xfrm>
          <a:prstGeom prst="rect">
            <a:avLst/>
          </a:prstGeom>
        </p:spPr>
      </p:pic>
      <p:pic>
        <p:nvPicPr>
          <p:cNvPr id="11" name="Picture 10">
            <a:extLst>
              <a:ext uri="{FF2B5EF4-FFF2-40B4-BE49-F238E27FC236}">
                <a16:creationId xmlns:a16="http://schemas.microsoft.com/office/drawing/2014/main" id="{9D236B0B-495E-45A5-AE8E-34A7B740500D}"/>
              </a:ext>
            </a:extLst>
          </p:cNvPr>
          <p:cNvPicPr>
            <a:picLocks noChangeAspect="1"/>
          </p:cNvPicPr>
          <p:nvPr/>
        </p:nvPicPr>
        <p:blipFill>
          <a:blip r:embed="rId9"/>
          <a:stretch>
            <a:fillRect/>
          </a:stretch>
        </p:blipFill>
        <p:spPr>
          <a:xfrm>
            <a:off x="6049832" y="3894931"/>
            <a:ext cx="576000" cy="576000"/>
          </a:xfrm>
          <a:prstGeom prst="rect">
            <a:avLst/>
          </a:prstGeom>
        </p:spPr>
      </p:pic>
      <p:pic>
        <p:nvPicPr>
          <p:cNvPr id="12" name="Picture 11">
            <a:extLst>
              <a:ext uri="{FF2B5EF4-FFF2-40B4-BE49-F238E27FC236}">
                <a16:creationId xmlns:a16="http://schemas.microsoft.com/office/drawing/2014/main" id="{31723053-1DD1-4C1D-B660-5AF2C10E43E2}"/>
              </a:ext>
            </a:extLst>
          </p:cNvPr>
          <p:cNvPicPr>
            <a:picLocks noChangeAspect="1"/>
          </p:cNvPicPr>
          <p:nvPr/>
        </p:nvPicPr>
        <p:blipFill>
          <a:blip r:embed="rId10"/>
          <a:stretch>
            <a:fillRect/>
          </a:stretch>
        </p:blipFill>
        <p:spPr>
          <a:xfrm>
            <a:off x="6069439" y="4915342"/>
            <a:ext cx="576000" cy="576000"/>
          </a:xfrm>
          <a:prstGeom prst="rect">
            <a:avLst/>
          </a:prstGeom>
        </p:spPr>
      </p:pic>
      <p:pic>
        <p:nvPicPr>
          <p:cNvPr id="15" name="Picture 14">
            <a:extLst>
              <a:ext uri="{FF2B5EF4-FFF2-40B4-BE49-F238E27FC236}">
                <a16:creationId xmlns:a16="http://schemas.microsoft.com/office/drawing/2014/main" id="{A2160193-6070-4FDD-83E6-3E463652F334}"/>
              </a:ext>
            </a:extLst>
          </p:cNvPr>
          <p:cNvPicPr>
            <a:picLocks noChangeAspect="1"/>
          </p:cNvPicPr>
          <p:nvPr/>
        </p:nvPicPr>
        <p:blipFill>
          <a:blip r:embed="rId11"/>
          <a:stretch>
            <a:fillRect/>
          </a:stretch>
        </p:blipFill>
        <p:spPr>
          <a:xfrm>
            <a:off x="966533" y="5751646"/>
            <a:ext cx="561013" cy="561013"/>
          </a:xfrm>
          <a:prstGeom prst="rect">
            <a:avLst/>
          </a:prstGeom>
        </p:spPr>
      </p:pic>
      <p:pic>
        <p:nvPicPr>
          <p:cNvPr id="22" name="Graphic 21">
            <a:extLst>
              <a:ext uri="{FF2B5EF4-FFF2-40B4-BE49-F238E27FC236}">
                <a16:creationId xmlns:a16="http://schemas.microsoft.com/office/drawing/2014/main" id="{328BCA80-FDAB-4E79-B3AB-ED191766BB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3122" y="5911091"/>
            <a:ext cx="628633" cy="628633"/>
          </a:xfrm>
          <a:prstGeom prst="rect">
            <a:avLst/>
          </a:prstGeom>
        </p:spPr>
      </p:pic>
    </p:spTree>
    <p:extLst>
      <p:ext uri="{BB962C8B-B14F-4D97-AF65-F5344CB8AC3E}">
        <p14:creationId xmlns:p14="http://schemas.microsoft.com/office/powerpoint/2010/main" val="996514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29017" y="-464870"/>
            <a:ext cx="487464" cy="865480"/>
            <a:chOff x="749671" y="1272712"/>
            <a:chExt cx="477949" cy="848587"/>
          </a:xfrm>
        </p:grpSpPr>
        <p:grpSp>
          <p:nvGrpSpPr>
            <p:cNvPr id="37" name="Group 135"/>
            <p:cNvGrpSpPr>
              <a:grpSpLocks noChangeAspect="1"/>
            </p:cNvGrpSpPr>
            <p:nvPr/>
          </p:nvGrpSpPr>
          <p:grpSpPr bwMode="auto">
            <a:xfrm>
              <a:off x="860163" y="1548571"/>
              <a:ext cx="273312" cy="331910"/>
              <a:chOff x="3828" y="2131"/>
              <a:chExt cx="237" cy="419"/>
            </a:xfrm>
            <a:solidFill>
              <a:srgbClr val="001F50"/>
            </a:solidFill>
          </p:grpSpPr>
          <p:sp>
            <p:nvSpPr>
              <p:cNvPr id="39" name="Rectangle 136"/>
              <p:cNvSpPr>
                <a:spLocks noChangeArrowheads="1"/>
              </p:cNvSpPr>
              <p:nvPr/>
            </p:nvSpPr>
            <p:spPr bwMode="auto">
              <a:xfrm>
                <a:off x="3828" y="2257"/>
                <a:ext cx="43" cy="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0" name="Rectangle 137"/>
              <p:cNvSpPr>
                <a:spLocks noChangeArrowheads="1"/>
              </p:cNvSpPr>
              <p:nvPr/>
            </p:nvSpPr>
            <p:spPr bwMode="auto">
              <a:xfrm>
                <a:off x="3893" y="2131"/>
                <a:ext cx="43" cy="4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1" name="Rectangle 138"/>
              <p:cNvSpPr>
                <a:spLocks noChangeArrowheads="1"/>
              </p:cNvSpPr>
              <p:nvPr/>
            </p:nvSpPr>
            <p:spPr bwMode="auto">
              <a:xfrm>
                <a:off x="3957" y="2361"/>
                <a:ext cx="4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sp>
            <p:nvSpPr>
              <p:cNvPr id="42" name="Rectangle 139"/>
              <p:cNvSpPr>
                <a:spLocks noChangeArrowheads="1"/>
              </p:cNvSpPr>
              <p:nvPr/>
            </p:nvSpPr>
            <p:spPr bwMode="auto">
              <a:xfrm>
                <a:off x="4022" y="2278"/>
                <a:ext cx="43" cy="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sz="2244" b="1">
                  <a:solidFill>
                    <a:srgbClr val="0064B7"/>
                  </a:solidFill>
                  <a:latin typeface="Segoe UI"/>
                </a:endParaRPr>
              </a:p>
            </p:txBody>
          </p:sp>
        </p:grpSp>
        <p:sp>
          <p:nvSpPr>
            <p:cNvPr id="38" name="Freeform 158"/>
            <p:cNvSpPr>
              <a:spLocks noEditPoints="1"/>
            </p:cNvSpPr>
            <p:nvPr/>
          </p:nvSpPr>
          <p:spPr bwMode="auto">
            <a:xfrm>
              <a:off x="749671" y="1272712"/>
              <a:ext cx="477949" cy="848587"/>
            </a:xfrm>
            <a:custGeom>
              <a:avLst/>
              <a:gdLst>
                <a:gd name="T0" fmla="*/ 478 w 530"/>
                <a:gd name="T1" fmla="*/ 104 h 941"/>
                <a:gd name="T2" fmla="*/ 54 w 530"/>
                <a:gd name="T3" fmla="*/ 104 h 941"/>
                <a:gd name="T4" fmla="*/ 54 w 530"/>
                <a:gd name="T5" fmla="*/ 53 h 941"/>
                <a:gd name="T6" fmla="*/ 478 w 530"/>
                <a:gd name="T7" fmla="*/ 53 h 941"/>
                <a:gd name="T8" fmla="*/ 478 w 530"/>
                <a:gd name="T9" fmla="*/ 104 h 941"/>
                <a:gd name="T10" fmla="*/ 478 w 530"/>
                <a:gd name="T11" fmla="*/ 775 h 941"/>
                <a:gd name="T12" fmla="*/ 54 w 530"/>
                <a:gd name="T13" fmla="*/ 775 h 941"/>
                <a:gd name="T14" fmla="*/ 54 w 530"/>
                <a:gd name="T15" fmla="*/ 158 h 941"/>
                <a:gd name="T16" fmla="*/ 478 w 530"/>
                <a:gd name="T17" fmla="*/ 158 h 941"/>
                <a:gd name="T18" fmla="*/ 478 w 530"/>
                <a:gd name="T19" fmla="*/ 775 h 941"/>
                <a:gd name="T20" fmla="*/ 478 w 530"/>
                <a:gd name="T21" fmla="*/ 890 h 941"/>
                <a:gd name="T22" fmla="*/ 54 w 530"/>
                <a:gd name="T23" fmla="*/ 890 h 941"/>
                <a:gd name="T24" fmla="*/ 54 w 530"/>
                <a:gd name="T25" fmla="*/ 828 h 941"/>
                <a:gd name="T26" fmla="*/ 478 w 530"/>
                <a:gd name="T27" fmla="*/ 828 h 941"/>
                <a:gd name="T28" fmla="*/ 478 w 530"/>
                <a:gd name="T29" fmla="*/ 890 h 941"/>
                <a:gd name="T30" fmla="*/ 530 w 530"/>
                <a:gd name="T31" fmla="*/ 0 h 941"/>
                <a:gd name="T32" fmla="*/ 0 w 530"/>
                <a:gd name="T33" fmla="*/ 0 h 941"/>
                <a:gd name="T34" fmla="*/ 0 w 530"/>
                <a:gd name="T35" fmla="*/ 941 h 941"/>
                <a:gd name="T36" fmla="*/ 530 w 530"/>
                <a:gd name="T37" fmla="*/ 941 h 941"/>
                <a:gd name="T38" fmla="*/ 530 w 530"/>
                <a:gd name="T39" fmla="*/ 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0" h="941">
                  <a:moveTo>
                    <a:pt x="478" y="104"/>
                  </a:moveTo>
                  <a:lnTo>
                    <a:pt x="54" y="104"/>
                  </a:lnTo>
                  <a:lnTo>
                    <a:pt x="54" y="53"/>
                  </a:lnTo>
                  <a:lnTo>
                    <a:pt x="478" y="53"/>
                  </a:lnTo>
                  <a:lnTo>
                    <a:pt x="478" y="104"/>
                  </a:lnTo>
                  <a:close/>
                  <a:moveTo>
                    <a:pt x="478" y="775"/>
                  </a:moveTo>
                  <a:lnTo>
                    <a:pt x="54" y="775"/>
                  </a:lnTo>
                  <a:lnTo>
                    <a:pt x="54" y="158"/>
                  </a:lnTo>
                  <a:lnTo>
                    <a:pt x="478" y="158"/>
                  </a:lnTo>
                  <a:lnTo>
                    <a:pt x="478" y="775"/>
                  </a:lnTo>
                  <a:close/>
                  <a:moveTo>
                    <a:pt x="478" y="890"/>
                  </a:moveTo>
                  <a:lnTo>
                    <a:pt x="54" y="890"/>
                  </a:lnTo>
                  <a:lnTo>
                    <a:pt x="54" y="828"/>
                  </a:lnTo>
                  <a:lnTo>
                    <a:pt x="478" y="828"/>
                  </a:lnTo>
                  <a:lnTo>
                    <a:pt x="478" y="890"/>
                  </a:lnTo>
                  <a:close/>
                  <a:moveTo>
                    <a:pt x="530" y="0"/>
                  </a:moveTo>
                  <a:lnTo>
                    <a:pt x="0" y="0"/>
                  </a:lnTo>
                  <a:lnTo>
                    <a:pt x="0" y="941"/>
                  </a:lnTo>
                  <a:lnTo>
                    <a:pt x="530" y="941"/>
                  </a:lnTo>
                  <a:lnTo>
                    <a:pt x="53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3" name="Group 42"/>
          <p:cNvGrpSpPr/>
          <p:nvPr/>
        </p:nvGrpSpPr>
        <p:grpSpPr>
          <a:xfrm>
            <a:off x="704202" y="-1091321"/>
            <a:ext cx="989344" cy="811944"/>
            <a:chOff x="2657475" y="611188"/>
            <a:chExt cx="1611313" cy="1322388"/>
          </a:xfrm>
        </p:grpSpPr>
        <p:sp>
          <p:nvSpPr>
            <p:cNvPr id="44" name="Freeform 5"/>
            <p:cNvSpPr>
              <a:spLocks noEditPoints="1"/>
            </p:cNvSpPr>
            <p:nvPr/>
          </p:nvSpPr>
          <p:spPr bwMode="auto">
            <a:xfrm>
              <a:off x="2657475" y="1314450"/>
              <a:ext cx="635000" cy="619125"/>
            </a:xfrm>
            <a:custGeom>
              <a:avLst/>
              <a:gdLst>
                <a:gd name="T0" fmla="*/ 0 w 400"/>
                <a:gd name="T1" fmla="*/ 390 h 390"/>
                <a:gd name="T2" fmla="*/ 400 w 400"/>
                <a:gd name="T3" fmla="*/ 390 h 390"/>
                <a:gd name="T4" fmla="*/ 400 w 400"/>
                <a:gd name="T5" fmla="*/ 0 h 390"/>
                <a:gd name="T6" fmla="*/ 0 w 400"/>
                <a:gd name="T7" fmla="*/ 0 h 390"/>
                <a:gd name="T8" fmla="*/ 0 w 400"/>
                <a:gd name="T9" fmla="*/ 390 h 390"/>
                <a:gd name="T10" fmla="*/ 48 w 400"/>
                <a:gd name="T11" fmla="*/ 49 h 390"/>
                <a:gd name="T12" fmla="*/ 351 w 400"/>
                <a:gd name="T13" fmla="*/ 49 h 390"/>
                <a:gd name="T14" fmla="*/ 351 w 400"/>
                <a:gd name="T15" fmla="*/ 342 h 390"/>
                <a:gd name="T16" fmla="*/ 48 w 400"/>
                <a:gd name="T17" fmla="*/ 342 h 390"/>
                <a:gd name="T18" fmla="*/ 48 w 400"/>
                <a:gd name="T19" fmla="*/ 4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0">
                  <a:moveTo>
                    <a:pt x="0" y="390"/>
                  </a:moveTo>
                  <a:lnTo>
                    <a:pt x="400" y="390"/>
                  </a:lnTo>
                  <a:lnTo>
                    <a:pt x="400" y="0"/>
                  </a:lnTo>
                  <a:lnTo>
                    <a:pt x="0" y="0"/>
                  </a:lnTo>
                  <a:lnTo>
                    <a:pt x="0" y="390"/>
                  </a:lnTo>
                  <a:close/>
                  <a:moveTo>
                    <a:pt x="48" y="49"/>
                  </a:moveTo>
                  <a:lnTo>
                    <a:pt x="351" y="49"/>
                  </a:lnTo>
                  <a:lnTo>
                    <a:pt x="351" y="342"/>
                  </a:lnTo>
                  <a:lnTo>
                    <a:pt x="48" y="342"/>
                  </a:lnTo>
                  <a:lnTo>
                    <a:pt x="48" y="49"/>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5" name="Freeform 6"/>
            <p:cNvSpPr>
              <a:spLocks noEditPoints="1"/>
            </p:cNvSpPr>
            <p:nvPr/>
          </p:nvSpPr>
          <p:spPr bwMode="auto">
            <a:xfrm>
              <a:off x="3360738" y="611188"/>
              <a:ext cx="908050" cy="904875"/>
            </a:xfrm>
            <a:custGeom>
              <a:avLst/>
              <a:gdLst>
                <a:gd name="T0" fmla="*/ 0 w 572"/>
                <a:gd name="T1" fmla="*/ 0 h 570"/>
                <a:gd name="T2" fmla="*/ 0 w 572"/>
                <a:gd name="T3" fmla="*/ 570 h 570"/>
                <a:gd name="T4" fmla="*/ 572 w 572"/>
                <a:gd name="T5" fmla="*/ 570 h 570"/>
                <a:gd name="T6" fmla="*/ 572 w 572"/>
                <a:gd name="T7" fmla="*/ 0 h 570"/>
                <a:gd name="T8" fmla="*/ 0 w 572"/>
                <a:gd name="T9" fmla="*/ 0 h 570"/>
                <a:gd name="T10" fmla="*/ 523 w 572"/>
                <a:gd name="T11" fmla="*/ 521 h 570"/>
                <a:gd name="T12" fmla="*/ 48 w 572"/>
                <a:gd name="T13" fmla="*/ 521 h 570"/>
                <a:gd name="T14" fmla="*/ 48 w 572"/>
                <a:gd name="T15" fmla="*/ 48 h 570"/>
                <a:gd name="T16" fmla="*/ 523 w 572"/>
                <a:gd name="T17" fmla="*/ 48 h 570"/>
                <a:gd name="T18" fmla="*/ 523 w 572"/>
                <a:gd name="T19" fmla="*/ 52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2" h="570">
                  <a:moveTo>
                    <a:pt x="0" y="0"/>
                  </a:moveTo>
                  <a:lnTo>
                    <a:pt x="0" y="570"/>
                  </a:lnTo>
                  <a:lnTo>
                    <a:pt x="572" y="570"/>
                  </a:lnTo>
                  <a:lnTo>
                    <a:pt x="572" y="0"/>
                  </a:lnTo>
                  <a:lnTo>
                    <a:pt x="0" y="0"/>
                  </a:lnTo>
                  <a:close/>
                  <a:moveTo>
                    <a:pt x="523" y="521"/>
                  </a:moveTo>
                  <a:lnTo>
                    <a:pt x="48" y="521"/>
                  </a:lnTo>
                  <a:lnTo>
                    <a:pt x="48" y="48"/>
                  </a:lnTo>
                  <a:lnTo>
                    <a:pt x="523" y="48"/>
                  </a:lnTo>
                  <a:lnTo>
                    <a:pt x="523" y="521"/>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6" name="Freeform 7"/>
            <p:cNvSpPr>
              <a:spLocks noEditPoints="1"/>
            </p:cNvSpPr>
            <p:nvPr/>
          </p:nvSpPr>
          <p:spPr bwMode="auto">
            <a:xfrm>
              <a:off x="2657475" y="611188"/>
              <a:ext cx="635000" cy="631825"/>
            </a:xfrm>
            <a:custGeom>
              <a:avLst/>
              <a:gdLst>
                <a:gd name="T0" fmla="*/ 0 w 400"/>
                <a:gd name="T1" fmla="*/ 398 h 398"/>
                <a:gd name="T2" fmla="*/ 400 w 400"/>
                <a:gd name="T3" fmla="*/ 398 h 398"/>
                <a:gd name="T4" fmla="*/ 400 w 400"/>
                <a:gd name="T5" fmla="*/ 0 h 398"/>
                <a:gd name="T6" fmla="*/ 0 w 400"/>
                <a:gd name="T7" fmla="*/ 0 h 398"/>
                <a:gd name="T8" fmla="*/ 0 w 400"/>
                <a:gd name="T9" fmla="*/ 398 h 398"/>
                <a:gd name="T10" fmla="*/ 48 w 400"/>
                <a:gd name="T11" fmla="*/ 48 h 398"/>
                <a:gd name="T12" fmla="*/ 351 w 400"/>
                <a:gd name="T13" fmla="*/ 48 h 398"/>
                <a:gd name="T14" fmla="*/ 351 w 400"/>
                <a:gd name="T15" fmla="*/ 349 h 398"/>
                <a:gd name="T16" fmla="*/ 48 w 400"/>
                <a:gd name="T17" fmla="*/ 349 h 398"/>
                <a:gd name="T18" fmla="*/ 48 w 400"/>
                <a:gd name="T19" fmla="*/ 4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398">
                  <a:moveTo>
                    <a:pt x="0" y="398"/>
                  </a:moveTo>
                  <a:lnTo>
                    <a:pt x="400" y="398"/>
                  </a:lnTo>
                  <a:lnTo>
                    <a:pt x="400" y="0"/>
                  </a:lnTo>
                  <a:lnTo>
                    <a:pt x="0" y="0"/>
                  </a:lnTo>
                  <a:lnTo>
                    <a:pt x="0" y="398"/>
                  </a:lnTo>
                  <a:close/>
                  <a:moveTo>
                    <a:pt x="48" y="48"/>
                  </a:moveTo>
                  <a:lnTo>
                    <a:pt x="351" y="48"/>
                  </a:lnTo>
                  <a:lnTo>
                    <a:pt x="351" y="349"/>
                  </a:lnTo>
                  <a:lnTo>
                    <a:pt x="48" y="34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47" name="Freeform 8"/>
            <p:cNvSpPr>
              <a:spLocks noEditPoints="1"/>
            </p:cNvSpPr>
            <p:nvPr/>
          </p:nvSpPr>
          <p:spPr bwMode="auto">
            <a:xfrm>
              <a:off x="3360738" y="1589088"/>
              <a:ext cx="908050" cy="344488"/>
            </a:xfrm>
            <a:custGeom>
              <a:avLst/>
              <a:gdLst>
                <a:gd name="T0" fmla="*/ 0 w 572"/>
                <a:gd name="T1" fmla="*/ 217 h 217"/>
                <a:gd name="T2" fmla="*/ 572 w 572"/>
                <a:gd name="T3" fmla="*/ 217 h 217"/>
                <a:gd name="T4" fmla="*/ 572 w 572"/>
                <a:gd name="T5" fmla="*/ 0 h 217"/>
                <a:gd name="T6" fmla="*/ 0 w 572"/>
                <a:gd name="T7" fmla="*/ 0 h 217"/>
                <a:gd name="T8" fmla="*/ 0 w 572"/>
                <a:gd name="T9" fmla="*/ 217 h 217"/>
                <a:gd name="T10" fmla="*/ 223 w 572"/>
                <a:gd name="T11" fmla="*/ 169 h 217"/>
                <a:gd name="T12" fmla="*/ 223 w 572"/>
                <a:gd name="T13" fmla="*/ 48 h 217"/>
                <a:gd name="T14" fmla="*/ 349 w 572"/>
                <a:gd name="T15" fmla="*/ 48 h 217"/>
                <a:gd name="T16" fmla="*/ 349 w 572"/>
                <a:gd name="T17" fmla="*/ 169 h 217"/>
                <a:gd name="T18" fmla="*/ 223 w 572"/>
                <a:gd name="T19" fmla="*/ 169 h 217"/>
                <a:gd name="T20" fmla="*/ 523 w 572"/>
                <a:gd name="T21" fmla="*/ 169 h 217"/>
                <a:gd name="T22" fmla="*/ 397 w 572"/>
                <a:gd name="T23" fmla="*/ 169 h 217"/>
                <a:gd name="T24" fmla="*/ 397 w 572"/>
                <a:gd name="T25" fmla="*/ 48 h 217"/>
                <a:gd name="T26" fmla="*/ 523 w 572"/>
                <a:gd name="T27" fmla="*/ 48 h 217"/>
                <a:gd name="T28" fmla="*/ 523 w 572"/>
                <a:gd name="T29" fmla="*/ 169 h 217"/>
                <a:gd name="T30" fmla="*/ 48 w 572"/>
                <a:gd name="T31" fmla="*/ 48 h 217"/>
                <a:gd name="T32" fmla="*/ 174 w 572"/>
                <a:gd name="T33" fmla="*/ 48 h 217"/>
                <a:gd name="T34" fmla="*/ 174 w 572"/>
                <a:gd name="T35" fmla="*/ 169 h 217"/>
                <a:gd name="T36" fmla="*/ 48 w 572"/>
                <a:gd name="T37" fmla="*/ 169 h 217"/>
                <a:gd name="T38" fmla="*/ 48 w 572"/>
                <a:gd name="T39"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2" h="217">
                  <a:moveTo>
                    <a:pt x="0" y="217"/>
                  </a:moveTo>
                  <a:lnTo>
                    <a:pt x="572" y="217"/>
                  </a:lnTo>
                  <a:lnTo>
                    <a:pt x="572" y="0"/>
                  </a:lnTo>
                  <a:lnTo>
                    <a:pt x="0" y="0"/>
                  </a:lnTo>
                  <a:lnTo>
                    <a:pt x="0" y="217"/>
                  </a:lnTo>
                  <a:close/>
                  <a:moveTo>
                    <a:pt x="223" y="169"/>
                  </a:moveTo>
                  <a:lnTo>
                    <a:pt x="223" y="48"/>
                  </a:lnTo>
                  <a:lnTo>
                    <a:pt x="349" y="48"/>
                  </a:lnTo>
                  <a:lnTo>
                    <a:pt x="349" y="169"/>
                  </a:lnTo>
                  <a:lnTo>
                    <a:pt x="223" y="169"/>
                  </a:lnTo>
                  <a:close/>
                  <a:moveTo>
                    <a:pt x="523" y="169"/>
                  </a:moveTo>
                  <a:lnTo>
                    <a:pt x="397" y="169"/>
                  </a:lnTo>
                  <a:lnTo>
                    <a:pt x="397" y="48"/>
                  </a:lnTo>
                  <a:lnTo>
                    <a:pt x="523" y="48"/>
                  </a:lnTo>
                  <a:lnTo>
                    <a:pt x="523" y="169"/>
                  </a:lnTo>
                  <a:close/>
                  <a:moveTo>
                    <a:pt x="48" y="48"/>
                  </a:moveTo>
                  <a:lnTo>
                    <a:pt x="174" y="48"/>
                  </a:lnTo>
                  <a:lnTo>
                    <a:pt x="174" y="169"/>
                  </a:lnTo>
                  <a:lnTo>
                    <a:pt x="48" y="169"/>
                  </a:lnTo>
                  <a:lnTo>
                    <a:pt x="48" y="48"/>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48" name="Group 47"/>
          <p:cNvGrpSpPr/>
          <p:nvPr/>
        </p:nvGrpSpPr>
        <p:grpSpPr>
          <a:xfrm>
            <a:off x="5062299" y="-1265165"/>
            <a:ext cx="997367" cy="997366"/>
            <a:chOff x="6461125" y="374650"/>
            <a:chExt cx="1751013" cy="1751012"/>
          </a:xfrm>
        </p:grpSpPr>
        <p:sp>
          <p:nvSpPr>
            <p:cNvPr id="49" name="Freeform 16"/>
            <p:cNvSpPr>
              <a:spLocks/>
            </p:cNvSpPr>
            <p:nvPr/>
          </p:nvSpPr>
          <p:spPr bwMode="auto">
            <a:xfrm>
              <a:off x="7053263" y="374650"/>
              <a:ext cx="485775" cy="706437"/>
            </a:xfrm>
            <a:custGeom>
              <a:avLst/>
              <a:gdLst>
                <a:gd name="T0" fmla="*/ 48 w 306"/>
                <a:gd name="T1" fmla="*/ 252 h 445"/>
                <a:gd name="T2" fmla="*/ 258 w 306"/>
                <a:gd name="T3" fmla="*/ 96 h 445"/>
                <a:gd name="T4" fmla="*/ 258 w 306"/>
                <a:gd name="T5" fmla="*/ 239 h 445"/>
                <a:gd name="T6" fmla="*/ 306 w 306"/>
                <a:gd name="T7" fmla="*/ 239 h 445"/>
                <a:gd name="T8" fmla="*/ 306 w 306"/>
                <a:gd name="T9" fmla="*/ 0 h 445"/>
                <a:gd name="T10" fmla="*/ 0 w 306"/>
                <a:gd name="T11" fmla="*/ 228 h 445"/>
                <a:gd name="T12" fmla="*/ 0 w 306"/>
                <a:gd name="T13" fmla="*/ 445 h 445"/>
                <a:gd name="T14" fmla="*/ 48 w 306"/>
                <a:gd name="T15" fmla="*/ 445 h 445"/>
                <a:gd name="T16" fmla="*/ 48 w 306"/>
                <a:gd name="T17" fmla="*/ 25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445">
                  <a:moveTo>
                    <a:pt x="48" y="252"/>
                  </a:moveTo>
                  <a:lnTo>
                    <a:pt x="258" y="96"/>
                  </a:lnTo>
                  <a:lnTo>
                    <a:pt x="258" y="239"/>
                  </a:lnTo>
                  <a:lnTo>
                    <a:pt x="306" y="239"/>
                  </a:lnTo>
                  <a:lnTo>
                    <a:pt x="306" y="0"/>
                  </a:lnTo>
                  <a:lnTo>
                    <a:pt x="0" y="228"/>
                  </a:lnTo>
                  <a:lnTo>
                    <a:pt x="0" y="445"/>
                  </a:lnTo>
                  <a:lnTo>
                    <a:pt x="48" y="445"/>
                  </a:lnTo>
                  <a:lnTo>
                    <a:pt x="48" y="252"/>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0" name="Freeform 17"/>
            <p:cNvSpPr>
              <a:spLocks noEditPoints="1"/>
            </p:cNvSpPr>
            <p:nvPr/>
          </p:nvSpPr>
          <p:spPr bwMode="auto">
            <a:xfrm>
              <a:off x="6461125" y="822325"/>
              <a:ext cx="1751013" cy="1303337"/>
            </a:xfrm>
            <a:custGeom>
              <a:avLst/>
              <a:gdLst>
                <a:gd name="T0" fmla="*/ 1001 w 1103"/>
                <a:gd name="T1" fmla="*/ 773 h 821"/>
                <a:gd name="T2" fmla="*/ 1001 w 1103"/>
                <a:gd name="T3" fmla="*/ 0 h 821"/>
                <a:gd name="T4" fmla="*/ 470 w 1103"/>
                <a:gd name="T5" fmla="*/ 0 h 821"/>
                <a:gd name="T6" fmla="*/ 470 w 1103"/>
                <a:gd name="T7" fmla="*/ 190 h 821"/>
                <a:gd name="T8" fmla="*/ 518 w 1103"/>
                <a:gd name="T9" fmla="*/ 190 h 821"/>
                <a:gd name="T10" fmla="*/ 518 w 1103"/>
                <a:gd name="T11" fmla="*/ 48 h 821"/>
                <a:gd name="T12" fmla="*/ 953 w 1103"/>
                <a:gd name="T13" fmla="*/ 48 h 821"/>
                <a:gd name="T14" fmla="*/ 953 w 1103"/>
                <a:gd name="T15" fmla="*/ 773 h 821"/>
                <a:gd name="T16" fmla="*/ 840 w 1103"/>
                <a:gd name="T17" fmla="*/ 773 h 821"/>
                <a:gd name="T18" fmla="*/ 840 w 1103"/>
                <a:gd name="T19" fmla="*/ 590 h 821"/>
                <a:gd name="T20" fmla="*/ 719 w 1103"/>
                <a:gd name="T21" fmla="*/ 590 h 821"/>
                <a:gd name="T22" fmla="*/ 719 w 1103"/>
                <a:gd name="T23" fmla="*/ 638 h 821"/>
                <a:gd name="T24" fmla="*/ 792 w 1103"/>
                <a:gd name="T25" fmla="*/ 638 h 821"/>
                <a:gd name="T26" fmla="*/ 792 w 1103"/>
                <a:gd name="T27" fmla="*/ 773 h 821"/>
                <a:gd name="T28" fmla="*/ 668 w 1103"/>
                <a:gd name="T29" fmla="*/ 773 h 821"/>
                <a:gd name="T30" fmla="*/ 668 w 1103"/>
                <a:gd name="T31" fmla="*/ 214 h 821"/>
                <a:gd name="T32" fmla="*/ 105 w 1103"/>
                <a:gd name="T33" fmla="*/ 214 h 821"/>
                <a:gd name="T34" fmla="*/ 105 w 1103"/>
                <a:gd name="T35" fmla="*/ 773 h 821"/>
                <a:gd name="T36" fmla="*/ 0 w 1103"/>
                <a:gd name="T37" fmla="*/ 773 h 821"/>
                <a:gd name="T38" fmla="*/ 0 w 1103"/>
                <a:gd name="T39" fmla="*/ 821 h 821"/>
                <a:gd name="T40" fmla="*/ 1103 w 1103"/>
                <a:gd name="T41" fmla="*/ 821 h 821"/>
                <a:gd name="T42" fmla="*/ 1103 w 1103"/>
                <a:gd name="T43" fmla="*/ 773 h 821"/>
                <a:gd name="T44" fmla="*/ 1001 w 1103"/>
                <a:gd name="T45" fmla="*/ 773 h 821"/>
                <a:gd name="T46" fmla="*/ 153 w 1103"/>
                <a:gd name="T47" fmla="*/ 263 h 821"/>
                <a:gd name="T48" fmla="*/ 620 w 1103"/>
                <a:gd name="T49" fmla="*/ 263 h 821"/>
                <a:gd name="T50" fmla="*/ 620 w 1103"/>
                <a:gd name="T51" fmla="*/ 773 h 821"/>
                <a:gd name="T52" fmla="*/ 486 w 1103"/>
                <a:gd name="T53" fmla="*/ 773 h 821"/>
                <a:gd name="T54" fmla="*/ 486 w 1103"/>
                <a:gd name="T55" fmla="*/ 590 h 821"/>
                <a:gd name="T56" fmla="*/ 276 w 1103"/>
                <a:gd name="T57" fmla="*/ 590 h 821"/>
                <a:gd name="T58" fmla="*/ 276 w 1103"/>
                <a:gd name="T59" fmla="*/ 773 h 821"/>
                <a:gd name="T60" fmla="*/ 153 w 1103"/>
                <a:gd name="T61" fmla="*/ 773 h 821"/>
                <a:gd name="T62" fmla="*/ 153 w 1103"/>
                <a:gd name="T63" fmla="*/ 263 h 821"/>
                <a:gd name="T64" fmla="*/ 437 w 1103"/>
                <a:gd name="T65" fmla="*/ 773 h 821"/>
                <a:gd name="T66" fmla="*/ 325 w 1103"/>
                <a:gd name="T67" fmla="*/ 773 h 821"/>
                <a:gd name="T68" fmla="*/ 325 w 1103"/>
                <a:gd name="T69" fmla="*/ 638 h 821"/>
                <a:gd name="T70" fmla="*/ 437 w 1103"/>
                <a:gd name="T71" fmla="*/ 638 h 821"/>
                <a:gd name="T72" fmla="*/ 437 w 1103"/>
                <a:gd name="T73" fmla="*/ 773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03" h="821">
                  <a:moveTo>
                    <a:pt x="1001" y="773"/>
                  </a:moveTo>
                  <a:lnTo>
                    <a:pt x="1001" y="0"/>
                  </a:lnTo>
                  <a:lnTo>
                    <a:pt x="470" y="0"/>
                  </a:lnTo>
                  <a:lnTo>
                    <a:pt x="470" y="190"/>
                  </a:lnTo>
                  <a:lnTo>
                    <a:pt x="518" y="190"/>
                  </a:lnTo>
                  <a:lnTo>
                    <a:pt x="518" y="48"/>
                  </a:lnTo>
                  <a:lnTo>
                    <a:pt x="953" y="48"/>
                  </a:lnTo>
                  <a:lnTo>
                    <a:pt x="953" y="773"/>
                  </a:lnTo>
                  <a:lnTo>
                    <a:pt x="840" y="773"/>
                  </a:lnTo>
                  <a:lnTo>
                    <a:pt x="840" y="590"/>
                  </a:lnTo>
                  <a:lnTo>
                    <a:pt x="719" y="590"/>
                  </a:lnTo>
                  <a:lnTo>
                    <a:pt x="719" y="638"/>
                  </a:lnTo>
                  <a:lnTo>
                    <a:pt x="792" y="638"/>
                  </a:lnTo>
                  <a:lnTo>
                    <a:pt x="792" y="773"/>
                  </a:lnTo>
                  <a:lnTo>
                    <a:pt x="668" y="773"/>
                  </a:lnTo>
                  <a:lnTo>
                    <a:pt x="668" y="214"/>
                  </a:lnTo>
                  <a:lnTo>
                    <a:pt x="105" y="214"/>
                  </a:lnTo>
                  <a:lnTo>
                    <a:pt x="105" y="773"/>
                  </a:lnTo>
                  <a:lnTo>
                    <a:pt x="0" y="773"/>
                  </a:lnTo>
                  <a:lnTo>
                    <a:pt x="0" y="821"/>
                  </a:lnTo>
                  <a:lnTo>
                    <a:pt x="1103" y="821"/>
                  </a:lnTo>
                  <a:lnTo>
                    <a:pt x="1103" y="773"/>
                  </a:lnTo>
                  <a:lnTo>
                    <a:pt x="1001" y="773"/>
                  </a:lnTo>
                  <a:close/>
                  <a:moveTo>
                    <a:pt x="153" y="263"/>
                  </a:moveTo>
                  <a:lnTo>
                    <a:pt x="620" y="263"/>
                  </a:lnTo>
                  <a:lnTo>
                    <a:pt x="620" y="773"/>
                  </a:lnTo>
                  <a:lnTo>
                    <a:pt x="486" y="773"/>
                  </a:lnTo>
                  <a:lnTo>
                    <a:pt x="486" y="590"/>
                  </a:lnTo>
                  <a:lnTo>
                    <a:pt x="276" y="590"/>
                  </a:lnTo>
                  <a:lnTo>
                    <a:pt x="276" y="773"/>
                  </a:lnTo>
                  <a:lnTo>
                    <a:pt x="153" y="773"/>
                  </a:lnTo>
                  <a:lnTo>
                    <a:pt x="153" y="263"/>
                  </a:lnTo>
                  <a:close/>
                  <a:moveTo>
                    <a:pt x="437" y="773"/>
                  </a:moveTo>
                  <a:lnTo>
                    <a:pt x="325" y="773"/>
                  </a:lnTo>
                  <a:lnTo>
                    <a:pt x="325" y="638"/>
                  </a:lnTo>
                  <a:lnTo>
                    <a:pt x="437" y="638"/>
                  </a:lnTo>
                  <a:lnTo>
                    <a:pt x="437" y="773"/>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51" name="Freeform 21"/>
          <p:cNvSpPr>
            <a:spLocks noEditPoints="1"/>
          </p:cNvSpPr>
          <p:nvPr/>
        </p:nvSpPr>
        <p:spPr bwMode="auto">
          <a:xfrm>
            <a:off x="8521160" y="-975784"/>
            <a:ext cx="835237" cy="653742"/>
          </a:xfrm>
          <a:custGeom>
            <a:avLst/>
            <a:gdLst>
              <a:gd name="T0" fmla="*/ 51 w 925"/>
              <a:gd name="T1" fmla="*/ 571 h 724"/>
              <a:gd name="T2" fmla="*/ 51 w 925"/>
              <a:gd name="T3" fmla="*/ 51 h 724"/>
              <a:gd name="T4" fmla="*/ 874 w 925"/>
              <a:gd name="T5" fmla="*/ 51 h 724"/>
              <a:gd name="T6" fmla="*/ 874 w 925"/>
              <a:gd name="T7" fmla="*/ 571 h 724"/>
              <a:gd name="T8" fmla="*/ 51 w 925"/>
              <a:gd name="T9" fmla="*/ 571 h 724"/>
              <a:gd name="T10" fmla="*/ 438 w 925"/>
              <a:gd name="T11" fmla="*/ 673 h 724"/>
              <a:gd name="T12" fmla="*/ 309 w 925"/>
              <a:gd name="T13" fmla="*/ 673 h 724"/>
              <a:gd name="T14" fmla="*/ 309 w 925"/>
              <a:gd name="T15" fmla="*/ 724 h 724"/>
              <a:gd name="T16" fmla="*/ 616 w 925"/>
              <a:gd name="T17" fmla="*/ 724 h 724"/>
              <a:gd name="T18" fmla="*/ 616 w 925"/>
              <a:gd name="T19" fmla="*/ 673 h 724"/>
              <a:gd name="T20" fmla="*/ 490 w 925"/>
              <a:gd name="T21" fmla="*/ 673 h 724"/>
              <a:gd name="T22" fmla="*/ 490 w 925"/>
              <a:gd name="T23" fmla="*/ 622 h 724"/>
              <a:gd name="T24" fmla="*/ 925 w 925"/>
              <a:gd name="T25" fmla="*/ 622 h 724"/>
              <a:gd name="T26" fmla="*/ 925 w 925"/>
              <a:gd name="T27" fmla="*/ 0 h 724"/>
              <a:gd name="T28" fmla="*/ 0 w 925"/>
              <a:gd name="T29" fmla="*/ 0 h 724"/>
              <a:gd name="T30" fmla="*/ 0 w 925"/>
              <a:gd name="T31" fmla="*/ 622 h 724"/>
              <a:gd name="T32" fmla="*/ 438 w 925"/>
              <a:gd name="T33" fmla="*/ 622 h 724"/>
              <a:gd name="T34" fmla="*/ 438 w 925"/>
              <a:gd name="T35" fmla="*/ 67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5" h="724">
                <a:moveTo>
                  <a:pt x="51" y="571"/>
                </a:moveTo>
                <a:lnTo>
                  <a:pt x="51" y="51"/>
                </a:lnTo>
                <a:lnTo>
                  <a:pt x="874" y="51"/>
                </a:lnTo>
                <a:lnTo>
                  <a:pt x="874" y="571"/>
                </a:lnTo>
                <a:lnTo>
                  <a:pt x="51" y="571"/>
                </a:lnTo>
                <a:close/>
                <a:moveTo>
                  <a:pt x="438" y="673"/>
                </a:moveTo>
                <a:lnTo>
                  <a:pt x="309" y="673"/>
                </a:lnTo>
                <a:lnTo>
                  <a:pt x="309" y="724"/>
                </a:lnTo>
                <a:lnTo>
                  <a:pt x="616" y="724"/>
                </a:lnTo>
                <a:lnTo>
                  <a:pt x="616" y="673"/>
                </a:lnTo>
                <a:lnTo>
                  <a:pt x="490" y="673"/>
                </a:lnTo>
                <a:lnTo>
                  <a:pt x="490" y="622"/>
                </a:lnTo>
                <a:lnTo>
                  <a:pt x="925" y="622"/>
                </a:lnTo>
                <a:lnTo>
                  <a:pt x="925" y="0"/>
                </a:lnTo>
                <a:lnTo>
                  <a:pt x="0" y="0"/>
                </a:lnTo>
                <a:lnTo>
                  <a:pt x="0" y="622"/>
                </a:lnTo>
                <a:lnTo>
                  <a:pt x="438" y="622"/>
                </a:lnTo>
                <a:lnTo>
                  <a:pt x="438" y="673"/>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52" name="Group 51"/>
          <p:cNvGrpSpPr/>
          <p:nvPr/>
        </p:nvGrpSpPr>
        <p:grpSpPr>
          <a:xfrm>
            <a:off x="12794778" y="1302201"/>
            <a:ext cx="739544" cy="580354"/>
            <a:chOff x="8963025" y="-1204913"/>
            <a:chExt cx="1873251" cy="1470026"/>
          </a:xfrm>
          <a:solidFill>
            <a:srgbClr val="001F50"/>
          </a:solidFill>
        </p:grpSpPr>
        <p:sp>
          <p:nvSpPr>
            <p:cNvPr id="53" name="Freeform 5"/>
            <p:cNvSpPr>
              <a:spLocks noEditPoints="1"/>
            </p:cNvSpPr>
            <p:nvPr/>
          </p:nvSpPr>
          <p:spPr bwMode="auto">
            <a:xfrm>
              <a:off x="8963025" y="-1204913"/>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8 h 157"/>
                <a:gd name="T26" fmla="*/ 393 w 440"/>
                <a:gd name="T27" fmla="*/ 128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1"/>
                    <a:pt x="21" y="0"/>
                    <a:pt x="48" y="0"/>
                  </a:cubicBezTo>
                  <a:cubicBezTo>
                    <a:pt x="393" y="0"/>
                    <a:pt x="393" y="0"/>
                    <a:pt x="393" y="0"/>
                  </a:cubicBezTo>
                  <a:cubicBezTo>
                    <a:pt x="419" y="0"/>
                    <a:pt x="440" y="21"/>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8"/>
                    <a:pt x="48" y="128"/>
                  </a:cubicBezTo>
                  <a:cubicBezTo>
                    <a:pt x="393" y="128"/>
                    <a:pt x="393" y="128"/>
                    <a:pt x="393" y="128"/>
                  </a:cubicBezTo>
                  <a:cubicBezTo>
                    <a:pt x="403" y="128"/>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Oval 6"/>
            <p:cNvSpPr>
              <a:spLocks noChangeArrowheads="1"/>
            </p:cNvSpPr>
            <p:nvPr/>
          </p:nvSpPr>
          <p:spPr bwMode="auto">
            <a:xfrm>
              <a:off x="10396538" y="-944563"/>
              <a:ext cx="158750" cy="158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 name="Rectangle 7"/>
            <p:cNvSpPr>
              <a:spLocks noChangeArrowheads="1"/>
            </p:cNvSpPr>
            <p:nvPr/>
          </p:nvSpPr>
          <p:spPr bwMode="auto">
            <a:xfrm>
              <a:off x="9217025" y="-930275"/>
              <a:ext cx="865188" cy="1190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6" name="Freeform 8"/>
            <p:cNvSpPr>
              <a:spLocks noEditPoints="1"/>
            </p:cNvSpPr>
            <p:nvPr/>
          </p:nvSpPr>
          <p:spPr bwMode="auto">
            <a:xfrm>
              <a:off x="8963025" y="-406400"/>
              <a:ext cx="1873251" cy="671513"/>
            </a:xfrm>
            <a:custGeom>
              <a:avLst/>
              <a:gdLst>
                <a:gd name="T0" fmla="*/ 393 w 440"/>
                <a:gd name="T1" fmla="*/ 157 h 157"/>
                <a:gd name="T2" fmla="*/ 48 w 440"/>
                <a:gd name="T3" fmla="*/ 157 h 157"/>
                <a:gd name="T4" fmla="*/ 0 w 440"/>
                <a:gd name="T5" fmla="*/ 109 h 157"/>
                <a:gd name="T6" fmla="*/ 0 w 440"/>
                <a:gd name="T7" fmla="*/ 48 h 157"/>
                <a:gd name="T8" fmla="*/ 48 w 440"/>
                <a:gd name="T9" fmla="*/ 0 h 157"/>
                <a:gd name="T10" fmla="*/ 393 w 440"/>
                <a:gd name="T11" fmla="*/ 0 h 157"/>
                <a:gd name="T12" fmla="*/ 440 w 440"/>
                <a:gd name="T13" fmla="*/ 48 h 157"/>
                <a:gd name="T14" fmla="*/ 440 w 440"/>
                <a:gd name="T15" fmla="*/ 109 h 157"/>
                <a:gd name="T16" fmla="*/ 393 w 440"/>
                <a:gd name="T17" fmla="*/ 157 h 157"/>
                <a:gd name="T18" fmla="*/ 48 w 440"/>
                <a:gd name="T19" fmla="*/ 28 h 157"/>
                <a:gd name="T20" fmla="*/ 28 w 440"/>
                <a:gd name="T21" fmla="*/ 48 h 157"/>
                <a:gd name="T22" fmla="*/ 28 w 440"/>
                <a:gd name="T23" fmla="*/ 109 h 157"/>
                <a:gd name="T24" fmla="*/ 48 w 440"/>
                <a:gd name="T25" fmla="*/ 129 h 157"/>
                <a:gd name="T26" fmla="*/ 393 w 440"/>
                <a:gd name="T27" fmla="*/ 129 h 157"/>
                <a:gd name="T28" fmla="*/ 412 w 440"/>
                <a:gd name="T29" fmla="*/ 109 h 157"/>
                <a:gd name="T30" fmla="*/ 412 w 440"/>
                <a:gd name="T31" fmla="*/ 48 h 157"/>
                <a:gd name="T32" fmla="*/ 393 w 440"/>
                <a:gd name="T33" fmla="*/ 28 h 157"/>
                <a:gd name="T34" fmla="*/ 48 w 440"/>
                <a:gd name="T3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0" h="157">
                  <a:moveTo>
                    <a:pt x="393" y="157"/>
                  </a:moveTo>
                  <a:cubicBezTo>
                    <a:pt x="48" y="157"/>
                    <a:pt x="48" y="157"/>
                    <a:pt x="48" y="157"/>
                  </a:cubicBezTo>
                  <a:cubicBezTo>
                    <a:pt x="21" y="157"/>
                    <a:pt x="0" y="135"/>
                    <a:pt x="0" y="109"/>
                  </a:cubicBezTo>
                  <a:cubicBezTo>
                    <a:pt x="0" y="48"/>
                    <a:pt x="0" y="48"/>
                    <a:pt x="0" y="48"/>
                  </a:cubicBezTo>
                  <a:cubicBezTo>
                    <a:pt x="0" y="22"/>
                    <a:pt x="21" y="0"/>
                    <a:pt x="48" y="0"/>
                  </a:cubicBezTo>
                  <a:cubicBezTo>
                    <a:pt x="393" y="0"/>
                    <a:pt x="393" y="0"/>
                    <a:pt x="393" y="0"/>
                  </a:cubicBezTo>
                  <a:cubicBezTo>
                    <a:pt x="419" y="0"/>
                    <a:pt x="440" y="22"/>
                    <a:pt x="440" y="48"/>
                  </a:cubicBezTo>
                  <a:cubicBezTo>
                    <a:pt x="440" y="109"/>
                    <a:pt x="440" y="109"/>
                    <a:pt x="440" y="109"/>
                  </a:cubicBezTo>
                  <a:cubicBezTo>
                    <a:pt x="440" y="135"/>
                    <a:pt x="419" y="157"/>
                    <a:pt x="393" y="157"/>
                  </a:cubicBezTo>
                  <a:close/>
                  <a:moveTo>
                    <a:pt x="48" y="28"/>
                  </a:moveTo>
                  <a:cubicBezTo>
                    <a:pt x="37" y="28"/>
                    <a:pt x="28" y="37"/>
                    <a:pt x="28" y="48"/>
                  </a:cubicBezTo>
                  <a:cubicBezTo>
                    <a:pt x="28" y="109"/>
                    <a:pt x="28" y="109"/>
                    <a:pt x="28" y="109"/>
                  </a:cubicBezTo>
                  <a:cubicBezTo>
                    <a:pt x="28" y="120"/>
                    <a:pt x="37" y="129"/>
                    <a:pt x="48" y="129"/>
                  </a:cubicBezTo>
                  <a:cubicBezTo>
                    <a:pt x="393" y="129"/>
                    <a:pt x="393" y="129"/>
                    <a:pt x="393" y="129"/>
                  </a:cubicBezTo>
                  <a:cubicBezTo>
                    <a:pt x="403" y="129"/>
                    <a:pt x="412" y="120"/>
                    <a:pt x="412" y="109"/>
                  </a:cubicBezTo>
                  <a:cubicBezTo>
                    <a:pt x="412" y="48"/>
                    <a:pt x="412" y="48"/>
                    <a:pt x="412" y="48"/>
                  </a:cubicBezTo>
                  <a:cubicBezTo>
                    <a:pt x="412" y="37"/>
                    <a:pt x="403" y="28"/>
                    <a:pt x="393" y="28"/>
                  </a:cubicBezTo>
                  <a:lnTo>
                    <a:pt x="4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7" name="Oval 9"/>
            <p:cNvSpPr>
              <a:spLocks noChangeArrowheads="1"/>
            </p:cNvSpPr>
            <p:nvPr/>
          </p:nvSpPr>
          <p:spPr bwMode="auto">
            <a:xfrm>
              <a:off x="10396538" y="-144463"/>
              <a:ext cx="15875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Rectangle 10"/>
            <p:cNvSpPr>
              <a:spLocks noChangeArrowheads="1"/>
            </p:cNvSpPr>
            <p:nvPr/>
          </p:nvSpPr>
          <p:spPr bwMode="auto">
            <a:xfrm>
              <a:off x="9217025" y="-131763"/>
              <a:ext cx="86518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61" name="Group 60"/>
          <p:cNvGrpSpPr/>
          <p:nvPr/>
        </p:nvGrpSpPr>
        <p:grpSpPr>
          <a:xfrm>
            <a:off x="10575511" y="-1171769"/>
            <a:ext cx="887125" cy="936773"/>
            <a:chOff x="8907463" y="388938"/>
            <a:chExt cx="1503363" cy="1587500"/>
          </a:xfrm>
          <a:solidFill>
            <a:srgbClr val="001F50"/>
          </a:solidFill>
        </p:grpSpPr>
        <p:sp>
          <p:nvSpPr>
            <p:cNvPr id="62" name="Freeform 32"/>
            <p:cNvSpPr>
              <a:spLocks noEditPoints="1"/>
            </p:cNvSpPr>
            <p:nvPr/>
          </p:nvSpPr>
          <p:spPr bwMode="auto">
            <a:xfrm>
              <a:off x="8907463" y="884238"/>
              <a:ext cx="1093788" cy="1092200"/>
            </a:xfrm>
            <a:custGeom>
              <a:avLst/>
              <a:gdLst>
                <a:gd name="T0" fmla="*/ 204 w 256"/>
                <a:gd name="T1" fmla="*/ 23 h 256"/>
                <a:gd name="T2" fmla="*/ 203 w 256"/>
                <a:gd name="T3" fmla="*/ 0 h 256"/>
                <a:gd name="T4" fmla="*/ 185 w 256"/>
                <a:gd name="T5" fmla="*/ 23 h 256"/>
                <a:gd name="T6" fmla="*/ 170 w 256"/>
                <a:gd name="T7" fmla="*/ 0 h 256"/>
                <a:gd name="T8" fmla="*/ 152 w 256"/>
                <a:gd name="T9" fmla="*/ 23 h 256"/>
                <a:gd name="T10" fmla="*/ 137 w 256"/>
                <a:gd name="T11" fmla="*/ 0 h 256"/>
                <a:gd name="T12" fmla="*/ 119 w 256"/>
                <a:gd name="T13" fmla="*/ 23 h 256"/>
                <a:gd name="T14" fmla="*/ 104 w 256"/>
                <a:gd name="T15" fmla="*/ 0 h 256"/>
                <a:gd name="T16" fmla="*/ 86 w 256"/>
                <a:gd name="T17" fmla="*/ 23 h 256"/>
                <a:gd name="T18" fmla="*/ 71 w 256"/>
                <a:gd name="T19" fmla="*/ 0 h 256"/>
                <a:gd name="T20" fmla="*/ 53 w 256"/>
                <a:gd name="T21" fmla="*/ 23 h 256"/>
                <a:gd name="T22" fmla="*/ 25 w 256"/>
                <a:gd name="T23" fmla="*/ 51 h 256"/>
                <a:gd name="T24" fmla="*/ 0 w 256"/>
                <a:gd name="T25" fmla="*/ 53 h 256"/>
                <a:gd name="T26" fmla="*/ 25 w 256"/>
                <a:gd name="T27" fmla="*/ 71 h 256"/>
                <a:gd name="T28" fmla="*/ 0 w 256"/>
                <a:gd name="T29" fmla="*/ 86 h 256"/>
                <a:gd name="T30" fmla="*/ 25 w 256"/>
                <a:gd name="T31" fmla="*/ 104 h 256"/>
                <a:gd name="T32" fmla="*/ 0 w 256"/>
                <a:gd name="T33" fmla="*/ 119 h 256"/>
                <a:gd name="T34" fmla="*/ 25 w 256"/>
                <a:gd name="T35" fmla="*/ 137 h 256"/>
                <a:gd name="T36" fmla="*/ 0 w 256"/>
                <a:gd name="T37" fmla="*/ 152 h 256"/>
                <a:gd name="T38" fmla="*/ 25 w 256"/>
                <a:gd name="T39" fmla="*/ 170 h 256"/>
                <a:gd name="T40" fmla="*/ 0 w 256"/>
                <a:gd name="T41" fmla="*/ 185 h 256"/>
                <a:gd name="T42" fmla="*/ 25 w 256"/>
                <a:gd name="T43" fmla="*/ 203 h 256"/>
                <a:gd name="T44" fmla="*/ 52 w 256"/>
                <a:gd name="T45" fmla="*/ 233 h 256"/>
                <a:gd name="T46" fmla="*/ 53 w 256"/>
                <a:gd name="T47" fmla="*/ 256 h 256"/>
                <a:gd name="T48" fmla="*/ 71 w 256"/>
                <a:gd name="T49" fmla="*/ 233 h 256"/>
                <a:gd name="T50" fmla="*/ 86 w 256"/>
                <a:gd name="T51" fmla="*/ 256 h 256"/>
                <a:gd name="T52" fmla="*/ 104 w 256"/>
                <a:gd name="T53" fmla="*/ 233 h 256"/>
                <a:gd name="T54" fmla="*/ 119 w 256"/>
                <a:gd name="T55" fmla="*/ 256 h 256"/>
                <a:gd name="T56" fmla="*/ 137 w 256"/>
                <a:gd name="T57" fmla="*/ 233 h 256"/>
                <a:gd name="T58" fmla="*/ 152 w 256"/>
                <a:gd name="T59" fmla="*/ 256 h 256"/>
                <a:gd name="T60" fmla="*/ 170 w 256"/>
                <a:gd name="T61" fmla="*/ 233 h 256"/>
                <a:gd name="T62" fmla="*/ 185 w 256"/>
                <a:gd name="T63" fmla="*/ 256 h 256"/>
                <a:gd name="T64" fmla="*/ 203 w 256"/>
                <a:gd name="T65" fmla="*/ 233 h 256"/>
                <a:gd name="T66" fmla="*/ 231 w 256"/>
                <a:gd name="T67" fmla="*/ 205 h 256"/>
                <a:gd name="T68" fmla="*/ 256 w 256"/>
                <a:gd name="T69" fmla="*/ 203 h 256"/>
                <a:gd name="T70" fmla="*/ 231 w 256"/>
                <a:gd name="T71" fmla="*/ 185 h 256"/>
                <a:gd name="T72" fmla="*/ 256 w 256"/>
                <a:gd name="T73" fmla="*/ 170 h 256"/>
                <a:gd name="T74" fmla="*/ 231 w 256"/>
                <a:gd name="T75" fmla="*/ 152 h 256"/>
                <a:gd name="T76" fmla="*/ 256 w 256"/>
                <a:gd name="T77" fmla="*/ 137 h 256"/>
                <a:gd name="T78" fmla="*/ 231 w 256"/>
                <a:gd name="T79" fmla="*/ 119 h 256"/>
                <a:gd name="T80" fmla="*/ 256 w 256"/>
                <a:gd name="T81" fmla="*/ 104 h 256"/>
                <a:gd name="T82" fmla="*/ 231 w 256"/>
                <a:gd name="T83" fmla="*/ 86 h 256"/>
                <a:gd name="T84" fmla="*/ 256 w 256"/>
                <a:gd name="T85" fmla="*/ 71 h 256"/>
                <a:gd name="T86" fmla="*/ 231 w 256"/>
                <a:gd name="T87" fmla="*/ 53 h 256"/>
                <a:gd name="T88" fmla="*/ 213 w 256"/>
                <a:gd name="T89" fmla="*/ 205 h 256"/>
                <a:gd name="T90" fmla="*/ 52 w 256"/>
                <a:gd name="T91" fmla="*/ 215 h 256"/>
                <a:gd name="T92" fmla="*/ 43 w 256"/>
                <a:gd name="T93" fmla="*/ 51 h 256"/>
                <a:gd name="T94" fmla="*/ 204 w 256"/>
                <a:gd name="T95" fmla="*/ 41 h 256"/>
                <a:gd name="T96" fmla="*/ 213 w 256"/>
                <a:gd name="T97" fmla="*/ 20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 h="256">
                  <a:moveTo>
                    <a:pt x="231" y="51"/>
                  </a:moveTo>
                  <a:cubicBezTo>
                    <a:pt x="231" y="34"/>
                    <a:pt x="220" y="23"/>
                    <a:pt x="204" y="23"/>
                  </a:cubicBezTo>
                  <a:cubicBezTo>
                    <a:pt x="203" y="23"/>
                    <a:pt x="203" y="23"/>
                    <a:pt x="203" y="23"/>
                  </a:cubicBezTo>
                  <a:cubicBezTo>
                    <a:pt x="203" y="0"/>
                    <a:pt x="203" y="0"/>
                    <a:pt x="203" y="0"/>
                  </a:cubicBezTo>
                  <a:cubicBezTo>
                    <a:pt x="185" y="0"/>
                    <a:pt x="185" y="0"/>
                    <a:pt x="185" y="0"/>
                  </a:cubicBezTo>
                  <a:cubicBezTo>
                    <a:pt x="185" y="23"/>
                    <a:pt x="185" y="23"/>
                    <a:pt x="185" y="23"/>
                  </a:cubicBezTo>
                  <a:cubicBezTo>
                    <a:pt x="170" y="23"/>
                    <a:pt x="170" y="23"/>
                    <a:pt x="170" y="23"/>
                  </a:cubicBezTo>
                  <a:cubicBezTo>
                    <a:pt x="170" y="0"/>
                    <a:pt x="170" y="0"/>
                    <a:pt x="170" y="0"/>
                  </a:cubicBezTo>
                  <a:cubicBezTo>
                    <a:pt x="152" y="0"/>
                    <a:pt x="152" y="0"/>
                    <a:pt x="152" y="0"/>
                  </a:cubicBezTo>
                  <a:cubicBezTo>
                    <a:pt x="152" y="23"/>
                    <a:pt x="152" y="23"/>
                    <a:pt x="152" y="23"/>
                  </a:cubicBezTo>
                  <a:cubicBezTo>
                    <a:pt x="137" y="23"/>
                    <a:pt x="137" y="23"/>
                    <a:pt x="137" y="23"/>
                  </a:cubicBezTo>
                  <a:cubicBezTo>
                    <a:pt x="137" y="0"/>
                    <a:pt x="137" y="0"/>
                    <a:pt x="137" y="0"/>
                  </a:cubicBezTo>
                  <a:cubicBezTo>
                    <a:pt x="119" y="0"/>
                    <a:pt x="119" y="0"/>
                    <a:pt x="119" y="0"/>
                  </a:cubicBezTo>
                  <a:cubicBezTo>
                    <a:pt x="119" y="23"/>
                    <a:pt x="119" y="23"/>
                    <a:pt x="119" y="23"/>
                  </a:cubicBezTo>
                  <a:cubicBezTo>
                    <a:pt x="104" y="23"/>
                    <a:pt x="104" y="23"/>
                    <a:pt x="104" y="23"/>
                  </a:cubicBezTo>
                  <a:cubicBezTo>
                    <a:pt x="104" y="0"/>
                    <a:pt x="104" y="0"/>
                    <a:pt x="104" y="0"/>
                  </a:cubicBezTo>
                  <a:cubicBezTo>
                    <a:pt x="86" y="0"/>
                    <a:pt x="86" y="0"/>
                    <a:pt x="86" y="0"/>
                  </a:cubicBezTo>
                  <a:cubicBezTo>
                    <a:pt x="86" y="23"/>
                    <a:pt x="86" y="23"/>
                    <a:pt x="86" y="23"/>
                  </a:cubicBezTo>
                  <a:cubicBezTo>
                    <a:pt x="71" y="23"/>
                    <a:pt x="71" y="23"/>
                    <a:pt x="71" y="23"/>
                  </a:cubicBezTo>
                  <a:cubicBezTo>
                    <a:pt x="71" y="0"/>
                    <a:pt x="71" y="0"/>
                    <a:pt x="71" y="0"/>
                  </a:cubicBezTo>
                  <a:cubicBezTo>
                    <a:pt x="53" y="0"/>
                    <a:pt x="53" y="0"/>
                    <a:pt x="53" y="0"/>
                  </a:cubicBezTo>
                  <a:cubicBezTo>
                    <a:pt x="53" y="23"/>
                    <a:pt x="53" y="23"/>
                    <a:pt x="53" y="23"/>
                  </a:cubicBezTo>
                  <a:cubicBezTo>
                    <a:pt x="52" y="23"/>
                    <a:pt x="52" y="23"/>
                    <a:pt x="52" y="23"/>
                  </a:cubicBezTo>
                  <a:cubicBezTo>
                    <a:pt x="39" y="23"/>
                    <a:pt x="25" y="33"/>
                    <a:pt x="25" y="51"/>
                  </a:cubicBezTo>
                  <a:cubicBezTo>
                    <a:pt x="25" y="53"/>
                    <a:pt x="25" y="53"/>
                    <a:pt x="25" y="53"/>
                  </a:cubicBezTo>
                  <a:cubicBezTo>
                    <a:pt x="0" y="53"/>
                    <a:pt x="0" y="53"/>
                    <a:pt x="0" y="53"/>
                  </a:cubicBezTo>
                  <a:cubicBezTo>
                    <a:pt x="0" y="71"/>
                    <a:pt x="0" y="71"/>
                    <a:pt x="0" y="71"/>
                  </a:cubicBezTo>
                  <a:cubicBezTo>
                    <a:pt x="25" y="71"/>
                    <a:pt x="25" y="71"/>
                    <a:pt x="25" y="71"/>
                  </a:cubicBezTo>
                  <a:cubicBezTo>
                    <a:pt x="25" y="86"/>
                    <a:pt x="25" y="86"/>
                    <a:pt x="25" y="86"/>
                  </a:cubicBezTo>
                  <a:cubicBezTo>
                    <a:pt x="0" y="86"/>
                    <a:pt x="0" y="86"/>
                    <a:pt x="0" y="86"/>
                  </a:cubicBezTo>
                  <a:cubicBezTo>
                    <a:pt x="0" y="104"/>
                    <a:pt x="0" y="104"/>
                    <a:pt x="0" y="104"/>
                  </a:cubicBezTo>
                  <a:cubicBezTo>
                    <a:pt x="25" y="104"/>
                    <a:pt x="25" y="104"/>
                    <a:pt x="25" y="104"/>
                  </a:cubicBezTo>
                  <a:cubicBezTo>
                    <a:pt x="25" y="119"/>
                    <a:pt x="25" y="119"/>
                    <a:pt x="25" y="119"/>
                  </a:cubicBezTo>
                  <a:cubicBezTo>
                    <a:pt x="0" y="119"/>
                    <a:pt x="0" y="119"/>
                    <a:pt x="0" y="119"/>
                  </a:cubicBezTo>
                  <a:cubicBezTo>
                    <a:pt x="0" y="137"/>
                    <a:pt x="0" y="137"/>
                    <a:pt x="0" y="137"/>
                  </a:cubicBezTo>
                  <a:cubicBezTo>
                    <a:pt x="25" y="137"/>
                    <a:pt x="25" y="137"/>
                    <a:pt x="25" y="137"/>
                  </a:cubicBezTo>
                  <a:cubicBezTo>
                    <a:pt x="25" y="152"/>
                    <a:pt x="25" y="152"/>
                    <a:pt x="25" y="152"/>
                  </a:cubicBezTo>
                  <a:cubicBezTo>
                    <a:pt x="0" y="152"/>
                    <a:pt x="0" y="152"/>
                    <a:pt x="0" y="152"/>
                  </a:cubicBezTo>
                  <a:cubicBezTo>
                    <a:pt x="0" y="170"/>
                    <a:pt x="0" y="170"/>
                    <a:pt x="0" y="170"/>
                  </a:cubicBezTo>
                  <a:cubicBezTo>
                    <a:pt x="25" y="170"/>
                    <a:pt x="25" y="170"/>
                    <a:pt x="25" y="170"/>
                  </a:cubicBezTo>
                  <a:cubicBezTo>
                    <a:pt x="25" y="185"/>
                    <a:pt x="25" y="185"/>
                    <a:pt x="25" y="185"/>
                  </a:cubicBezTo>
                  <a:cubicBezTo>
                    <a:pt x="0" y="185"/>
                    <a:pt x="0" y="185"/>
                    <a:pt x="0" y="185"/>
                  </a:cubicBezTo>
                  <a:cubicBezTo>
                    <a:pt x="0" y="203"/>
                    <a:pt x="0" y="203"/>
                    <a:pt x="0" y="203"/>
                  </a:cubicBezTo>
                  <a:cubicBezTo>
                    <a:pt x="25" y="203"/>
                    <a:pt x="25" y="203"/>
                    <a:pt x="25" y="203"/>
                  </a:cubicBezTo>
                  <a:cubicBezTo>
                    <a:pt x="25" y="205"/>
                    <a:pt x="25" y="205"/>
                    <a:pt x="25" y="205"/>
                  </a:cubicBezTo>
                  <a:cubicBezTo>
                    <a:pt x="25" y="220"/>
                    <a:pt x="39" y="233"/>
                    <a:pt x="52" y="233"/>
                  </a:cubicBezTo>
                  <a:cubicBezTo>
                    <a:pt x="53" y="233"/>
                    <a:pt x="53" y="233"/>
                    <a:pt x="53" y="233"/>
                  </a:cubicBezTo>
                  <a:cubicBezTo>
                    <a:pt x="53" y="256"/>
                    <a:pt x="53" y="256"/>
                    <a:pt x="53" y="256"/>
                  </a:cubicBezTo>
                  <a:cubicBezTo>
                    <a:pt x="71" y="256"/>
                    <a:pt x="71" y="256"/>
                    <a:pt x="71" y="256"/>
                  </a:cubicBezTo>
                  <a:cubicBezTo>
                    <a:pt x="71" y="233"/>
                    <a:pt x="71" y="233"/>
                    <a:pt x="71" y="233"/>
                  </a:cubicBezTo>
                  <a:cubicBezTo>
                    <a:pt x="86" y="233"/>
                    <a:pt x="86" y="233"/>
                    <a:pt x="86" y="233"/>
                  </a:cubicBezTo>
                  <a:cubicBezTo>
                    <a:pt x="86" y="256"/>
                    <a:pt x="86" y="256"/>
                    <a:pt x="86" y="256"/>
                  </a:cubicBezTo>
                  <a:cubicBezTo>
                    <a:pt x="104" y="256"/>
                    <a:pt x="104" y="256"/>
                    <a:pt x="104" y="256"/>
                  </a:cubicBezTo>
                  <a:cubicBezTo>
                    <a:pt x="104" y="233"/>
                    <a:pt x="104" y="233"/>
                    <a:pt x="104" y="233"/>
                  </a:cubicBezTo>
                  <a:cubicBezTo>
                    <a:pt x="119" y="233"/>
                    <a:pt x="119" y="233"/>
                    <a:pt x="119" y="233"/>
                  </a:cubicBezTo>
                  <a:cubicBezTo>
                    <a:pt x="119" y="256"/>
                    <a:pt x="119" y="256"/>
                    <a:pt x="119" y="256"/>
                  </a:cubicBezTo>
                  <a:cubicBezTo>
                    <a:pt x="137" y="256"/>
                    <a:pt x="137" y="256"/>
                    <a:pt x="137" y="256"/>
                  </a:cubicBezTo>
                  <a:cubicBezTo>
                    <a:pt x="137" y="233"/>
                    <a:pt x="137" y="233"/>
                    <a:pt x="137" y="233"/>
                  </a:cubicBezTo>
                  <a:cubicBezTo>
                    <a:pt x="152" y="233"/>
                    <a:pt x="152" y="233"/>
                    <a:pt x="152" y="233"/>
                  </a:cubicBezTo>
                  <a:cubicBezTo>
                    <a:pt x="152" y="256"/>
                    <a:pt x="152" y="256"/>
                    <a:pt x="152" y="256"/>
                  </a:cubicBezTo>
                  <a:cubicBezTo>
                    <a:pt x="170" y="256"/>
                    <a:pt x="170" y="256"/>
                    <a:pt x="170" y="256"/>
                  </a:cubicBezTo>
                  <a:cubicBezTo>
                    <a:pt x="170" y="233"/>
                    <a:pt x="170" y="233"/>
                    <a:pt x="170" y="233"/>
                  </a:cubicBezTo>
                  <a:cubicBezTo>
                    <a:pt x="185" y="233"/>
                    <a:pt x="185" y="233"/>
                    <a:pt x="185" y="233"/>
                  </a:cubicBezTo>
                  <a:cubicBezTo>
                    <a:pt x="185" y="256"/>
                    <a:pt x="185" y="256"/>
                    <a:pt x="185" y="256"/>
                  </a:cubicBezTo>
                  <a:cubicBezTo>
                    <a:pt x="203" y="256"/>
                    <a:pt x="203" y="256"/>
                    <a:pt x="203" y="256"/>
                  </a:cubicBezTo>
                  <a:cubicBezTo>
                    <a:pt x="203" y="233"/>
                    <a:pt x="203" y="233"/>
                    <a:pt x="203" y="233"/>
                  </a:cubicBezTo>
                  <a:cubicBezTo>
                    <a:pt x="204" y="233"/>
                    <a:pt x="204" y="233"/>
                    <a:pt x="204" y="233"/>
                  </a:cubicBezTo>
                  <a:cubicBezTo>
                    <a:pt x="221" y="233"/>
                    <a:pt x="231" y="219"/>
                    <a:pt x="231" y="205"/>
                  </a:cubicBezTo>
                  <a:cubicBezTo>
                    <a:pt x="231" y="203"/>
                    <a:pt x="231" y="203"/>
                    <a:pt x="231" y="203"/>
                  </a:cubicBezTo>
                  <a:cubicBezTo>
                    <a:pt x="256" y="203"/>
                    <a:pt x="256" y="203"/>
                    <a:pt x="256" y="203"/>
                  </a:cubicBezTo>
                  <a:cubicBezTo>
                    <a:pt x="256" y="185"/>
                    <a:pt x="256" y="185"/>
                    <a:pt x="256" y="185"/>
                  </a:cubicBezTo>
                  <a:cubicBezTo>
                    <a:pt x="231" y="185"/>
                    <a:pt x="231" y="185"/>
                    <a:pt x="231" y="185"/>
                  </a:cubicBezTo>
                  <a:cubicBezTo>
                    <a:pt x="231" y="170"/>
                    <a:pt x="231" y="170"/>
                    <a:pt x="231" y="170"/>
                  </a:cubicBezTo>
                  <a:cubicBezTo>
                    <a:pt x="256" y="170"/>
                    <a:pt x="256" y="170"/>
                    <a:pt x="256" y="170"/>
                  </a:cubicBezTo>
                  <a:cubicBezTo>
                    <a:pt x="256" y="152"/>
                    <a:pt x="256" y="152"/>
                    <a:pt x="256" y="152"/>
                  </a:cubicBezTo>
                  <a:cubicBezTo>
                    <a:pt x="231" y="152"/>
                    <a:pt x="231" y="152"/>
                    <a:pt x="231" y="152"/>
                  </a:cubicBezTo>
                  <a:cubicBezTo>
                    <a:pt x="231" y="137"/>
                    <a:pt x="231" y="137"/>
                    <a:pt x="231" y="137"/>
                  </a:cubicBezTo>
                  <a:cubicBezTo>
                    <a:pt x="256" y="137"/>
                    <a:pt x="256" y="137"/>
                    <a:pt x="256" y="137"/>
                  </a:cubicBezTo>
                  <a:cubicBezTo>
                    <a:pt x="256" y="119"/>
                    <a:pt x="256" y="119"/>
                    <a:pt x="256" y="119"/>
                  </a:cubicBezTo>
                  <a:cubicBezTo>
                    <a:pt x="231" y="119"/>
                    <a:pt x="231" y="119"/>
                    <a:pt x="231" y="119"/>
                  </a:cubicBezTo>
                  <a:cubicBezTo>
                    <a:pt x="231" y="104"/>
                    <a:pt x="231" y="104"/>
                    <a:pt x="231" y="104"/>
                  </a:cubicBezTo>
                  <a:cubicBezTo>
                    <a:pt x="256" y="104"/>
                    <a:pt x="256" y="104"/>
                    <a:pt x="256" y="104"/>
                  </a:cubicBezTo>
                  <a:cubicBezTo>
                    <a:pt x="256" y="86"/>
                    <a:pt x="256" y="86"/>
                    <a:pt x="256" y="86"/>
                  </a:cubicBezTo>
                  <a:cubicBezTo>
                    <a:pt x="231" y="86"/>
                    <a:pt x="231" y="86"/>
                    <a:pt x="231" y="86"/>
                  </a:cubicBezTo>
                  <a:cubicBezTo>
                    <a:pt x="231" y="71"/>
                    <a:pt x="231" y="71"/>
                    <a:pt x="231" y="71"/>
                  </a:cubicBezTo>
                  <a:cubicBezTo>
                    <a:pt x="256" y="71"/>
                    <a:pt x="256" y="71"/>
                    <a:pt x="256" y="71"/>
                  </a:cubicBezTo>
                  <a:cubicBezTo>
                    <a:pt x="256" y="53"/>
                    <a:pt x="256" y="53"/>
                    <a:pt x="256" y="53"/>
                  </a:cubicBezTo>
                  <a:cubicBezTo>
                    <a:pt x="231" y="53"/>
                    <a:pt x="231" y="53"/>
                    <a:pt x="231" y="53"/>
                  </a:cubicBezTo>
                  <a:lnTo>
                    <a:pt x="231" y="51"/>
                  </a:lnTo>
                  <a:close/>
                  <a:moveTo>
                    <a:pt x="213" y="205"/>
                  </a:moveTo>
                  <a:cubicBezTo>
                    <a:pt x="213" y="209"/>
                    <a:pt x="211" y="215"/>
                    <a:pt x="204" y="215"/>
                  </a:cubicBezTo>
                  <a:cubicBezTo>
                    <a:pt x="52" y="215"/>
                    <a:pt x="52" y="215"/>
                    <a:pt x="52" y="215"/>
                  </a:cubicBezTo>
                  <a:cubicBezTo>
                    <a:pt x="48" y="215"/>
                    <a:pt x="43" y="210"/>
                    <a:pt x="43" y="205"/>
                  </a:cubicBezTo>
                  <a:cubicBezTo>
                    <a:pt x="43" y="51"/>
                    <a:pt x="43" y="51"/>
                    <a:pt x="43" y="51"/>
                  </a:cubicBezTo>
                  <a:cubicBezTo>
                    <a:pt x="43" y="44"/>
                    <a:pt x="49" y="41"/>
                    <a:pt x="52" y="41"/>
                  </a:cubicBezTo>
                  <a:cubicBezTo>
                    <a:pt x="204" y="41"/>
                    <a:pt x="204" y="41"/>
                    <a:pt x="204" y="41"/>
                  </a:cubicBezTo>
                  <a:cubicBezTo>
                    <a:pt x="210" y="41"/>
                    <a:pt x="213" y="44"/>
                    <a:pt x="213" y="51"/>
                  </a:cubicBezTo>
                  <a:lnTo>
                    <a:pt x="213"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3" name="Freeform 33"/>
            <p:cNvSpPr>
              <a:spLocks/>
            </p:cNvSpPr>
            <p:nvPr/>
          </p:nvSpPr>
          <p:spPr bwMode="auto">
            <a:xfrm>
              <a:off x="9825038" y="701675"/>
              <a:ext cx="277813" cy="273050"/>
            </a:xfrm>
            <a:custGeom>
              <a:avLst/>
              <a:gdLst>
                <a:gd name="T0" fmla="*/ 0 w 65"/>
                <a:gd name="T1" fmla="*/ 0 h 64"/>
                <a:gd name="T2" fmla="*/ 0 w 65"/>
                <a:gd name="T3" fmla="*/ 18 h 64"/>
                <a:gd name="T4" fmla="*/ 47 w 65"/>
                <a:gd name="T5" fmla="*/ 64 h 64"/>
                <a:gd name="T6" fmla="*/ 65 w 65"/>
                <a:gd name="T7" fmla="*/ 64 h 64"/>
                <a:gd name="T8" fmla="*/ 0 w 65"/>
                <a:gd name="T9" fmla="*/ 0 h 64"/>
              </a:gdLst>
              <a:ahLst/>
              <a:cxnLst>
                <a:cxn ang="0">
                  <a:pos x="T0" y="T1"/>
                </a:cxn>
                <a:cxn ang="0">
                  <a:pos x="T2" y="T3"/>
                </a:cxn>
                <a:cxn ang="0">
                  <a:pos x="T4" y="T5"/>
                </a:cxn>
                <a:cxn ang="0">
                  <a:pos x="T6" y="T7"/>
                </a:cxn>
                <a:cxn ang="0">
                  <a:pos x="T8" y="T9"/>
                </a:cxn>
              </a:cxnLst>
              <a:rect l="0" t="0" r="r" b="b"/>
              <a:pathLst>
                <a:path w="65" h="64">
                  <a:moveTo>
                    <a:pt x="0" y="0"/>
                  </a:moveTo>
                  <a:cubicBezTo>
                    <a:pt x="0" y="18"/>
                    <a:pt x="0" y="18"/>
                    <a:pt x="0" y="18"/>
                  </a:cubicBezTo>
                  <a:cubicBezTo>
                    <a:pt x="26" y="18"/>
                    <a:pt x="47" y="39"/>
                    <a:pt x="47" y="64"/>
                  </a:cubicBezTo>
                  <a:cubicBezTo>
                    <a:pt x="65" y="64"/>
                    <a:pt x="65" y="64"/>
                    <a:pt x="65" y="64"/>
                  </a:cubicBezTo>
                  <a:cubicBezTo>
                    <a:pt x="65" y="29"/>
                    <a:pt x="3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4" name="Freeform 34"/>
            <p:cNvSpPr>
              <a:spLocks/>
            </p:cNvSpPr>
            <p:nvPr/>
          </p:nvSpPr>
          <p:spPr bwMode="auto">
            <a:xfrm>
              <a:off x="9825038" y="547688"/>
              <a:ext cx="431800" cy="427038"/>
            </a:xfrm>
            <a:custGeom>
              <a:avLst/>
              <a:gdLst>
                <a:gd name="T0" fmla="*/ 0 w 101"/>
                <a:gd name="T1" fmla="*/ 0 h 100"/>
                <a:gd name="T2" fmla="*/ 0 w 101"/>
                <a:gd name="T3" fmla="*/ 18 h 100"/>
                <a:gd name="T4" fmla="*/ 83 w 101"/>
                <a:gd name="T5" fmla="*/ 100 h 100"/>
                <a:gd name="T6" fmla="*/ 101 w 101"/>
                <a:gd name="T7" fmla="*/ 100 h 100"/>
                <a:gd name="T8" fmla="*/ 0 w 101"/>
                <a:gd name="T9" fmla="*/ 0 h 100"/>
              </a:gdLst>
              <a:ahLst/>
              <a:cxnLst>
                <a:cxn ang="0">
                  <a:pos x="T0" y="T1"/>
                </a:cxn>
                <a:cxn ang="0">
                  <a:pos x="T2" y="T3"/>
                </a:cxn>
                <a:cxn ang="0">
                  <a:pos x="T4" y="T5"/>
                </a:cxn>
                <a:cxn ang="0">
                  <a:pos x="T6" y="T7"/>
                </a:cxn>
                <a:cxn ang="0">
                  <a:pos x="T8" y="T9"/>
                </a:cxn>
              </a:cxnLst>
              <a:rect l="0" t="0" r="r" b="b"/>
              <a:pathLst>
                <a:path w="101" h="100">
                  <a:moveTo>
                    <a:pt x="0" y="0"/>
                  </a:moveTo>
                  <a:cubicBezTo>
                    <a:pt x="0" y="18"/>
                    <a:pt x="0" y="18"/>
                    <a:pt x="0" y="18"/>
                  </a:cubicBezTo>
                  <a:cubicBezTo>
                    <a:pt x="46" y="18"/>
                    <a:pt x="83" y="55"/>
                    <a:pt x="83" y="100"/>
                  </a:cubicBezTo>
                  <a:cubicBezTo>
                    <a:pt x="101" y="100"/>
                    <a:pt x="101" y="100"/>
                    <a:pt x="101" y="100"/>
                  </a:cubicBezTo>
                  <a:cubicBezTo>
                    <a:pt x="101" y="45"/>
                    <a:pt x="5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5" name="Freeform 35"/>
            <p:cNvSpPr>
              <a:spLocks/>
            </p:cNvSpPr>
            <p:nvPr/>
          </p:nvSpPr>
          <p:spPr bwMode="auto">
            <a:xfrm>
              <a:off x="9825038" y="388938"/>
              <a:ext cx="585788" cy="585788"/>
            </a:xfrm>
            <a:custGeom>
              <a:avLst/>
              <a:gdLst>
                <a:gd name="T0" fmla="*/ 0 w 137"/>
                <a:gd name="T1" fmla="*/ 0 h 137"/>
                <a:gd name="T2" fmla="*/ 0 w 137"/>
                <a:gd name="T3" fmla="*/ 18 h 137"/>
                <a:gd name="T4" fmla="*/ 119 w 137"/>
                <a:gd name="T5" fmla="*/ 137 h 137"/>
                <a:gd name="T6" fmla="*/ 137 w 137"/>
                <a:gd name="T7" fmla="*/ 137 h 137"/>
                <a:gd name="T8" fmla="*/ 0 w 137"/>
                <a:gd name="T9" fmla="*/ 0 h 137"/>
              </a:gdLst>
              <a:ahLst/>
              <a:cxnLst>
                <a:cxn ang="0">
                  <a:pos x="T0" y="T1"/>
                </a:cxn>
                <a:cxn ang="0">
                  <a:pos x="T2" y="T3"/>
                </a:cxn>
                <a:cxn ang="0">
                  <a:pos x="T4" y="T5"/>
                </a:cxn>
                <a:cxn ang="0">
                  <a:pos x="T6" y="T7"/>
                </a:cxn>
                <a:cxn ang="0">
                  <a:pos x="T8" y="T9"/>
                </a:cxn>
              </a:cxnLst>
              <a:rect l="0" t="0" r="r" b="b"/>
              <a:pathLst>
                <a:path w="137" h="137">
                  <a:moveTo>
                    <a:pt x="0" y="0"/>
                  </a:moveTo>
                  <a:cubicBezTo>
                    <a:pt x="0" y="18"/>
                    <a:pt x="0" y="18"/>
                    <a:pt x="0" y="18"/>
                  </a:cubicBezTo>
                  <a:cubicBezTo>
                    <a:pt x="66" y="18"/>
                    <a:pt x="119" y="72"/>
                    <a:pt x="119" y="137"/>
                  </a:cubicBezTo>
                  <a:cubicBezTo>
                    <a:pt x="137" y="137"/>
                    <a:pt x="137" y="137"/>
                    <a:pt x="137" y="137"/>
                  </a:cubicBezTo>
                  <a:cubicBezTo>
                    <a:pt x="137" y="62"/>
                    <a:pt x="7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66" name="Group 65"/>
          <p:cNvGrpSpPr/>
          <p:nvPr/>
        </p:nvGrpSpPr>
        <p:grpSpPr>
          <a:xfrm>
            <a:off x="-1114634" y="7097854"/>
            <a:ext cx="796618" cy="490528"/>
            <a:chOff x="2960687" y="4940300"/>
            <a:chExt cx="1611314" cy="992187"/>
          </a:xfrm>
          <a:solidFill>
            <a:srgbClr val="001F50"/>
          </a:solidFill>
        </p:grpSpPr>
        <p:sp>
          <p:nvSpPr>
            <p:cNvPr id="67"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2"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3"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 name="Rectangle 49"/>
            <p:cNvSpPr>
              <a:spLocks noChangeArrowheads="1"/>
            </p:cNvSpPr>
            <p:nvPr/>
          </p:nvSpPr>
          <p:spPr bwMode="auto">
            <a:xfrm>
              <a:off x="3127375"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 name="Rectangle 50"/>
            <p:cNvSpPr>
              <a:spLocks noChangeArrowheads="1"/>
            </p:cNvSpPr>
            <p:nvPr/>
          </p:nvSpPr>
          <p:spPr bwMode="auto">
            <a:xfrm>
              <a:off x="4171950" y="5102225"/>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Rectangle 51"/>
            <p:cNvSpPr>
              <a:spLocks noChangeArrowheads="1"/>
            </p:cNvSpPr>
            <p:nvPr/>
          </p:nvSpPr>
          <p:spPr bwMode="auto">
            <a:xfrm>
              <a:off x="3127375"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Rectangle 52"/>
            <p:cNvSpPr>
              <a:spLocks noChangeArrowheads="1"/>
            </p:cNvSpPr>
            <p:nvPr/>
          </p:nvSpPr>
          <p:spPr bwMode="auto">
            <a:xfrm>
              <a:off x="4171950" y="5487988"/>
              <a:ext cx="85725" cy="128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8" name="Freeform 56"/>
          <p:cNvSpPr>
            <a:spLocks noEditPoints="1"/>
          </p:cNvSpPr>
          <p:nvPr/>
        </p:nvSpPr>
        <p:spPr bwMode="auto">
          <a:xfrm>
            <a:off x="4637705" y="7257172"/>
            <a:ext cx="900219" cy="490855"/>
          </a:xfrm>
          <a:custGeom>
            <a:avLst/>
            <a:gdLst>
              <a:gd name="T0" fmla="*/ 277 w 349"/>
              <a:gd name="T1" fmla="*/ 189 h 189"/>
              <a:gd name="T2" fmla="*/ 44 w 349"/>
              <a:gd name="T3" fmla="*/ 189 h 189"/>
              <a:gd name="T4" fmla="*/ 43 w 349"/>
              <a:gd name="T5" fmla="*/ 189 h 189"/>
              <a:gd name="T6" fmla="*/ 0 w 349"/>
              <a:gd name="T7" fmla="*/ 134 h 189"/>
              <a:gd name="T8" fmla="*/ 54 w 349"/>
              <a:gd name="T9" fmla="*/ 80 h 189"/>
              <a:gd name="T10" fmla="*/ 56 w 349"/>
              <a:gd name="T11" fmla="*/ 80 h 189"/>
              <a:gd name="T12" fmla="*/ 57 w 349"/>
              <a:gd name="T13" fmla="*/ 77 h 189"/>
              <a:gd name="T14" fmla="*/ 148 w 349"/>
              <a:gd name="T15" fmla="*/ 0 h 189"/>
              <a:gd name="T16" fmla="*/ 235 w 349"/>
              <a:gd name="T17" fmla="*/ 59 h 189"/>
              <a:gd name="T18" fmla="*/ 235 w 349"/>
              <a:gd name="T19" fmla="*/ 59 h 189"/>
              <a:gd name="T20" fmla="*/ 277 w 349"/>
              <a:gd name="T21" fmla="*/ 46 h 189"/>
              <a:gd name="T22" fmla="*/ 349 w 349"/>
              <a:gd name="T23" fmla="*/ 119 h 189"/>
              <a:gd name="T24" fmla="*/ 277 w 349"/>
              <a:gd name="T25" fmla="*/ 189 h 189"/>
              <a:gd name="T26" fmla="*/ 139 w 349"/>
              <a:gd name="T27" fmla="*/ 172 h 189"/>
              <a:gd name="T28" fmla="*/ 277 w 349"/>
              <a:gd name="T29" fmla="*/ 172 h 189"/>
              <a:gd name="T30" fmla="*/ 332 w 349"/>
              <a:gd name="T31" fmla="*/ 119 h 189"/>
              <a:gd name="T32" fmla="*/ 277 w 349"/>
              <a:gd name="T33" fmla="*/ 63 h 189"/>
              <a:gd name="T34" fmla="*/ 239 w 349"/>
              <a:gd name="T35" fmla="*/ 78 h 189"/>
              <a:gd name="T36" fmla="*/ 227 w 349"/>
              <a:gd name="T37" fmla="*/ 90 h 189"/>
              <a:gd name="T38" fmla="*/ 219 w 349"/>
              <a:gd name="T39" fmla="*/ 65 h 189"/>
              <a:gd name="T40" fmla="*/ 148 w 349"/>
              <a:gd name="T41" fmla="*/ 17 h 189"/>
              <a:gd name="T42" fmla="*/ 73 w 349"/>
              <a:gd name="T43" fmla="*/ 79 h 189"/>
              <a:gd name="T44" fmla="*/ 70 w 349"/>
              <a:gd name="T45" fmla="*/ 100 h 189"/>
              <a:gd name="T46" fmla="*/ 54 w 349"/>
              <a:gd name="T47" fmla="*/ 97 h 189"/>
              <a:gd name="T48" fmla="*/ 17 w 349"/>
              <a:gd name="T49" fmla="*/ 134 h 189"/>
              <a:gd name="T50" fmla="*/ 47 w 349"/>
              <a:gd name="T51" fmla="*/ 172 h 189"/>
              <a:gd name="T52" fmla="*/ 139 w 349"/>
              <a:gd name="T53" fmla="*/ 17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 h="189">
                <a:moveTo>
                  <a:pt x="277" y="189"/>
                </a:moveTo>
                <a:cubicBezTo>
                  <a:pt x="44" y="189"/>
                  <a:pt x="44" y="189"/>
                  <a:pt x="44" y="189"/>
                </a:cubicBezTo>
                <a:cubicBezTo>
                  <a:pt x="43" y="189"/>
                  <a:pt x="43" y="189"/>
                  <a:pt x="43" y="189"/>
                </a:cubicBezTo>
                <a:cubicBezTo>
                  <a:pt x="17" y="182"/>
                  <a:pt x="0" y="160"/>
                  <a:pt x="0" y="134"/>
                </a:cubicBezTo>
                <a:cubicBezTo>
                  <a:pt x="0" y="105"/>
                  <a:pt x="25" y="80"/>
                  <a:pt x="54" y="80"/>
                </a:cubicBezTo>
                <a:cubicBezTo>
                  <a:pt x="56" y="80"/>
                  <a:pt x="56" y="80"/>
                  <a:pt x="56" y="80"/>
                </a:cubicBezTo>
                <a:cubicBezTo>
                  <a:pt x="57" y="77"/>
                  <a:pt x="57" y="77"/>
                  <a:pt x="57" y="77"/>
                </a:cubicBezTo>
                <a:cubicBezTo>
                  <a:pt x="64" y="33"/>
                  <a:pt x="104" y="0"/>
                  <a:pt x="148" y="0"/>
                </a:cubicBezTo>
                <a:cubicBezTo>
                  <a:pt x="185" y="0"/>
                  <a:pt x="221" y="24"/>
                  <a:pt x="235" y="59"/>
                </a:cubicBezTo>
                <a:cubicBezTo>
                  <a:pt x="235" y="59"/>
                  <a:pt x="235" y="59"/>
                  <a:pt x="235" y="59"/>
                </a:cubicBezTo>
                <a:cubicBezTo>
                  <a:pt x="247" y="51"/>
                  <a:pt x="262" y="46"/>
                  <a:pt x="277" y="46"/>
                </a:cubicBezTo>
                <a:cubicBezTo>
                  <a:pt x="316" y="46"/>
                  <a:pt x="349" y="79"/>
                  <a:pt x="349" y="119"/>
                </a:cubicBezTo>
                <a:cubicBezTo>
                  <a:pt x="349" y="157"/>
                  <a:pt x="316" y="189"/>
                  <a:pt x="277" y="189"/>
                </a:cubicBezTo>
                <a:close/>
                <a:moveTo>
                  <a:pt x="139" y="172"/>
                </a:moveTo>
                <a:cubicBezTo>
                  <a:pt x="277" y="172"/>
                  <a:pt x="277" y="172"/>
                  <a:pt x="277" y="172"/>
                </a:cubicBezTo>
                <a:cubicBezTo>
                  <a:pt x="307" y="172"/>
                  <a:pt x="332" y="148"/>
                  <a:pt x="332" y="119"/>
                </a:cubicBezTo>
                <a:cubicBezTo>
                  <a:pt x="332" y="88"/>
                  <a:pt x="307" y="63"/>
                  <a:pt x="277" y="63"/>
                </a:cubicBezTo>
                <a:cubicBezTo>
                  <a:pt x="262" y="63"/>
                  <a:pt x="248" y="69"/>
                  <a:pt x="239" y="78"/>
                </a:cubicBezTo>
                <a:cubicBezTo>
                  <a:pt x="227" y="90"/>
                  <a:pt x="227" y="90"/>
                  <a:pt x="227" y="90"/>
                </a:cubicBezTo>
                <a:cubicBezTo>
                  <a:pt x="219" y="65"/>
                  <a:pt x="219" y="65"/>
                  <a:pt x="219" y="65"/>
                </a:cubicBezTo>
                <a:cubicBezTo>
                  <a:pt x="208" y="37"/>
                  <a:pt x="178" y="17"/>
                  <a:pt x="148" y="17"/>
                </a:cubicBezTo>
                <a:cubicBezTo>
                  <a:pt x="112" y="17"/>
                  <a:pt x="80" y="44"/>
                  <a:pt x="73" y="79"/>
                </a:cubicBezTo>
                <a:cubicBezTo>
                  <a:pt x="70" y="100"/>
                  <a:pt x="70" y="100"/>
                  <a:pt x="70" y="100"/>
                </a:cubicBezTo>
                <a:cubicBezTo>
                  <a:pt x="54" y="97"/>
                  <a:pt x="54" y="97"/>
                  <a:pt x="54" y="97"/>
                </a:cubicBezTo>
                <a:cubicBezTo>
                  <a:pt x="34" y="97"/>
                  <a:pt x="17" y="115"/>
                  <a:pt x="17" y="134"/>
                </a:cubicBezTo>
                <a:cubicBezTo>
                  <a:pt x="17" y="152"/>
                  <a:pt x="29" y="167"/>
                  <a:pt x="47" y="172"/>
                </a:cubicBezTo>
                <a:lnTo>
                  <a:pt x="139" y="172"/>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79" name="Group 78"/>
          <p:cNvGrpSpPr/>
          <p:nvPr/>
        </p:nvGrpSpPr>
        <p:grpSpPr>
          <a:xfrm>
            <a:off x="12042830" y="7227676"/>
            <a:ext cx="1031315" cy="702106"/>
            <a:chOff x="10160000" y="4967288"/>
            <a:chExt cx="1611313" cy="1096962"/>
          </a:xfrm>
        </p:grpSpPr>
        <p:sp>
          <p:nvSpPr>
            <p:cNvPr id="80" name="Freeform 84"/>
            <p:cNvSpPr>
              <a:spLocks/>
            </p:cNvSpPr>
            <p:nvPr/>
          </p:nvSpPr>
          <p:spPr bwMode="auto">
            <a:xfrm>
              <a:off x="10160000" y="4967288"/>
              <a:ext cx="1116013" cy="673100"/>
            </a:xfrm>
            <a:custGeom>
              <a:avLst/>
              <a:gdLst>
                <a:gd name="T0" fmla="*/ 60 w 262"/>
                <a:gd name="T1" fmla="*/ 25 h 157"/>
                <a:gd name="T2" fmla="*/ 129 w 262"/>
                <a:gd name="T3" fmla="*/ 42 h 157"/>
                <a:gd name="T4" fmla="*/ 130 w 262"/>
                <a:gd name="T5" fmla="*/ 42 h 157"/>
                <a:gd name="T6" fmla="*/ 149 w 262"/>
                <a:gd name="T7" fmla="*/ 36 h 157"/>
                <a:gd name="T8" fmla="*/ 244 w 262"/>
                <a:gd name="T9" fmla="*/ 66 h 157"/>
                <a:gd name="T10" fmla="*/ 233 w 262"/>
                <a:gd name="T11" fmla="*/ 74 h 157"/>
                <a:gd name="T12" fmla="*/ 184 w 262"/>
                <a:gd name="T13" fmla="*/ 59 h 157"/>
                <a:gd name="T14" fmla="*/ 173 w 262"/>
                <a:gd name="T15" fmla="*/ 55 h 157"/>
                <a:gd name="T16" fmla="*/ 173 w 262"/>
                <a:gd name="T17" fmla="*/ 66 h 157"/>
                <a:gd name="T18" fmla="*/ 159 w 262"/>
                <a:gd name="T19" fmla="*/ 93 h 157"/>
                <a:gd name="T20" fmla="*/ 117 w 262"/>
                <a:gd name="T21" fmla="*/ 99 h 157"/>
                <a:gd name="T22" fmla="*/ 115 w 262"/>
                <a:gd name="T23" fmla="*/ 108 h 157"/>
                <a:gd name="T24" fmla="*/ 114 w 262"/>
                <a:gd name="T25" fmla="*/ 116 h 157"/>
                <a:gd name="T26" fmla="*/ 172 w 262"/>
                <a:gd name="T27" fmla="*/ 104 h 157"/>
                <a:gd name="T28" fmla="*/ 172 w 262"/>
                <a:gd name="T29" fmla="*/ 104 h 157"/>
                <a:gd name="T30" fmla="*/ 188 w 262"/>
                <a:gd name="T31" fmla="*/ 78 h 157"/>
                <a:gd name="T32" fmla="*/ 230 w 262"/>
                <a:gd name="T33" fmla="*/ 91 h 157"/>
                <a:gd name="T34" fmla="*/ 232 w 262"/>
                <a:gd name="T35" fmla="*/ 91 h 157"/>
                <a:gd name="T36" fmla="*/ 262 w 262"/>
                <a:gd name="T37" fmla="*/ 60 h 157"/>
                <a:gd name="T38" fmla="*/ 262 w 262"/>
                <a:gd name="T39" fmla="*/ 54 h 157"/>
                <a:gd name="T40" fmla="*/ 156 w 262"/>
                <a:gd name="T41" fmla="*/ 21 h 157"/>
                <a:gd name="T42" fmla="*/ 120 w 262"/>
                <a:gd name="T43" fmla="*/ 28 h 157"/>
                <a:gd name="T44" fmla="*/ 60 w 262"/>
                <a:gd name="T45" fmla="*/ 6 h 157"/>
                <a:gd name="T46" fmla="*/ 51 w 262"/>
                <a:gd name="T47" fmla="*/ 0 h 157"/>
                <a:gd name="T48" fmla="*/ 0 w 262"/>
                <a:gd name="T49" fmla="*/ 135 h 157"/>
                <a:gd name="T50" fmla="*/ 62 w 262"/>
                <a:gd name="T51" fmla="*/ 157 h 157"/>
                <a:gd name="T52" fmla="*/ 67 w 262"/>
                <a:gd name="T53" fmla="*/ 141 h 157"/>
                <a:gd name="T54" fmla="*/ 22 w 262"/>
                <a:gd name="T55" fmla="*/ 125 h 157"/>
                <a:gd name="T56" fmla="*/ 60 w 262"/>
                <a:gd name="T5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57">
                  <a:moveTo>
                    <a:pt x="60" y="25"/>
                  </a:moveTo>
                  <a:cubicBezTo>
                    <a:pt x="78" y="35"/>
                    <a:pt x="113" y="52"/>
                    <a:pt x="129" y="42"/>
                  </a:cubicBezTo>
                  <a:cubicBezTo>
                    <a:pt x="130" y="42"/>
                    <a:pt x="130" y="42"/>
                    <a:pt x="130" y="42"/>
                  </a:cubicBezTo>
                  <a:cubicBezTo>
                    <a:pt x="141" y="33"/>
                    <a:pt x="149" y="36"/>
                    <a:pt x="149" y="36"/>
                  </a:cubicBezTo>
                  <a:cubicBezTo>
                    <a:pt x="244" y="66"/>
                    <a:pt x="244" y="66"/>
                    <a:pt x="244" y="66"/>
                  </a:cubicBezTo>
                  <a:cubicBezTo>
                    <a:pt x="242" y="72"/>
                    <a:pt x="236" y="74"/>
                    <a:pt x="233" y="74"/>
                  </a:cubicBezTo>
                  <a:cubicBezTo>
                    <a:pt x="184" y="59"/>
                    <a:pt x="184" y="59"/>
                    <a:pt x="184" y="59"/>
                  </a:cubicBezTo>
                  <a:cubicBezTo>
                    <a:pt x="173" y="55"/>
                    <a:pt x="173" y="55"/>
                    <a:pt x="173" y="55"/>
                  </a:cubicBezTo>
                  <a:cubicBezTo>
                    <a:pt x="173" y="66"/>
                    <a:pt x="173" y="66"/>
                    <a:pt x="173" y="66"/>
                  </a:cubicBezTo>
                  <a:cubicBezTo>
                    <a:pt x="173" y="67"/>
                    <a:pt x="172" y="77"/>
                    <a:pt x="159" y="93"/>
                  </a:cubicBezTo>
                  <a:cubicBezTo>
                    <a:pt x="149" y="103"/>
                    <a:pt x="125" y="101"/>
                    <a:pt x="117" y="99"/>
                  </a:cubicBezTo>
                  <a:cubicBezTo>
                    <a:pt x="115" y="108"/>
                    <a:pt x="115" y="108"/>
                    <a:pt x="115" y="108"/>
                  </a:cubicBezTo>
                  <a:cubicBezTo>
                    <a:pt x="114" y="116"/>
                    <a:pt x="114" y="116"/>
                    <a:pt x="114" y="116"/>
                  </a:cubicBezTo>
                  <a:cubicBezTo>
                    <a:pt x="118" y="117"/>
                    <a:pt x="153" y="123"/>
                    <a:pt x="172" y="104"/>
                  </a:cubicBezTo>
                  <a:cubicBezTo>
                    <a:pt x="172" y="104"/>
                    <a:pt x="172" y="104"/>
                    <a:pt x="172" y="104"/>
                  </a:cubicBezTo>
                  <a:cubicBezTo>
                    <a:pt x="181" y="93"/>
                    <a:pt x="185" y="84"/>
                    <a:pt x="188" y="78"/>
                  </a:cubicBezTo>
                  <a:cubicBezTo>
                    <a:pt x="230" y="91"/>
                    <a:pt x="230" y="91"/>
                    <a:pt x="230" y="91"/>
                  </a:cubicBezTo>
                  <a:cubicBezTo>
                    <a:pt x="232" y="91"/>
                    <a:pt x="232" y="91"/>
                    <a:pt x="232" y="91"/>
                  </a:cubicBezTo>
                  <a:cubicBezTo>
                    <a:pt x="244" y="91"/>
                    <a:pt x="262" y="83"/>
                    <a:pt x="262" y="60"/>
                  </a:cubicBezTo>
                  <a:cubicBezTo>
                    <a:pt x="262" y="54"/>
                    <a:pt x="262" y="54"/>
                    <a:pt x="262" y="54"/>
                  </a:cubicBezTo>
                  <a:cubicBezTo>
                    <a:pt x="156" y="21"/>
                    <a:pt x="156" y="21"/>
                    <a:pt x="156" y="21"/>
                  </a:cubicBezTo>
                  <a:cubicBezTo>
                    <a:pt x="149" y="18"/>
                    <a:pt x="135" y="16"/>
                    <a:pt x="120" y="28"/>
                  </a:cubicBezTo>
                  <a:cubicBezTo>
                    <a:pt x="113" y="31"/>
                    <a:pt x="85" y="21"/>
                    <a:pt x="60" y="6"/>
                  </a:cubicBezTo>
                  <a:cubicBezTo>
                    <a:pt x="51" y="0"/>
                    <a:pt x="51" y="0"/>
                    <a:pt x="51" y="0"/>
                  </a:cubicBezTo>
                  <a:cubicBezTo>
                    <a:pt x="0" y="135"/>
                    <a:pt x="0" y="135"/>
                    <a:pt x="0" y="135"/>
                  </a:cubicBezTo>
                  <a:cubicBezTo>
                    <a:pt x="62" y="157"/>
                    <a:pt x="62" y="157"/>
                    <a:pt x="62" y="157"/>
                  </a:cubicBezTo>
                  <a:cubicBezTo>
                    <a:pt x="67" y="141"/>
                    <a:pt x="67" y="141"/>
                    <a:pt x="67" y="141"/>
                  </a:cubicBezTo>
                  <a:cubicBezTo>
                    <a:pt x="22" y="125"/>
                    <a:pt x="22" y="125"/>
                    <a:pt x="22" y="125"/>
                  </a:cubicBezTo>
                  <a:lnTo>
                    <a:pt x="60" y="25"/>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85"/>
            <p:cNvSpPr>
              <a:spLocks/>
            </p:cNvSpPr>
            <p:nvPr/>
          </p:nvSpPr>
          <p:spPr bwMode="auto">
            <a:xfrm>
              <a:off x="10448925" y="4997450"/>
              <a:ext cx="1322388" cy="1066800"/>
            </a:xfrm>
            <a:custGeom>
              <a:avLst/>
              <a:gdLst>
                <a:gd name="T0" fmla="*/ 252 w 310"/>
                <a:gd name="T1" fmla="*/ 0 h 249"/>
                <a:gd name="T2" fmla="*/ 200 w 310"/>
                <a:gd name="T3" fmla="*/ 26 h 249"/>
                <a:gd name="T4" fmla="*/ 207 w 310"/>
                <a:gd name="T5" fmla="*/ 42 h 249"/>
                <a:gd name="T6" fmla="*/ 244 w 310"/>
                <a:gd name="T7" fmla="*/ 23 h 249"/>
                <a:gd name="T8" fmla="*/ 287 w 310"/>
                <a:gd name="T9" fmla="*/ 115 h 249"/>
                <a:gd name="T10" fmla="*/ 252 w 310"/>
                <a:gd name="T11" fmla="*/ 131 h 249"/>
                <a:gd name="T12" fmla="*/ 251 w 310"/>
                <a:gd name="T13" fmla="*/ 132 h 249"/>
                <a:gd name="T14" fmla="*/ 206 w 310"/>
                <a:gd name="T15" fmla="*/ 172 h 249"/>
                <a:gd name="T16" fmla="*/ 93 w 310"/>
                <a:gd name="T17" fmla="*/ 231 h 249"/>
                <a:gd name="T18" fmla="*/ 83 w 310"/>
                <a:gd name="T19" fmla="*/ 231 h 249"/>
                <a:gd name="T20" fmla="*/ 82 w 310"/>
                <a:gd name="T21" fmla="*/ 224 h 249"/>
                <a:gd name="T22" fmla="*/ 86 w 310"/>
                <a:gd name="T23" fmla="*/ 222 h 249"/>
                <a:gd name="T24" fmla="*/ 85 w 310"/>
                <a:gd name="T25" fmla="*/ 221 h 249"/>
                <a:gd name="T26" fmla="*/ 173 w 310"/>
                <a:gd name="T27" fmla="*/ 174 h 249"/>
                <a:gd name="T28" fmla="*/ 165 w 310"/>
                <a:gd name="T29" fmla="*/ 159 h 249"/>
                <a:gd name="T30" fmla="*/ 76 w 310"/>
                <a:gd name="T31" fmla="*/ 207 h 249"/>
                <a:gd name="T32" fmla="*/ 75 w 310"/>
                <a:gd name="T33" fmla="*/ 207 h 249"/>
                <a:gd name="T34" fmla="*/ 71 w 310"/>
                <a:gd name="T35" fmla="*/ 211 h 249"/>
                <a:gd name="T36" fmla="*/ 53 w 310"/>
                <a:gd name="T37" fmla="*/ 216 h 249"/>
                <a:gd name="T38" fmla="*/ 52 w 310"/>
                <a:gd name="T39" fmla="*/ 214 h 249"/>
                <a:gd name="T40" fmla="*/ 51 w 310"/>
                <a:gd name="T41" fmla="*/ 213 h 249"/>
                <a:gd name="T42" fmla="*/ 50 w 310"/>
                <a:gd name="T43" fmla="*/ 206 h 249"/>
                <a:gd name="T44" fmla="*/ 65 w 310"/>
                <a:gd name="T45" fmla="*/ 198 h 249"/>
                <a:gd name="T46" fmla="*/ 65 w 310"/>
                <a:gd name="T47" fmla="*/ 198 h 249"/>
                <a:gd name="T48" fmla="*/ 160 w 310"/>
                <a:gd name="T49" fmla="*/ 150 h 249"/>
                <a:gd name="T50" fmla="*/ 152 w 310"/>
                <a:gd name="T51" fmla="*/ 134 h 249"/>
                <a:gd name="T52" fmla="*/ 41 w 310"/>
                <a:gd name="T53" fmla="*/ 191 h 249"/>
                <a:gd name="T54" fmla="*/ 28 w 310"/>
                <a:gd name="T55" fmla="*/ 190 h 249"/>
                <a:gd name="T56" fmla="*/ 29 w 310"/>
                <a:gd name="T57" fmla="*/ 182 h 249"/>
                <a:gd name="T58" fmla="*/ 39 w 310"/>
                <a:gd name="T59" fmla="*/ 177 h 249"/>
                <a:gd name="T60" fmla="*/ 57 w 310"/>
                <a:gd name="T61" fmla="*/ 168 h 249"/>
                <a:gd name="T62" fmla="*/ 57 w 310"/>
                <a:gd name="T63" fmla="*/ 168 h 249"/>
                <a:gd name="T64" fmla="*/ 145 w 310"/>
                <a:gd name="T65" fmla="*/ 123 h 249"/>
                <a:gd name="T66" fmla="*/ 138 w 310"/>
                <a:gd name="T67" fmla="*/ 108 h 249"/>
                <a:gd name="T68" fmla="*/ 33 w 310"/>
                <a:gd name="T69" fmla="*/ 161 h 249"/>
                <a:gd name="T70" fmla="*/ 19 w 310"/>
                <a:gd name="T71" fmla="*/ 160 h 249"/>
                <a:gd name="T72" fmla="*/ 20 w 310"/>
                <a:gd name="T73" fmla="*/ 154 h 249"/>
                <a:gd name="T74" fmla="*/ 58 w 310"/>
                <a:gd name="T75" fmla="*/ 131 h 249"/>
                <a:gd name="T76" fmla="*/ 49 w 310"/>
                <a:gd name="T77" fmla="*/ 117 h 249"/>
                <a:gd name="T78" fmla="*/ 9 w 310"/>
                <a:gd name="T79" fmla="*/ 141 h 249"/>
                <a:gd name="T80" fmla="*/ 8 w 310"/>
                <a:gd name="T81" fmla="*/ 142 h 249"/>
                <a:gd name="T82" fmla="*/ 3 w 310"/>
                <a:gd name="T83" fmla="*/ 167 h 249"/>
                <a:gd name="T84" fmla="*/ 4 w 310"/>
                <a:gd name="T85" fmla="*/ 168 h 249"/>
                <a:gd name="T86" fmla="*/ 4 w 310"/>
                <a:gd name="T87" fmla="*/ 169 h 249"/>
                <a:gd name="T88" fmla="*/ 13 w 310"/>
                <a:gd name="T89" fmla="*/ 177 h 249"/>
                <a:gd name="T90" fmla="*/ 12 w 310"/>
                <a:gd name="T91" fmla="*/ 197 h 249"/>
                <a:gd name="T92" fmla="*/ 13 w 310"/>
                <a:gd name="T93" fmla="*/ 198 h 249"/>
                <a:gd name="T94" fmla="*/ 13 w 310"/>
                <a:gd name="T95" fmla="*/ 199 h 249"/>
                <a:gd name="T96" fmla="*/ 33 w 310"/>
                <a:gd name="T97" fmla="*/ 209 h 249"/>
                <a:gd name="T98" fmla="*/ 37 w 310"/>
                <a:gd name="T99" fmla="*/ 222 h 249"/>
                <a:gd name="T100" fmla="*/ 49 w 310"/>
                <a:gd name="T101" fmla="*/ 232 h 249"/>
                <a:gd name="T102" fmla="*/ 55 w 310"/>
                <a:gd name="T103" fmla="*/ 233 h 249"/>
                <a:gd name="T104" fmla="*/ 65 w 310"/>
                <a:gd name="T105" fmla="*/ 231 h 249"/>
                <a:gd name="T106" fmla="*/ 70 w 310"/>
                <a:gd name="T107" fmla="*/ 241 h 249"/>
                <a:gd name="T108" fmla="*/ 71 w 310"/>
                <a:gd name="T109" fmla="*/ 242 h 249"/>
                <a:gd name="T110" fmla="*/ 89 w 310"/>
                <a:gd name="T111" fmla="*/ 249 h 249"/>
                <a:gd name="T112" fmla="*/ 98 w 310"/>
                <a:gd name="T113" fmla="*/ 248 h 249"/>
                <a:gd name="T114" fmla="*/ 99 w 310"/>
                <a:gd name="T115" fmla="*/ 247 h 249"/>
                <a:gd name="T116" fmla="*/ 100 w 310"/>
                <a:gd name="T117" fmla="*/ 247 h 249"/>
                <a:gd name="T118" fmla="*/ 213 w 310"/>
                <a:gd name="T119" fmla="*/ 187 h 249"/>
                <a:gd name="T120" fmla="*/ 262 w 310"/>
                <a:gd name="T121" fmla="*/ 145 h 249"/>
                <a:gd name="T122" fmla="*/ 310 w 310"/>
                <a:gd name="T123" fmla="*/ 123 h 249"/>
                <a:gd name="T124" fmla="*/ 252 w 310"/>
                <a:gd name="T1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249">
                  <a:moveTo>
                    <a:pt x="252" y="0"/>
                  </a:moveTo>
                  <a:cubicBezTo>
                    <a:pt x="200" y="26"/>
                    <a:pt x="200" y="26"/>
                    <a:pt x="200" y="26"/>
                  </a:cubicBezTo>
                  <a:cubicBezTo>
                    <a:pt x="207" y="42"/>
                    <a:pt x="207" y="42"/>
                    <a:pt x="207" y="42"/>
                  </a:cubicBezTo>
                  <a:cubicBezTo>
                    <a:pt x="244" y="23"/>
                    <a:pt x="244" y="23"/>
                    <a:pt x="244" y="23"/>
                  </a:cubicBezTo>
                  <a:cubicBezTo>
                    <a:pt x="287" y="115"/>
                    <a:pt x="287" y="115"/>
                    <a:pt x="287" y="115"/>
                  </a:cubicBezTo>
                  <a:cubicBezTo>
                    <a:pt x="252" y="131"/>
                    <a:pt x="252" y="131"/>
                    <a:pt x="252" y="131"/>
                  </a:cubicBezTo>
                  <a:cubicBezTo>
                    <a:pt x="251" y="132"/>
                    <a:pt x="251" y="132"/>
                    <a:pt x="251" y="132"/>
                  </a:cubicBezTo>
                  <a:cubicBezTo>
                    <a:pt x="238" y="145"/>
                    <a:pt x="214" y="168"/>
                    <a:pt x="206" y="172"/>
                  </a:cubicBezTo>
                  <a:cubicBezTo>
                    <a:pt x="194" y="178"/>
                    <a:pt x="104" y="225"/>
                    <a:pt x="93" y="231"/>
                  </a:cubicBezTo>
                  <a:cubicBezTo>
                    <a:pt x="90" y="232"/>
                    <a:pt x="85" y="232"/>
                    <a:pt x="83" y="231"/>
                  </a:cubicBezTo>
                  <a:cubicBezTo>
                    <a:pt x="82" y="228"/>
                    <a:pt x="82" y="226"/>
                    <a:pt x="82" y="224"/>
                  </a:cubicBezTo>
                  <a:cubicBezTo>
                    <a:pt x="84" y="223"/>
                    <a:pt x="85" y="223"/>
                    <a:pt x="86" y="222"/>
                  </a:cubicBezTo>
                  <a:cubicBezTo>
                    <a:pt x="85" y="221"/>
                    <a:pt x="85" y="221"/>
                    <a:pt x="85" y="221"/>
                  </a:cubicBezTo>
                  <a:cubicBezTo>
                    <a:pt x="173" y="174"/>
                    <a:pt x="173" y="174"/>
                    <a:pt x="173" y="174"/>
                  </a:cubicBezTo>
                  <a:cubicBezTo>
                    <a:pt x="165" y="159"/>
                    <a:pt x="165" y="159"/>
                    <a:pt x="165" y="159"/>
                  </a:cubicBezTo>
                  <a:cubicBezTo>
                    <a:pt x="76" y="207"/>
                    <a:pt x="76" y="207"/>
                    <a:pt x="76" y="207"/>
                  </a:cubicBezTo>
                  <a:cubicBezTo>
                    <a:pt x="75" y="207"/>
                    <a:pt x="75" y="207"/>
                    <a:pt x="75" y="207"/>
                  </a:cubicBezTo>
                  <a:cubicBezTo>
                    <a:pt x="74" y="208"/>
                    <a:pt x="73" y="209"/>
                    <a:pt x="71" y="211"/>
                  </a:cubicBezTo>
                  <a:cubicBezTo>
                    <a:pt x="65" y="214"/>
                    <a:pt x="57" y="217"/>
                    <a:pt x="53" y="216"/>
                  </a:cubicBezTo>
                  <a:cubicBezTo>
                    <a:pt x="52" y="215"/>
                    <a:pt x="52" y="215"/>
                    <a:pt x="52" y="214"/>
                  </a:cubicBezTo>
                  <a:cubicBezTo>
                    <a:pt x="51" y="213"/>
                    <a:pt x="51" y="213"/>
                    <a:pt x="51" y="213"/>
                  </a:cubicBezTo>
                  <a:cubicBezTo>
                    <a:pt x="49" y="211"/>
                    <a:pt x="50" y="208"/>
                    <a:pt x="50" y="206"/>
                  </a:cubicBezTo>
                  <a:cubicBezTo>
                    <a:pt x="56" y="204"/>
                    <a:pt x="61" y="201"/>
                    <a:pt x="65" y="198"/>
                  </a:cubicBezTo>
                  <a:cubicBezTo>
                    <a:pt x="65" y="198"/>
                    <a:pt x="65" y="198"/>
                    <a:pt x="65" y="198"/>
                  </a:cubicBezTo>
                  <a:cubicBezTo>
                    <a:pt x="160" y="150"/>
                    <a:pt x="160" y="150"/>
                    <a:pt x="160" y="150"/>
                  </a:cubicBezTo>
                  <a:cubicBezTo>
                    <a:pt x="152" y="134"/>
                    <a:pt x="152" y="134"/>
                    <a:pt x="152" y="134"/>
                  </a:cubicBezTo>
                  <a:cubicBezTo>
                    <a:pt x="41" y="191"/>
                    <a:pt x="41" y="191"/>
                    <a:pt x="41" y="191"/>
                  </a:cubicBezTo>
                  <a:cubicBezTo>
                    <a:pt x="36" y="193"/>
                    <a:pt x="31" y="193"/>
                    <a:pt x="28" y="190"/>
                  </a:cubicBezTo>
                  <a:cubicBezTo>
                    <a:pt x="27" y="187"/>
                    <a:pt x="29" y="184"/>
                    <a:pt x="29" y="182"/>
                  </a:cubicBezTo>
                  <a:cubicBezTo>
                    <a:pt x="39" y="177"/>
                    <a:pt x="39" y="177"/>
                    <a:pt x="39" y="177"/>
                  </a:cubicBezTo>
                  <a:cubicBezTo>
                    <a:pt x="46" y="174"/>
                    <a:pt x="53" y="171"/>
                    <a:pt x="57" y="168"/>
                  </a:cubicBezTo>
                  <a:cubicBezTo>
                    <a:pt x="57" y="168"/>
                    <a:pt x="57" y="168"/>
                    <a:pt x="57" y="168"/>
                  </a:cubicBezTo>
                  <a:cubicBezTo>
                    <a:pt x="145" y="123"/>
                    <a:pt x="145" y="123"/>
                    <a:pt x="145" y="123"/>
                  </a:cubicBezTo>
                  <a:cubicBezTo>
                    <a:pt x="138" y="108"/>
                    <a:pt x="138" y="108"/>
                    <a:pt x="138" y="108"/>
                  </a:cubicBezTo>
                  <a:cubicBezTo>
                    <a:pt x="33" y="161"/>
                    <a:pt x="33" y="161"/>
                    <a:pt x="33" y="161"/>
                  </a:cubicBezTo>
                  <a:cubicBezTo>
                    <a:pt x="28" y="163"/>
                    <a:pt x="22" y="163"/>
                    <a:pt x="19" y="160"/>
                  </a:cubicBezTo>
                  <a:cubicBezTo>
                    <a:pt x="19" y="157"/>
                    <a:pt x="20" y="155"/>
                    <a:pt x="20" y="154"/>
                  </a:cubicBezTo>
                  <a:cubicBezTo>
                    <a:pt x="58" y="131"/>
                    <a:pt x="58" y="131"/>
                    <a:pt x="58" y="131"/>
                  </a:cubicBezTo>
                  <a:cubicBezTo>
                    <a:pt x="49" y="117"/>
                    <a:pt x="49" y="117"/>
                    <a:pt x="49" y="117"/>
                  </a:cubicBezTo>
                  <a:cubicBezTo>
                    <a:pt x="9" y="141"/>
                    <a:pt x="9" y="141"/>
                    <a:pt x="9" y="141"/>
                  </a:cubicBezTo>
                  <a:cubicBezTo>
                    <a:pt x="8" y="142"/>
                    <a:pt x="8" y="142"/>
                    <a:pt x="8" y="142"/>
                  </a:cubicBezTo>
                  <a:cubicBezTo>
                    <a:pt x="5" y="146"/>
                    <a:pt x="0" y="155"/>
                    <a:pt x="3" y="167"/>
                  </a:cubicBezTo>
                  <a:cubicBezTo>
                    <a:pt x="4" y="168"/>
                    <a:pt x="4" y="168"/>
                    <a:pt x="4" y="168"/>
                  </a:cubicBezTo>
                  <a:cubicBezTo>
                    <a:pt x="4" y="169"/>
                    <a:pt x="4" y="169"/>
                    <a:pt x="4" y="169"/>
                  </a:cubicBezTo>
                  <a:cubicBezTo>
                    <a:pt x="7" y="173"/>
                    <a:pt x="10" y="175"/>
                    <a:pt x="13" y="177"/>
                  </a:cubicBezTo>
                  <a:cubicBezTo>
                    <a:pt x="11" y="182"/>
                    <a:pt x="10" y="189"/>
                    <a:pt x="12" y="197"/>
                  </a:cubicBezTo>
                  <a:cubicBezTo>
                    <a:pt x="13" y="198"/>
                    <a:pt x="13" y="198"/>
                    <a:pt x="13" y="198"/>
                  </a:cubicBezTo>
                  <a:cubicBezTo>
                    <a:pt x="13" y="199"/>
                    <a:pt x="13" y="199"/>
                    <a:pt x="13" y="199"/>
                  </a:cubicBezTo>
                  <a:cubicBezTo>
                    <a:pt x="18" y="206"/>
                    <a:pt x="25" y="209"/>
                    <a:pt x="33" y="209"/>
                  </a:cubicBezTo>
                  <a:cubicBezTo>
                    <a:pt x="33" y="213"/>
                    <a:pt x="34" y="218"/>
                    <a:pt x="37" y="222"/>
                  </a:cubicBezTo>
                  <a:cubicBezTo>
                    <a:pt x="39" y="227"/>
                    <a:pt x="43" y="231"/>
                    <a:pt x="49" y="232"/>
                  </a:cubicBezTo>
                  <a:cubicBezTo>
                    <a:pt x="51" y="233"/>
                    <a:pt x="53" y="233"/>
                    <a:pt x="55" y="233"/>
                  </a:cubicBezTo>
                  <a:cubicBezTo>
                    <a:pt x="59" y="233"/>
                    <a:pt x="62" y="232"/>
                    <a:pt x="65" y="231"/>
                  </a:cubicBezTo>
                  <a:cubicBezTo>
                    <a:pt x="66" y="235"/>
                    <a:pt x="68" y="238"/>
                    <a:pt x="70" y="241"/>
                  </a:cubicBezTo>
                  <a:cubicBezTo>
                    <a:pt x="71" y="242"/>
                    <a:pt x="71" y="242"/>
                    <a:pt x="71" y="242"/>
                  </a:cubicBezTo>
                  <a:cubicBezTo>
                    <a:pt x="76" y="247"/>
                    <a:pt x="83" y="249"/>
                    <a:pt x="89" y="249"/>
                  </a:cubicBezTo>
                  <a:cubicBezTo>
                    <a:pt x="93" y="249"/>
                    <a:pt x="97" y="248"/>
                    <a:pt x="98" y="248"/>
                  </a:cubicBezTo>
                  <a:cubicBezTo>
                    <a:pt x="99" y="247"/>
                    <a:pt x="99" y="247"/>
                    <a:pt x="99" y="247"/>
                  </a:cubicBezTo>
                  <a:cubicBezTo>
                    <a:pt x="100" y="247"/>
                    <a:pt x="100" y="247"/>
                    <a:pt x="100" y="247"/>
                  </a:cubicBezTo>
                  <a:cubicBezTo>
                    <a:pt x="101" y="246"/>
                    <a:pt x="201" y="193"/>
                    <a:pt x="213" y="187"/>
                  </a:cubicBezTo>
                  <a:cubicBezTo>
                    <a:pt x="226" y="181"/>
                    <a:pt x="255" y="152"/>
                    <a:pt x="262" y="145"/>
                  </a:cubicBezTo>
                  <a:cubicBezTo>
                    <a:pt x="310" y="123"/>
                    <a:pt x="310" y="123"/>
                    <a:pt x="310" y="123"/>
                  </a:cubicBezTo>
                  <a:lnTo>
                    <a:pt x="252" y="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8" name="Business Trans large"/>
          <p:cNvSpPr txBox="1"/>
          <p:nvPr/>
        </p:nvSpPr>
        <p:spPr>
          <a:xfrm>
            <a:off x="4342290" y="3049901"/>
            <a:ext cx="3376665" cy="1058660"/>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dirty="0">
                <a:ln w="3175">
                  <a:noFill/>
                </a:ln>
                <a:solidFill>
                  <a:srgbClr val="001F50"/>
                </a:solidFill>
                <a:latin typeface="Segoe UI"/>
                <a:cs typeface="Segoe UI Semilight" panose="020B0402040204020203" pitchFamily="34" charset="0"/>
              </a:rPr>
              <a:t>Digital transformation</a:t>
            </a:r>
          </a:p>
        </p:txBody>
      </p:sp>
      <p:sp>
        <p:nvSpPr>
          <p:cNvPr id="69" name="engage"/>
          <p:cNvSpPr/>
          <p:nvPr/>
        </p:nvSpPr>
        <p:spPr bwMode="auto">
          <a:xfrm>
            <a:off x="1624469" y="1547538"/>
            <a:ext cx="219393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solidFill>
                  <a:srgbClr val="001F50"/>
                </a:solidFill>
                <a:latin typeface="Segoe UI Light" charset="0"/>
                <a:ea typeface="Segoe UI Light" charset="0"/>
                <a:cs typeface="Segoe UI Light" charset="0"/>
              </a:rPr>
              <a:t>Engage your customers</a:t>
            </a:r>
          </a:p>
        </p:txBody>
      </p:sp>
      <p:sp>
        <p:nvSpPr>
          <p:cNvPr id="71" name="empower"/>
          <p:cNvSpPr/>
          <p:nvPr/>
        </p:nvSpPr>
        <p:spPr bwMode="auto">
          <a:xfrm>
            <a:off x="1315005" y="4760638"/>
            <a:ext cx="256407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dirty="0">
                <a:solidFill>
                  <a:srgbClr val="001F50"/>
                </a:solidFill>
                <a:latin typeface="Segoe UI Light" charset="0"/>
                <a:ea typeface="Segoe UI Light" charset="0"/>
                <a:cs typeface="Segoe UI Light" charset="0"/>
              </a:rPr>
              <a:t>Empower your employees</a:t>
            </a:r>
          </a:p>
        </p:txBody>
      </p:sp>
      <p:sp>
        <p:nvSpPr>
          <p:cNvPr id="70" name="optimize"/>
          <p:cNvSpPr/>
          <p:nvPr/>
        </p:nvSpPr>
        <p:spPr bwMode="auto">
          <a:xfrm>
            <a:off x="8099682" y="4760638"/>
            <a:ext cx="2613288"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solidFill>
                  <a:srgbClr val="001F50"/>
                </a:solidFill>
                <a:latin typeface="Segoe UI Light" charset="0"/>
                <a:ea typeface="Segoe UI Light" charset="0"/>
                <a:cs typeface="Segoe UI Light" charset="0"/>
              </a:rPr>
              <a:t>Optimize your operations</a:t>
            </a:r>
          </a:p>
        </p:txBody>
      </p:sp>
      <p:sp>
        <p:nvSpPr>
          <p:cNvPr id="68" name="transform"/>
          <p:cNvSpPr/>
          <p:nvPr/>
        </p:nvSpPr>
        <p:spPr bwMode="auto">
          <a:xfrm>
            <a:off x="8238877" y="1547538"/>
            <a:ext cx="2367185" cy="9870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2448">
                <a:solidFill>
                  <a:srgbClr val="001F50"/>
                </a:solidFill>
                <a:latin typeface="Segoe UI Light" charset="0"/>
                <a:ea typeface="Segoe UI Light" charset="0"/>
                <a:cs typeface="Segoe UI Light" charset="0"/>
              </a:rPr>
              <a:t>Transform your products</a:t>
            </a:r>
          </a:p>
        </p:txBody>
      </p:sp>
      <p:grpSp>
        <p:nvGrpSpPr>
          <p:cNvPr id="11" name="Group 10"/>
          <p:cNvGrpSpPr/>
          <p:nvPr/>
        </p:nvGrpSpPr>
        <p:grpSpPr>
          <a:xfrm>
            <a:off x="3642212" y="1057817"/>
            <a:ext cx="4819489" cy="5120300"/>
            <a:chOff x="4224178" y="1296820"/>
            <a:chExt cx="3666426" cy="3895268"/>
          </a:xfrm>
        </p:grpSpPr>
        <p:grpSp>
          <p:nvGrpSpPr>
            <p:cNvPr id="9" name="Group 8"/>
            <p:cNvGrpSpPr/>
            <p:nvPr/>
          </p:nvGrpSpPr>
          <p:grpSpPr>
            <a:xfrm>
              <a:off x="4224178" y="1525658"/>
              <a:ext cx="3666426" cy="3666430"/>
              <a:chOff x="4224178" y="1525658"/>
              <a:chExt cx="3666426" cy="3666430"/>
            </a:xfrm>
          </p:grpSpPr>
          <p:sp>
            <p:nvSpPr>
              <p:cNvPr id="90" name="Freeform 89"/>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Arc 2"/>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59" name="Freeform 58"/>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flipV="1">
              <a:off x="4224178" y="1296820"/>
              <a:ext cx="3666426" cy="3666430"/>
              <a:chOff x="4224178" y="1525658"/>
              <a:chExt cx="3666426" cy="3666430"/>
            </a:xfrm>
          </p:grpSpPr>
          <p:sp>
            <p:nvSpPr>
              <p:cNvPr id="83" name="Freeform 82"/>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Arc 85"/>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87" name="Freeform 86"/>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0" name="Group 9"/>
          <p:cNvGrpSpPr/>
          <p:nvPr/>
        </p:nvGrpSpPr>
        <p:grpSpPr>
          <a:xfrm rot="5400000">
            <a:off x="3620878" y="1057819"/>
            <a:ext cx="4819489" cy="5120300"/>
            <a:chOff x="3007793" y="1296820"/>
            <a:chExt cx="3666426" cy="3895268"/>
          </a:xfrm>
        </p:grpSpPr>
        <p:grpSp>
          <p:nvGrpSpPr>
            <p:cNvPr id="111" name="Group 110"/>
            <p:cNvGrpSpPr/>
            <p:nvPr/>
          </p:nvGrpSpPr>
          <p:grpSpPr>
            <a:xfrm>
              <a:off x="3007793" y="1525658"/>
              <a:ext cx="3666426" cy="3666430"/>
              <a:chOff x="4224178" y="1525658"/>
              <a:chExt cx="3666426" cy="3666430"/>
            </a:xfrm>
          </p:grpSpPr>
          <p:sp>
            <p:nvSpPr>
              <p:cNvPr id="112" name="Freeform 111"/>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Arc 112"/>
              <p:cNvSpPr/>
              <p:nvPr/>
            </p:nvSpPr>
            <p:spPr>
              <a:xfrm rot="20312244">
                <a:off x="4224178" y="1525658"/>
                <a:ext cx="3666426" cy="3666430"/>
              </a:xfrm>
              <a:prstGeom prst="arc">
                <a:avLst>
                  <a:gd name="adj1" fmla="val 16108988"/>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4" name="Freeform 113"/>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15" name="Group 114"/>
            <p:cNvGrpSpPr/>
            <p:nvPr/>
          </p:nvGrpSpPr>
          <p:grpSpPr>
            <a:xfrm flipV="1">
              <a:off x="3007793" y="1296820"/>
              <a:ext cx="3666426" cy="3666430"/>
              <a:chOff x="4224178" y="1525658"/>
              <a:chExt cx="3666426" cy="3666430"/>
            </a:xfrm>
          </p:grpSpPr>
          <p:sp>
            <p:nvSpPr>
              <p:cNvPr id="116" name="Freeform 115"/>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Arc 116"/>
              <p:cNvSpPr/>
              <p:nvPr/>
            </p:nvSpPr>
            <p:spPr>
              <a:xfrm rot="20312244">
                <a:off x="4224178" y="1525658"/>
                <a:ext cx="3666426" cy="3666430"/>
              </a:xfrm>
              <a:prstGeom prst="arc">
                <a:avLst>
                  <a:gd name="adj1" fmla="val 15821947"/>
                  <a:gd name="adj2" fmla="val 19203716"/>
                </a:avLst>
              </a:prstGeom>
              <a:ln w="571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118" name="Freeform 117"/>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 name="Freeform 5"/>
          <p:cNvSpPr>
            <a:spLocks noEditPoints="1"/>
          </p:cNvSpPr>
          <p:nvPr/>
        </p:nvSpPr>
        <p:spPr bwMode="auto">
          <a:xfrm>
            <a:off x="4339101" y="1897085"/>
            <a:ext cx="661032" cy="699107"/>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 name="Freeform 6"/>
          <p:cNvSpPr>
            <a:spLocks noEditPoints="1"/>
          </p:cNvSpPr>
          <p:nvPr/>
        </p:nvSpPr>
        <p:spPr bwMode="auto">
          <a:xfrm>
            <a:off x="4029210" y="1635845"/>
            <a:ext cx="575361" cy="485462"/>
          </a:xfrm>
          <a:custGeom>
            <a:avLst/>
            <a:gdLst>
              <a:gd name="T0" fmla="*/ 503 w 544"/>
              <a:gd name="T1" fmla="*/ 115 h 459"/>
              <a:gd name="T2" fmla="*/ 503 w 544"/>
              <a:gd name="T3" fmla="*/ 306 h 459"/>
              <a:gd name="T4" fmla="*/ 466 w 544"/>
              <a:gd name="T5" fmla="*/ 306 h 459"/>
              <a:gd name="T6" fmla="*/ 466 w 544"/>
              <a:gd name="T7" fmla="*/ 347 h 459"/>
              <a:gd name="T8" fmla="*/ 466 w 544"/>
              <a:gd name="T9" fmla="*/ 363 h 459"/>
              <a:gd name="T10" fmla="*/ 412 w 544"/>
              <a:gd name="T11" fmla="*/ 314 h 459"/>
              <a:gd name="T12" fmla="*/ 401 w 544"/>
              <a:gd name="T13" fmla="*/ 306 h 459"/>
              <a:gd name="T14" fmla="*/ 388 w 544"/>
              <a:gd name="T15" fmla="*/ 306 h 459"/>
              <a:gd name="T16" fmla="*/ 194 w 544"/>
              <a:gd name="T17" fmla="*/ 306 h 459"/>
              <a:gd name="T18" fmla="*/ 194 w 544"/>
              <a:gd name="T19" fmla="*/ 269 h 459"/>
              <a:gd name="T20" fmla="*/ 388 w 544"/>
              <a:gd name="T21" fmla="*/ 269 h 459"/>
              <a:gd name="T22" fmla="*/ 388 w 544"/>
              <a:gd name="T23" fmla="*/ 115 h 459"/>
              <a:gd name="T24" fmla="*/ 503 w 544"/>
              <a:gd name="T25" fmla="*/ 115 h 459"/>
              <a:gd name="T26" fmla="*/ 135 w 544"/>
              <a:gd name="T27" fmla="*/ 231 h 459"/>
              <a:gd name="T28" fmla="*/ 127 w 544"/>
              <a:gd name="T29" fmla="*/ 239 h 459"/>
              <a:gd name="T30" fmla="*/ 78 w 544"/>
              <a:gd name="T31" fmla="*/ 287 h 459"/>
              <a:gd name="T32" fmla="*/ 78 w 544"/>
              <a:gd name="T33" fmla="*/ 269 h 459"/>
              <a:gd name="T34" fmla="*/ 78 w 544"/>
              <a:gd name="T35" fmla="*/ 231 h 459"/>
              <a:gd name="T36" fmla="*/ 38 w 544"/>
              <a:gd name="T37" fmla="*/ 231 h 459"/>
              <a:gd name="T38" fmla="*/ 38 w 544"/>
              <a:gd name="T39" fmla="*/ 37 h 459"/>
              <a:gd name="T40" fmla="*/ 347 w 544"/>
              <a:gd name="T41" fmla="*/ 37 h 459"/>
              <a:gd name="T42" fmla="*/ 347 w 544"/>
              <a:gd name="T43" fmla="*/ 231 h 459"/>
              <a:gd name="T44" fmla="*/ 156 w 544"/>
              <a:gd name="T45" fmla="*/ 231 h 459"/>
              <a:gd name="T46" fmla="*/ 135 w 544"/>
              <a:gd name="T47" fmla="*/ 231 h 459"/>
              <a:gd name="T48" fmla="*/ 388 w 544"/>
              <a:gd name="T49" fmla="*/ 0 h 459"/>
              <a:gd name="T50" fmla="*/ 0 w 544"/>
              <a:gd name="T51" fmla="*/ 0 h 459"/>
              <a:gd name="T52" fmla="*/ 0 w 544"/>
              <a:gd name="T53" fmla="*/ 269 h 459"/>
              <a:gd name="T54" fmla="*/ 38 w 544"/>
              <a:gd name="T55" fmla="*/ 269 h 459"/>
              <a:gd name="T56" fmla="*/ 38 w 544"/>
              <a:gd name="T57" fmla="*/ 381 h 459"/>
              <a:gd name="T58" fmla="*/ 156 w 544"/>
              <a:gd name="T59" fmla="*/ 269 h 459"/>
              <a:gd name="T60" fmla="*/ 156 w 544"/>
              <a:gd name="T61" fmla="*/ 347 h 459"/>
              <a:gd name="T62" fmla="*/ 388 w 544"/>
              <a:gd name="T63" fmla="*/ 347 h 459"/>
              <a:gd name="T64" fmla="*/ 503 w 544"/>
              <a:gd name="T65" fmla="*/ 459 h 459"/>
              <a:gd name="T66" fmla="*/ 503 w 544"/>
              <a:gd name="T67" fmla="*/ 347 h 459"/>
              <a:gd name="T68" fmla="*/ 544 w 544"/>
              <a:gd name="T69" fmla="*/ 347 h 459"/>
              <a:gd name="T70" fmla="*/ 544 w 544"/>
              <a:gd name="T71" fmla="*/ 75 h 459"/>
              <a:gd name="T72" fmla="*/ 388 w 544"/>
              <a:gd name="T73" fmla="*/ 75 h 459"/>
              <a:gd name="T74" fmla="*/ 388 w 544"/>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4" h="459">
                <a:moveTo>
                  <a:pt x="503" y="115"/>
                </a:moveTo>
                <a:lnTo>
                  <a:pt x="503" y="306"/>
                </a:lnTo>
                <a:lnTo>
                  <a:pt x="466" y="306"/>
                </a:lnTo>
                <a:lnTo>
                  <a:pt x="466" y="347"/>
                </a:lnTo>
                <a:lnTo>
                  <a:pt x="466" y="363"/>
                </a:lnTo>
                <a:lnTo>
                  <a:pt x="412" y="314"/>
                </a:lnTo>
                <a:lnTo>
                  <a:pt x="401" y="306"/>
                </a:lnTo>
                <a:lnTo>
                  <a:pt x="388" y="306"/>
                </a:lnTo>
                <a:lnTo>
                  <a:pt x="194" y="306"/>
                </a:lnTo>
                <a:lnTo>
                  <a:pt x="194" y="269"/>
                </a:lnTo>
                <a:lnTo>
                  <a:pt x="388" y="269"/>
                </a:lnTo>
                <a:lnTo>
                  <a:pt x="388" y="115"/>
                </a:lnTo>
                <a:lnTo>
                  <a:pt x="503" y="115"/>
                </a:lnTo>
                <a:close/>
                <a:moveTo>
                  <a:pt x="135" y="231"/>
                </a:moveTo>
                <a:lnTo>
                  <a:pt x="127" y="239"/>
                </a:lnTo>
                <a:lnTo>
                  <a:pt x="78" y="287"/>
                </a:lnTo>
                <a:lnTo>
                  <a:pt x="78" y="269"/>
                </a:lnTo>
                <a:lnTo>
                  <a:pt x="78" y="231"/>
                </a:lnTo>
                <a:lnTo>
                  <a:pt x="38" y="231"/>
                </a:lnTo>
                <a:lnTo>
                  <a:pt x="38" y="37"/>
                </a:lnTo>
                <a:lnTo>
                  <a:pt x="347" y="37"/>
                </a:lnTo>
                <a:lnTo>
                  <a:pt x="347" y="231"/>
                </a:lnTo>
                <a:lnTo>
                  <a:pt x="156" y="231"/>
                </a:lnTo>
                <a:lnTo>
                  <a:pt x="135" y="231"/>
                </a:lnTo>
                <a:close/>
                <a:moveTo>
                  <a:pt x="388" y="0"/>
                </a:moveTo>
                <a:lnTo>
                  <a:pt x="0" y="0"/>
                </a:lnTo>
                <a:lnTo>
                  <a:pt x="0" y="269"/>
                </a:lnTo>
                <a:lnTo>
                  <a:pt x="38" y="269"/>
                </a:lnTo>
                <a:lnTo>
                  <a:pt x="38" y="381"/>
                </a:lnTo>
                <a:lnTo>
                  <a:pt x="156" y="269"/>
                </a:lnTo>
                <a:lnTo>
                  <a:pt x="156" y="347"/>
                </a:lnTo>
                <a:lnTo>
                  <a:pt x="388" y="347"/>
                </a:lnTo>
                <a:lnTo>
                  <a:pt x="503" y="459"/>
                </a:lnTo>
                <a:lnTo>
                  <a:pt x="503" y="347"/>
                </a:lnTo>
                <a:lnTo>
                  <a:pt x="544" y="347"/>
                </a:lnTo>
                <a:lnTo>
                  <a:pt x="544" y="75"/>
                </a:lnTo>
                <a:lnTo>
                  <a:pt x="388" y="75"/>
                </a:lnTo>
                <a:lnTo>
                  <a:pt x="388"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8" name="Freeform 10"/>
          <p:cNvSpPr>
            <a:spLocks noEditPoints="1"/>
          </p:cNvSpPr>
          <p:nvPr/>
        </p:nvSpPr>
        <p:spPr bwMode="auto">
          <a:xfrm>
            <a:off x="7399366" y="1816487"/>
            <a:ext cx="698688" cy="680453"/>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0" name="Freeform 14"/>
          <p:cNvSpPr>
            <a:spLocks noEditPoints="1"/>
          </p:cNvSpPr>
          <p:nvPr/>
        </p:nvSpPr>
        <p:spPr bwMode="auto">
          <a:xfrm>
            <a:off x="7422682" y="4936646"/>
            <a:ext cx="583045" cy="56270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9" name="Group 28"/>
          <p:cNvGrpSpPr/>
          <p:nvPr/>
        </p:nvGrpSpPr>
        <p:grpSpPr>
          <a:xfrm>
            <a:off x="4159378" y="4680912"/>
            <a:ext cx="591319" cy="905079"/>
            <a:chOff x="9382125" y="2730501"/>
            <a:chExt cx="1011238" cy="1547812"/>
          </a:xfrm>
          <a:solidFill>
            <a:srgbClr val="001F50"/>
          </a:solidFill>
        </p:grpSpPr>
        <p:sp>
          <p:nvSpPr>
            <p:cNvPr id="24" name="Freeform 18"/>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5" name="Freeform 19"/>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6" name="Freeform 20"/>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7" name="Oval 21"/>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Tree>
    <p:extLst>
      <p:ext uri="{BB962C8B-B14F-4D97-AF65-F5344CB8AC3E}">
        <p14:creationId xmlns:p14="http://schemas.microsoft.com/office/powerpoint/2010/main" val="6659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4.16667E-6 4.44444E-6 L 4.16667E-6 0.25 " pathEditMode="relative" rAng="0" ptsTypes="AA">
                                      <p:cBhvr>
                                        <p:cTn id="9" dur="650" spd="-100000" fill="hold"/>
                                        <p:tgtEl>
                                          <p:spTgt spid="28"/>
                                        </p:tgtEl>
                                        <p:attrNameLst>
                                          <p:attrName>ppt_x</p:attrName>
                                          <p:attrName>ppt_y</p:attrName>
                                        </p:attrNameLst>
                                      </p:cBhvr>
                                      <p:rCtr x="0" y="12500"/>
                                    </p:animMotion>
                                  </p:childTnLst>
                                </p:cTn>
                              </p:par>
                              <p:par>
                                <p:cTn id="10" presetID="1" presetClass="entr" presetSubtype="0" fill="hold" grpId="0" nodeType="withEffect">
                                  <p:stCondLst>
                                    <p:cond delay="0"/>
                                  </p:stCondLst>
                                  <p:childTnLst>
                                    <p:set>
                                      <p:cBhvr>
                                        <p:cTn id="11" dur="1" fill="hold">
                                          <p:stCondLst>
                                            <p:cond delay="499"/>
                                          </p:stCondLst>
                                        </p:cTn>
                                        <p:tgtEl>
                                          <p:spTgt spid="69"/>
                                        </p:tgtEl>
                                        <p:attrNameLst>
                                          <p:attrName>style.visibility</p:attrName>
                                        </p:attrNameLst>
                                      </p:cBhvr>
                                      <p:to>
                                        <p:strVal val="visible"/>
                                      </p:to>
                                    </p:set>
                                  </p:childTnLst>
                                </p:cTn>
                              </p:par>
                              <p:par>
                                <p:cTn id="12" presetID="6" presetClass="emph" presetSubtype="0" accel="100000" autoRev="1" fill="hold" grpId="1" nodeType="withEffect">
                                  <p:stCondLst>
                                    <p:cond delay="0"/>
                                  </p:stCondLst>
                                  <p:childTnLst>
                                    <p:animScale>
                                      <p:cBhvr>
                                        <p:cTn id="13" dur="500" fill="hold"/>
                                        <p:tgtEl>
                                          <p:spTgt spid="69"/>
                                        </p:tgtEl>
                                      </p:cBhvr>
                                      <p:by x="0" y="0"/>
                                    </p:animScale>
                                  </p:childTnLst>
                                </p:cTn>
                              </p:par>
                              <p:par>
                                <p:cTn id="14" presetID="1" presetClass="entr" presetSubtype="0" fill="hold" grpId="0" nodeType="withEffect">
                                  <p:stCondLst>
                                    <p:cond delay="0"/>
                                  </p:stCondLst>
                                  <p:childTnLst>
                                    <p:set>
                                      <p:cBhvr>
                                        <p:cTn id="15" dur="1" fill="hold">
                                          <p:stCondLst>
                                            <p:cond delay="499"/>
                                          </p:stCondLst>
                                        </p:cTn>
                                        <p:tgtEl>
                                          <p:spTgt spid="71"/>
                                        </p:tgtEl>
                                        <p:attrNameLst>
                                          <p:attrName>style.visibility</p:attrName>
                                        </p:attrNameLst>
                                      </p:cBhvr>
                                      <p:to>
                                        <p:strVal val="visible"/>
                                      </p:to>
                                    </p:set>
                                  </p:childTnLst>
                                </p:cTn>
                              </p:par>
                              <p:par>
                                <p:cTn id="16" presetID="6" presetClass="emph" presetSubtype="0" accel="100000" autoRev="1" fill="hold" grpId="1" nodeType="withEffect">
                                  <p:stCondLst>
                                    <p:cond delay="0"/>
                                  </p:stCondLst>
                                  <p:childTnLst>
                                    <p:animScale>
                                      <p:cBhvr>
                                        <p:cTn id="17" dur="500" fill="hold"/>
                                        <p:tgtEl>
                                          <p:spTgt spid="71"/>
                                        </p:tgtEl>
                                      </p:cBhvr>
                                      <p:by x="0" y="0"/>
                                    </p:animScale>
                                  </p:childTnLst>
                                </p:cTn>
                              </p:par>
                              <p:par>
                                <p:cTn id="18" presetID="1" presetClass="entr" presetSubtype="0" fill="hold" grpId="0" nodeType="withEffect">
                                  <p:stCondLst>
                                    <p:cond delay="0"/>
                                  </p:stCondLst>
                                  <p:childTnLst>
                                    <p:set>
                                      <p:cBhvr>
                                        <p:cTn id="19" dur="1" fill="hold">
                                          <p:stCondLst>
                                            <p:cond delay="499"/>
                                          </p:stCondLst>
                                        </p:cTn>
                                        <p:tgtEl>
                                          <p:spTgt spid="70"/>
                                        </p:tgtEl>
                                        <p:attrNameLst>
                                          <p:attrName>style.visibility</p:attrName>
                                        </p:attrNameLst>
                                      </p:cBhvr>
                                      <p:to>
                                        <p:strVal val="visible"/>
                                      </p:to>
                                    </p:set>
                                  </p:childTnLst>
                                </p:cTn>
                              </p:par>
                              <p:par>
                                <p:cTn id="20" presetID="6" presetClass="emph" presetSubtype="0" accel="100000" autoRev="1" fill="hold" grpId="1" nodeType="withEffect">
                                  <p:stCondLst>
                                    <p:cond delay="0"/>
                                  </p:stCondLst>
                                  <p:childTnLst>
                                    <p:animScale>
                                      <p:cBhvr>
                                        <p:cTn id="21" dur="500" fill="hold"/>
                                        <p:tgtEl>
                                          <p:spTgt spid="70"/>
                                        </p:tgtEl>
                                      </p:cBhvr>
                                      <p:by x="0" y="0"/>
                                    </p:animScale>
                                  </p:childTnLst>
                                </p:cTn>
                              </p:par>
                              <p:par>
                                <p:cTn id="22" presetID="1" presetClass="entr" presetSubtype="0" fill="hold" grpId="0" nodeType="withEffect">
                                  <p:stCondLst>
                                    <p:cond delay="0"/>
                                  </p:stCondLst>
                                  <p:childTnLst>
                                    <p:set>
                                      <p:cBhvr>
                                        <p:cTn id="23" dur="1" fill="hold">
                                          <p:stCondLst>
                                            <p:cond delay="499"/>
                                          </p:stCondLst>
                                        </p:cTn>
                                        <p:tgtEl>
                                          <p:spTgt spid="68"/>
                                        </p:tgtEl>
                                        <p:attrNameLst>
                                          <p:attrName>style.visibility</p:attrName>
                                        </p:attrNameLst>
                                      </p:cBhvr>
                                      <p:to>
                                        <p:strVal val="visible"/>
                                      </p:to>
                                    </p:set>
                                  </p:childTnLst>
                                </p:cTn>
                              </p:par>
                              <p:par>
                                <p:cTn id="24" presetID="6" presetClass="emph" presetSubtype="0" accel="100000" autoRev="1" fill="hold" grpId="1" nodeType="withEffect">
                                  <p:stCondLst>
                                    <p:cond delay="0"/>
                                  </p:stCondLst>
                                  <p:childTnLst>
                                    <p:animScale>
                                      <p:cBhvr>
                                        <p:cTn id="25" dur="500" fill="hold"/>
                                        <p:tgtEl>
                                          <p:spTgt spid="68"/>
                                        </p:tgtEl>
                                      </p:cBhvr>
                                      <p:by x="0" y="0"/>
                                    </p:animScale>
                                  </p:childTnLst>
                                </p:cTn>
                              </p:par>
                              <p:par>
                                <p:cTn id="26" presetID="16" presetClass="entr" presetSubtype="4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outHorizontal)">
                                      <p:cBhvr>
                                        <p:cTn id="28" dur="500"/>
                                        <p:tgtEl>
                                          <p:spTgt spid="10"/>
                                        </p:tgtEl>
                                      </p:cBhvr>
                                    </p:animEffect>
                                  </p:childTnLst>
                                </p:cTn>
                              </p:par>
                              <p:par>
                                <p:cTn id="29" presetID="16" presetClass="entr" presetSubtype="37"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outVertical)">
                                      <p:cBhvr>
                                        <p:cTn id="31" dur="500"/>
                                        <p:tgtEl>
                                          <p:spTgt spid="1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5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69" grpId="0"/>
      <p:bldP spid="69" grpId="1"/>
      <p:bldP spid="71" grpId="0"/>
      <p:bldP spid="71" grpId="1"/>
      <p:bldP spid="70" grpId="0"/>
      <p:bldP spid="70" grpId="1"/>
      <p:bldP spid="68" grpId="0"/>
      <p:bldP spid="68" grpId="1"/>
      <p:bldP spid="7" grpId="0" animBg="1"/>
      <p:bldP spid="8" grpId="0" animBg="1"/>
      <p:bldP spid="58"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Virtual Network</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16982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Private network address space(s)</a:t>
            </a:r>
          </a:p>
          <a:p>
            <a:pPr marL="285750" indent="-285750">
              <a:spcAft>
                <a:spcPts val="600"/>
              </a:spcAft>
              <a:buFont typeface="Arial" panose="020B0604020202020204" pitchFamily="34" charset="0"/>
              <a:buChar char="•"/>
            </a:pPr>
            <a:r>
              <a:rPr lang="en-GB" sz="2000"/>
              <a:t>Dedicated to the subscription</a:t>
            </a:r>
          </a:p>
          <a:p>
            <a:pPr marL="285750" indent="-285750">
              <a:spcAft>
                <a:spcPts val="600"/>
              </a:spcAft>
              <a:buFont typeface="Arial" panose="020B0604020202020204" pitchFamily="34" charset="0"/>
              <a:buChar char="•"/>
            </a:pPr>
            <a:r>
              <a:rPr lang="en-GB" sz="2000"/>
              <a:t>Isolated</a:t>
            </a:r>
          </a:p>
          <a:p>
            <a:pPr marL="285750" indent="-285750">
              <a:spcAft>
                <a:spcPts val="600"/>
              </a:spcAft>
              <a:buFont typeface="Arial" panose="020B0604020202020204" pitchFamily="34" charset="0"/>
              <a:buChar char="•"/>
            </a:pPr>
            <a:r>
              <a:rPr lang="en-GB" sz="2000"/>
              <a:t>CIDR notation</a:t>
            </a:r>
          </a:p>
        </p:txBody>
      </p:sp>
      <p:sp>
        <p:nvSpPr>
          <p:cNvPr id="10" name="TextBox 9">
            <a:extLst>
              <a:ext uri="{FF2B5EF4-FFF2-40B4-BE49-F238E27FC236}">
                <a16:creationId xmlns:a16="http://schemas.microsoft.com/office/drawing/2014/main" id="{49619E7B-1D00-43B7-BAAC-E2C49992DF82}"/>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7" name="TextBox 6">
            <a:extLst>
              <a:ext uri="{FF2B5EF4-FFF2-40B4-BE49-F238E27FC236}">
                <a16:creationId xmlns:a16="http://schemas.microsoft.com/office/drawing/2014/main" id="{F623520A-1A7C-419A-8DF0-7EC6204FCF5B}"/>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Tree>
    <p:extLst>
      <p:ext uri="{BB962C8B-B14F-4D97-AF65-F5344CB8AC3E}">
        <p14:creationId xmlns:p14="http://schemas.microsoft.com/office/powerpoint/2010/main" val="416342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10" presetClass="entr" presetSubtype="0" fill="hold" nodeType="withEffect">
                                  <p:stCondLst>
                                    <p:cond delay="1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500"/>
                                        <p:tgtEl>
                                          <p:spTgt spid="9">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fade">
                                      <p:cBhvr>
                                        <p:cTn id="30"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build="allAtOnce"/>
      <p:bldP spid="10"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Subnets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347787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Subnets within the vNet address space </a:t>
            </a:r>
          </a:p>
          <a:p>
            <a:pPr marL="285750" indent="-285750">
              <a:spcAft>
                <a:spcPts val="600"/>
              </a:spcAft>
              <a:buFont typeface="Arial" panose="020B0604020202020204" pitchFamily="34" charset="0"/>
              <a:buChar char="•"/>
            </a:pPr>
            <a:r>
              <a:rPr lang="en-GB" sz="2000"/>
              <a:t>Non-overlapping</a:t>
            </a:r>
          </a:p>
          <a:p>
            <a:pPr marL="285750" indent="-285750">
              <a:spcAft>
                <a:spcPts val="600"/>
              </a:spcAft>
              <a:buFont typeface="Arial" panose="020B0604020202020204" pitchFamily="34" charset="0"/>
              <a:buChar char="•"/>
            </a:pPr>
            <a:r>
              <a:rPr lang="en-GB" sz="2000"/>
              <a:t>Do not need to be contiguous</a:t>
            </a:r>
          </a:p>
          <a:p>
            <a:pPr marL="285750" indent="-285750">
              <a:spcAft>
                <a:spcPts val="600"/>
              </a:spcAft>
              <a:buFont typeface="Arial" panose="020B0604020202020204" pitchFamily="34" charset="0"/>
              <a:buChar char="•"/>
            </a:pPr>
            <a:r>
              <a:rPr lang="en-GB" sz="2000"/>
              <a:t>Automatic route table between subnets</a:t>
            </a:r>
          </a:p>
          <a:p>
            <a:pPr marL="285750" indent="-285750">
              <a:spcAft>
                <a:spcPts val="600"/>
              </a:spcAft>
              <a:buFont typeface="Arial" panose="020B0604020202020204" pitchFamily="34" charset="0"/>
              <a:buChar char="•"/>
            </a:pPr>
            <a:r>
              <a:rPr lang="en-GB" sz="2000"/>
              <a:t>Default route out to internet</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338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Network Security Groups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4401205"/>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Layer 4 security rules</a:t>
            </a:r>
          </a:p>
          <a:p>
            <a:pPr marL="285750" indent="-285750">
              <a:spcAft>
                <a:spcPts val="600"/>
              </a:spcAft>
              <a:buFont typeface="Arial" panose="020B0604020202020204" pitchFamily="34" charset="0"/>
              <a:buChar char="•"/>
            </a:pPr>
            <a:r>
              <a:rPr lang="en-GB" sz="2000"/>
              <a:t>Inbound &amp; outbound</a:t>
            </a:r>
          </a:p>
          <a:p>
            <a:pPr marL="285750" indent="-285750">
              <a:spcAft>
                <a:spcPts val="600"/>
              </a:spcAft>
              <a:buFont typeface="Arial" panose="020B0604020202020204" pitchFamily="34" charset="0"/>
              <a:buChar char="•"/>
            </a:pPr>
            <a:r>
              <a:rPr lang="en-GB" sz="2000"/>
              <a:t>Tuples – address, port, protocol</a:t>
            </a:r>
          </a:p>
          <a:p>
            <a:pPr marL="285750" indent="-285750">
              <a:spcAft>
                <a:spcPts val="600"/>
              </a:spcAft>
              <a:buFont typeface="Arial" panose="020B0604020202020204" pitchFamily="34" charset="0"/>
              <a:buChar char="•"/>
            </a:pPr>
            <a:r>
              <a:rPr lang="en-GB" sz="2000"/>
              <a:t>Subnets and NICs</a:t>
            </a:r>
          </a:p>
          <a:p>
            <a:pPr marL="285750" indent="-285750">
              <a:spcAft>
                <a:spcPts val="600"/>
              </a:spcAft>
              <a:buFont typeface="Arial" panose="020B0604020202020204" pitchFamily="34" charset="0"/>
              <a:buChar char="•"/>
            </a:pPr>
            <a:r>
              <a:rPr lang="en-GB" sz="2000"/>
              <a:t>Defaults</a:t>
            </a:r>
          </a:p>
          <a:p>
            <a:pPr marL="752121" lvl="1" indent="-285750">
              <a:spcAft>
                <a:spcPts val="600"/>
              </a:spcAft>
              <a:buFont typeface="Arial" panose="020B0604020202020204" pitchFamily="34" charset="0"/>
              <a:buChar char="•"/>
            </a:pPr>
            <a:r>
              <a:rPr lang="en-GB" sz="2000"/>
              <a:t>Within vNet</a:t>
            </a:r>
          </a:p>
          <a:p>
            <a:pPr marL="752121" lvl="1" indent="-285750">
              <a:spcAft>
                <a:spcPts val="600"/>
              </a:spcAft>
              <a:buFont typeface="Arial" panose="020B0604020202020204" pitchFamily="34" charset="0"/>
              <a:buChar char="•"/>
            </a:pPr>
            <a:r>
              <a:rPr lang="en-GB" sz="2000"/>
              <a:t>To the internet</a:t>
            </a:r>
          </a:p>
          <a:p>
            <a:pPr marL="752121" lvl="1" indent="-285750">
              <a:spcAft>
                <a:spcPts val="600"/>
              </a:spcAft>
              <a:buFont typeface="Arial" panose="020B0604020202020204" pitchFamily="34" charset="0"/>
              <a:buChar char="•"/>
            </a:pPr>
            <a:r>
              <a:rPr lang="en-GB" sz="2000"/>
              <a:t>Load balancer</a:t>
            </a:r>
          </a:p>
          <a:p>
            <a:pPr marL="752121" lvl="1" indent="-285750">
              <a:spcAft>
                <a:spcPts val="600"/>
              </a:spcAft>
              <a:buFont typeface="Arial" panose="020B0604020202020204" pitchFamily="34" charset="0"/>
              <a:buChar char="•"/>
            </a:pPr>
            <a:r>
              <a:rPr lang="en-GB" sz="2000"/>
              <a:t>RDP &amp; SSH</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Tree>
    <p:extLst>
      <p:ext uri="{BB962C8B-B14F-4D97-AF65-F5344CB8AC3E}">
        <p14:creationId xmlns:p14="http://schemas.microsoft.com/office/powerpoint/2010/main" val="204358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circle(out)">
                                      <p:cBhvr>
                                        <p:cTn id="11"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b="1" dirty="0">
                <a:solidFill>
                  <a:schemeClr val="tx1"/>
                </a:solidFill>
              </a:rPr>
              <a:t>Augmented Rules</a:t>
            </a:r>
            <a:endParaRPr lang="en-US" dirty="0"/>
          </a:p>
        </p:txBody>
      </p:sp>
      <p:sp>
        <p:nvSpPr>
          <p:cNvPr id="5" name="Text Placeholder 2">
            <a:extLst>
              <a:ext uri="{FF2B5EF4-FFF2-40B4-BE49-F238E27FC236}">
                <a16:creationId xmlns:a16="http://schemas.microsoft.com/office/drawing/2014/main" id="{F0792BFE-97AC-489E-A755-499637BA56A5}"/>
              </a:ext>
            </a:extLst>
          </p:cNvPr>
          <p:cNvSpPr>
            <a:spLocks noGrp="1"/>
          </p:cNvSpPr>
          <p:nvPr>
            <p:ph type="body" sz="quarter" idx="10"/>
          </p:nvPr>
        </p:nvSpPr>
        <p:spPr>
          <a:xfrm>
            <a:off x="29824" y="1122766"/>
            <a:ext cx="5971393" cy="5154744"/>
          </a:xfrm>
        </p:spPr>
        <p:txBody>
          <a:bodyPr/>
          <a:lstStyle/>
          <a:p>
            <a:pPr marL="457200" indent="-457200" defTabSz="914367">
              <a:spcBef>
                <a:spcPts val="2941"/>
              </a:spcBef>
              <a:buFont typeface="Arial" panose="020B0604020202020204" pitchFamily="34" charset="0"/>
              <a:buChar char="•"/>
              <a:defRPr/>
            </a:pPr>
            <a:r>
              <a:rPr lang="en-US" sz="3200" dirty="0">
                <a:solidFill>
                  <a:schemeClr val="tx1"/>
                </a:solidFill>
                <a:latin typeface="Segoe UI Semilight"/>
              </a:rPr>
              <a:t>Simplified security definition for larger and more complex network security policies with fewer rules.</a:t>
            </a:r>
          </a:p>
          <a:p>
            <a:pPr marL="457200" indent="-457200" defTabSz="914367">
              <a:spcBef>
                <a:spcPts val="2941"/>
              </a:spcBef>
              <a:buFont typeface="Arial" panose="020B0604020202020204" pitchFamily="34" charset="0"/>
              <a:buChar char="•"/>
              <a:defRPr/>
            </a:pPr>
            <a:r>
              <a:rPr lang="en-US" sz="3200" dirty="0">
                <a:solidFill>
                  <a:schemeClr val="tx1"/>
                </a:solidFill>
                <a:latin typeface="Segoe UI Semilight"/>
              </a:rPr>
              <a:t>Multiple source/destination IP ranges and multiple ports in a single rule to improve maintenance of network security policies.</a:t>
            </a:r>
          </a:p>
          <a:p>
            <a:endParaRPr lang="en-US" dirty="0"/>
          </a:p>
        </p:txBody>
      </p:sp>
      <p:pic>
        <p:nvPicPr>
          <p:cNvPr id="9" name="Picture 8">
            <a:extLst>
              <a:ext uri="{FF2B5EF4-FFF2-40B4-BE49-F238E27FC236}">
                <a16:creationId xmlns:a16="http://schemas.microsoft.com/office/drawing/2014/main" id="{E96BC392-7ABC-4DFC-B483-F143CAC61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560" y="1370537"/>
            <a:ext cx="836061" cy="911168"/>
          </a:xfrm>
          <a:prstGeom prst="rect">
            <a:avLst/>
          </a:prstGeom>
        </p:spPr>
      </p:pic>
      <p:cxnSp>
        <p:nvCxnSpPr>
          <p:cNvPr id="10" name="Straight Connector 9">
            <a:extLst>
              <a:ext uri="{FF2B5EF4-FFF2-40B4-BE49-F238E27FC236}">
                <a16:creationId xmlns:a16="http://schemas.microsoft.com/office/drawing/2014/main" id="{43FEBEF3-A666-4E69-9277-0B3DB4EED286}"/>
              </a:ext>
            </a:extLst>
          </p:cNvPr>
          <p:cNvCxnSpPr/>
          <p:nvPr/>
        </p:nvCxnSpPr>
        <p:spPr>
          <a:xfrm flipV="1">
            <a:off x="0" y="1132747"/>
            <a:ext cx="6172200" cy="3903"/>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11" name="Freeform: Shape 15">
            <a:extLst>
              <a:ext uri="{FF2B5EF4-FFF2-40B4-BE49-F238E27FC236}">
                <a16:creationId xmlns:a16="http://schemas.microsoft.com/office/drawing/2014/main" id="{CA9D3E5F-09C1-4B2B-BD9C-AC66D6D69D38}"/>
              </a:ext>
            </a:extLst>
          </p:cNvPr>
          <p:cNvSpPr/>
          <p:nvPr/>
        </p:nvSpPr>
        <p:spPr bwMode="auto">
          <a:xfrm>
            <a:off x="8575794" y="5861123"/>
            <a:ext cx="1430705" cy="825014"/>
          </a:xfrm>
          <a:custGeom>
            <a:avLst/>
            <a:gdLst>
              <a:gd name="connsiteX0" fmla="*/ 921462 w 2666999"/>
              <a:gd name="connsiteY0" fmla="*/ 0 h 1537922"/>
              <a:gd name="connsiteX1" fmla="*/ 1360789 w 2666999"/>
              <a:gd name="connsiteY1" fmla="*/ 181976 h 1537922"/>
              <a:gd name="connsiteX2" fmla="*/ 1425393 w 2666999"/>
              <a:gd name="connsiteY2" fmla="*/ 260276 h 1537922"/>
              <a:gd name="connsiteX3" fmla="*/ 1457522 w 2666999"/>
              <a:gd name="connsiteY3" fmla="*/ 233767 h 1537922"/>
              <a:gd name="connsiteX4" fmla="*/ 1733576 w 2666999"/>
              <a:gd name="connsiteY4" fmla="*/ 149444 h 1537922"/>
              <a:gd name="connsiteX5" fmla="*/ 2227315 w 2666999"/>
              <a:gd name="connsiteY5" fmla="*/ 643183 h 1537922"/>
              <a:gd name="connsiteX6" fmla="*/ 2224150 w 2666999"/>
              <a:gd name="connsiteY6" fmla="*/ 674580 h 1537922"/>
              <a:gd name="connsiteX7" fmla="*/ 2235328 w 2666999"/>
              <a:gd name="connsiteY7" fmla="*/ 674580 h 1537922"/>
              <a:gd name="connsiteX8" fmla="*/ 2666999 w 2666999"/>
              <a:gd name="connsiteY8" fmla="*/ 1106251 h 1537922"/>
              <a:gd name="connsiteX9" fmla="*/ 2235328 w 2666999"/>
              <a:gd name="connsiteY9" fmla="*/ 1537922 h 1537922"/>
              <a:gd name="connsiteX10" fmla="*/ 431671 w 2666999"/>
              <a:gd name="connsiteY10" fmla="*/ 1537922 h 1537922"/>
              <a:gd name="connsiteX11" fmla="*/ 0 w 2666999"/>
              <a:gd name="connsiteY11" fmla="*/ 1106251 h 1537922"/>
              <a:gd name="connsiteX12" fmla="*/ 263645 w 2666999"/>
              <a:gd name="connsiteY12" fmla="*/ 708503 h 1537922"/>
              <a:gd name="connsiteX13" fmla="*/ 307575 w 2666999"/>
              <a:gd name="connsiteY13" fmla="*/ 694867 h 1537922"/>
              <a:gd name="connsiteX14" fmla="*/ 300159 w 2666999"/>
              <a:gd name="connsiteY14" fmla="*/ 621303 h 1537922"/>
              <a:gd name="connsiteX15" fmla="*/ 921462 w 2666999"/>
              <a:gd name="connsiteY15" fmla="*/ 0 h 153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6999" h="1537922">
                <a:moveTo>
                  <a:pt x="921462" y="0"/>
                </a:moveTo>
                <a:cubicBezTo>
                  <a:pt x="1093030" y="0"/>
                  <a:pt x="1248356" y="69542"/>
                  <a:pt x="1360789" y="181976"/>
                </a:cubicBezTo>
                <a:lnTo>
                  <a:pt x="1425393" y="260276"/>
                </a:lnTo>
                <a:lnTo>
                  <a:pt x="1457522" y="233767"/>
                </a:lnTo>
                <a:cubicBezTo>
                  <a:pt x="1536323" y="180530"/>
                  <a:pt x="1631319" y="149444"/>
                  <a:pt x="1733576" y="149444"/>
                </a:cubicBezTo>
                <a:cubicBezTo>
                  <a:pt x="2006261" y="149444"/>
                  <a:pt x="2227315" y="370498"/>
                  <a:pt x="2227315" y="643183"/>
                </a:cubicBezTo>
                <a:lnTo>
                  <a:pt x="2224150" y="674580"/>
                </a:lnTo>
                <a:lnTo>
                  <a:pt x="2235328" y="674580"/>
                </a:lnTo>
                <a:cubicBezTo>
                  <a:pt x="2473733" y="674580"/>
                  <a:pt x="2666999" y="867846"/>
                  <a:pt x="2666999" y="1106251"/>
                </a:cubicBezTo>
                <a:cubicBezTo>
                  <a:pt x="2666999" y="1344656"/>
                  <a:pt x="2473733" y="1537922"/>
                  <a:pt x="2235328" y="1537922"/>
                </a:cubicBezTo>
                <a:lnTo>
                  <a:pt x="431671" y="1537922"/>
                </a:lnTo>
                <a:cubicBezTo>
                  <a:pt x="193266" y="1537922"/>
                  <a:pt x="0" y="1344656"/>
                  <a:pt x="0" y="1106251"/>
                </a:cubicBezTo>
                <a:cubicBezTo>
                  <a:pt x="0" y="927448"/>
                  <a:pt x="108712" y="774034"/>
                  <a:pt x="263645" y="708503"/>
                </a:cubicBezTo>
                <a:lnTo>
                  <a:pt x="307575" y="694867"/>
                </a:lnTo>
                <a:lnTo>
                  <a:pt x="300159" y="621303"/>
                </a:lnTo>
                <a:cubicBezTo>
                  <a:pt x="300159" y="278167"/>
                  <a:pt x="578326" y="0"/>
                  <a:pt x="921462" y="0"/>
                </a:cubicBezTo>
                <a:close/>
              </a:path>
            </a:pathLst>
          </a:custGeom>
          <a:noFill/>
          <a:ln w="317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268927" numCol="1" spcCol="0" rtlCol="0" fromWordArt="0" anchor="b" anchorCtr="0" forceAA="0" compatLnSpc="1">
            <a:prstTxWarp prst="textNoShape">
              <a:avLst/>
            </a:prstTxWarp>
            <a:noAutofit/>
          </a:bodyPr>
          <a:lstStyle/>
          <a:p>
            <a:pPr defTabSz="914367">
              <a:lnSpc>
                <a:spcPct val="90000"/>
              </a:lnSpc>
              <a:spcAft>
                <a:spcPts val="588"/>
              </a:spcAft>
              <a:defRPr/>
            </a:pPr>
            <a:endParaRPr lang="en-US" sz="2353" dirty="0">
              <a:gradFill>
                <a:gsLst>
                  <a:gs pos="2917">
                    <a:srgbClr val="353535"/>
                  </a:gs>
                  <a:gs pos="30000">
                    <a:srgbClr val="353535"/>
                  </a:gs>
                </a:gsLst>
                <a:lin ang="5400000" scaled="0"/>
              </a:gradFill>
              <a:latin typeface="Segoe UI Semilight"/>
            </a:endParaRPr>
          </a:p>
        </p:txBody>
      </p:sp>
      <p:cxnSp>
        <p:nvCxnSpPr>
          <p:cNvPr id="13" name="Connector: Elbow 17">
            <a:extLst>
              <a:ext uri="{FF2B5EF4-FFF2-40B4-BE49-F238E27FC236}">
                <a16:creationId xmlns:a16="http://schemas.microsoft.com/office/drawing/2014/main" id="{9829E475-EA78-4C3D-9C34-540743F8431B}"/>
              </a:ext>
            </a:extLst>
          </p:cNvPr>
          <p:cNvCxnSpPr>
            <a:cxnSpLocks/>
          </p:cNvCxnSpPr>
          <p:nvPr/>
        </p:nvCxnSpPr>
        <p:spPr>
          <a:xfrm rot="5400000" flipH="1" flipV="1">
            <a:off x="8505249" y="3751283"/>
            <a:ext cx="4174236" cy="1154451"/>
          </a:xfrm>
          <a:prstGeom prst="bentConnector3">
            <a:avLst>
              <a:gd name="adj1" fmla="val 748"/>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Connector: Elbow 18">
            <a:extLst>
              <a:ext uri="{FF2B5EF4-FFF2-40B4-BE49-F238E27FC236}">
                <a16:creationId xmlns:a16="http://schemas.microsoft.com/office/drawing/2014/main" id="{B7596B7F-3FA7-4741-85D9-657B062A4BBB}"/>
              </a:ext>
            </a:extLst>
          </p:cNvPr>
          <p:cNvCxnSpPr>
            <a:cxnSpLocks/>
            <a:endCxn id="12" idx="1"/>
          </p:cNvCxnSpPr>
          <p:nvPr/>
        </p:nvCxnSpPr>
        <p:spPr>
          <a:xfrm rot="16200000" flipH="1">
            <a:off x="5768947" y="3451100"/>
            <a:ext cx="4147659" cy="1448739"/>
          </a:xfrm>
          <a:prstGeom prst="bentConnector2">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5" name="Table 14">
            <a:extLst>
              <a:ext uri="{FF2B5EF4-FFF2-40B4-BE49-F238E27FC236}">
                <a16:creationId xmlns:a16="http://schemas.microsoft.com/office/drawing/2014/main" id="{98EA3062-771B-4BAC-969C-22497E888DEA}"/>
              </a:ext>
            </a:extLst>
          </p:cNvPr>
          <p:cNvGraphicFramePr>
            <a:graphicFrameLocks noGrp="1"/>
          </p:cNvGraphicFramePr>
          <p:nvPr>
            <p:extLst/>
          </p:nvPr>
        </p:nvGraphicFramePr>
        <p:xfrm>
          <a:off x="6276314" y="3079151"/>
          <a:ext cx="5966370" cy="2915920"/>
        </p:xfrm>
        <a:graphic>
          <a:graphicData uri="http://schemas.openxmlformats.org/drawingml/2006/table">
            <a:tbl>
              <a:tblPr>
                <a:tableStyleId>{1E171933-4619-4E11-9A3F-F7608DF75F80}</a:tableStyleId>
              </a:tblPr>
              <a:tblGrid>
                <a:gridCol w="554194">
                  <a:extLst>
                    <a:ext uri="{9D8B030D-6E8A-4147-A177-3AD203B41FA5}">
                      <a16:colId xmlns:a16="http://schemas.microsoft.com/office/drawing/2014/main" val="878956919"/>
                    </a:ext>
                  </a:extLst>
                </a:gridCol>
                <a:gridCol w="1642387">
                  <a:extLst>
                    <a:ext uri="{9D8B030D-6E8A-4147-A177-3AD203B41FA5}">
                      <a16:colId xmlns:a16="http://schemas.microsoft.com/office/drawing/2014/main" val="1546973202"/>
                    </a:ext>
                  </a:extLst>
                </a:gridCol>
                <a:gridCol w="1246380">
                  <a:extLst>
                    <a:ext uri="{9D8B030D-6E8A-4147-A177-3AD203B41FA5}">
                      <a16:colId xmlns:a16="http://schemas.microsoft.com/office/drawing/2014/main" val="236321253"/>
                    </a:ext>
                  </a:extLst>
                </a:gridCol>
                <a:gridCol w="1894723">
                  <a:extLst>
                    <a:ext uri="{9D8B030D-6E8A-4147-A177-3AD203B41FA5}">
                      <a16:colId xmlns:a16="http://schemas.microsoft.com/office/drawing/2014/main" val="2021927125"/>
                    </a:ext>
                  </a:extLst>
                </a:gridCol>
                <a:gridCol w="628686">
                  <a:extLst>
                    <a:ext uri="{9D8B030D-6E8A-4147-A177-3AD203B41FA5}">
                      <a16:colId xmlns:a16="http://schemas.microsoft.com/office/drawing/2014/main" val="414589496"/>
                    </a:ext>
                  </a:extLst>
                </a:gridCol>
              </a:tblGrid>
              <a:tr h="238760">
                <a:tc gridSpan="5">
                  <a:txBody>
                    <a:bodyPr/>
                    <a:lstStyle/>
                    <a:p>
                      <a:pPr marL="0" marR="0" algn="ctr" fontAlgn="t">
                        <a:spcBef>
                          <a:spcPts val="0"/>
                        </a:spcBef>
                        <a:spcAft>
                          <a:spcPts val="0"/>
                        </a:spcAft>
                      </a:pPr>
                      <a:r>
                        <a:rPr lang="en-US" sz="1400" b="1" dirty="0">
                          <a:effectLst/>
                        </a:rPr>
                        <a:t>Network Security Group NSG</a:t>
                      </a:r>
                      <a:endParaRPr lang="en-US" sz="1400" b="1" dirty="0">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38760">
                <a:tc>
                  <a:txBody>
                    <a:bodyPr/>
                    <a:lstStyle/>
                    <a:p>
                      <a:pPr marL="0" marR="0" fontAlgn="t">
                        <a:spcBef>
                          <a:spcPts val="0"/>
                        </a:spcBef>
                        <a:spcAft>
                          <a:spcPts val="0"/>
                        </a:spcAft>
                      </a:pPr>
                      <a:r>
                        <a:rPr lang="en-US" sz="1200" b="1" dirty="0">
                          <a:effectLst/>
                        </a:rPr>
                        <a:t>Action</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Name</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Source</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Destination</a:t>
                      </a:r>
                      <a:endParaRPr lang="en-US" sz="12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b="1" dirty="0">
                          <a:effectLst/>
                        </a:rPr>
                        <a:t>Port</a:t>
                      </a:r>
                      <a:endParaRPr lang="en-US" sz="1200" b="1" dirty="0">
                        <a:solidFill>
                          <a:srgbClr val="222222"/>
                        </a:solidFill>
                        <a:effectLst/>
                        <a:latin typeface="+mn-lt"/>
                      </a:endParaRPr>
                    </a:p>
                  </a:txBody>
                  <a:tcPr marL="50800" marR="50800" marT="50800" marB="50800"/>
                </a:tc>
                <a:extLst>
                  <a:ext uri="{0D108BD9-81ED-4DB2-BD59-A6C34878D82A}">
                    <a16:rowId xmlns:a16="http://schemas.microsoft.com/office/drawing/2014/main" val="819426849"/>
                  </a:ext>
                </a:extLst>
              </a:tr>
              <a:tr h="0">
                <a:tc>
                  <a:txBody>
                    <a:bodyPr/>
                    <a:lstStyle/>
                    <a:p>
                      <a:pPr marL="0" marR="0" fontAlgn="t">
                        <a:spcBef>
                          <a:spcPts val="0"/>
                        </a:spcBef>
                        <a:spcAft>
                          <a:spcPts val="0"/>
                        </a:spcAft>
                      </a:pPr>
                      <a:r>
                        <a:rPr lang="en-US" sz="1200" b="1" dirty="0">
                          <a:solidFill>
                            <a:srgbClr val="00B050"/>
                          </a:solidFill>
                          <a:effectLst/>
                          <a:latin typeface="+mn-lt"/>
                        </a:rPr>
                        <a:t>Allow</a:t>
                      </a:r>
                      <a:endParaRPr lang="en-US" sz="12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solidFill>
                            <a:srgbClr val="222222"/>
                          </a:solidFill>
                          <a:effectLst/>
                          <a:latin typeface="+mn-lt"/>
                        </a:rPr>
                        <a:t>AllowMyOnPremises</a:t>
                      </a:r>
                    </a:p>
                  </a:txBody>
                  <a:tcPr marL="50800" marR="50800" marT="50800" marB="50800" anchor="ctr"/>
                </a:tc>
                <a:tc>
                  <a:txBody>
                    <a:bodyPr/>
                    <a:lstStyle/>
                    <a:p>
                      <a:pPr marL="0" marR="0" fontAlgn="t">
                        <a:spcBef>
                          <a:spcPts val="0"/>
                        </a:spcBef>
                        <a:spcAft>
                          <a:spcPts val="0"/>
                        </a:spcAft>
                      </a:pPr>
                      <a:r>
                        <a:rPr lang="en-US" sz="1200" dirty="0">
                          <a:effectLst/>
                        </a:rPr>
                        <a:t>10.100.1.0/24,</a:t>
                      </a:r>
                    </a:p>
                    <a:p>
                      <a:pPr marL="0" marR="0" fontAlgn="t">
                        <a:spcBef>
                          <a:spcPts val="0"/>
                        </a:spcBef>
                        <a:spcAft>
                          <a:spcPts val="0"/>
                        </a:spcAft>
                      </a:pPr>
                      <a:r>
                        <a:rPr lang="en-US" sz="1200" dirty="0">
                          <a:effectLst/>
                        </a:rPr>
                        <a:t>192.168.24.128/25,</a:t>
                      </a:r>
                    </a:p>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effectLst/>
                        </a:rPr>
                        <a:t>10.200.1.0/24,</a:t>
                      </a:r>
                      <a:endParaRPr lang="en-US" sz="1200" dirty="0">
                        <a:solidFill>
                          <a:srgbClr val="222222"/>
                        </a:solidFill>
                        <a:effectLst/>
                        <a:latin typeface="+mn-lt"/>
                      </a:endParaRPr>
                    </a:p>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effectLst/>
                        </a:rPr>
                        <a:t>10.30.14.0/26</a:t>
                      </a: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113.68.120.64/28, 17.116.1.0/25,</a:t>
                      </a:r>
                    </a:p>
                    <a:p>
                      <a:pPr marL="0" marR="0" fontAlgn="t">
                        <a:spcBef>
                          <a:spcPts val="0"/>
                        </a:spcBef>
                        <a:spcAft>
                          <a:spcPts val="0"/>
                        </a:spcAft>
                      </a:pPr>
                      <a:r>
                        <a:rPr lang="en-US" sz="1200" dirty="0">
                          <a:solidFill>
                            <a:srgbClr val="222222"/>
                          </a:solidFill>
                          <a:effectLst/>
                          <a:latin typeface="+mn-lt"/>
                        </a:rPr>
                        <a:t>19.27.160.224/28</a:t>
                      </a:r>
                    </a:p>
                    <a:p>
                      <a:pPr marL="0" marR="0" fontAlgn="t">
                        <a:spcBef>
                          <a:spcPts val="0"/>
                        </a:spcBef>
                        <a:spcAft>
                          <a:spcPts val="0"/>
                        </a:spcAft>
                      </a:pPr>
                      <a:endParaRPr lang="en-US" sz="12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80,</a:t>
                      </a:r>
                    </a:p>
                    <a:p>
                      <a:pPr marL="0" marR="0" fontAlgn="t">
                        <a:spcBef>
                          <a:spcPts val="0"/>
                        </a:spcBef>
                        <a:spcAft>
                          <a:spcPts val="0"/>
                        </a:spcAft>
                      </a:pPr>
                      <a:r>
                        <a:rPr lang="en-US" sz="1200" dirty="0">
                          <a:solidFill>
                            <a:srgbClr val="222222"/>
                          </a:solidFill>
                          <a:effectLst/>
                          <a:latin typeface="+mn-lt"/>
                        </a:rPr>
                        <a:t>8080, 443,</a:t>
                      </a:r>
                    </a:p>
                    <a:p>
                      <a:pPr marL="0" marR="0" fontAlgn="t">
                        <a:spcBef>
                          <a:spcPts val="0"/>
                        </a:spcBef>
                        <a:spcAft>
                          <a:spcPts val="0"/>
                        </a:spcAft>
                      </a:pPr>
                      <a:r>
                        <a:rPr lang="en-US" sz="1200" dirty="0">
                          <a:solidFill>
                            <a:srgbClr val="222222"/>
                          </a:solidFill>
                          <a:effectLst/>
                          <a:latin typeface="+mn-lt"/>
                        </a:rPr>
                        <a:t>22</a:t>
                      </a:r>
                    </a:p>
                  </a:txBody>
                  <a:tcPr marL="50800" marR="50800" marT="50800" marB="50800" anchor="ctr"/>
                </a:tc>
                <a:extLst>
                  <a:ext uri="{0D108BD9-81ED-4DB2-BD59-A6C34878D82A}">
                    <a16:rowId xmlns:a16="http://schemas.microsoft.com/office/drawing/2014/main" val="1048954723"/>
                  </a:ext>
                </a:extLst>
              </a:tr>
              <a:tr h="0">
                <a:tc>
                  <a:txBody>
                    <a:bodyPr/>
                    <a:lstStyle/>
                    <a:p>
                      <a:pPr marL="0" marR="0" fontAlgn="t">
                        <a:spcBef>
                          <a:spcPts val="0"/>
                        </a:spcBef>
                        <a:spcAft>
                          <a:spcPts val="0"/>
                        </a:spcAft>
                      </a:pPr>
                      <a:r>
                        <a:rPr lang="en-US" sz="1200" b="1" dirty="0">
                          <a:solidFill>
                            <a:srgbClr val="00B050"/>
                          </a:solidFill>
                          <a:effectLst/>
                          <a:latin typeface="+mn-lt"/>
                        </a:rPr>
                        <a:t>Allow</a:t>
                      </a:r>
                      <a:endParaRPr lang="en-US" sz="12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AllowMyExternalRanges</a:t>
                      </a:r>
                    </a:p>
                  </a:txBody>
                  <a:tcPr marL="50800" marR="50800" marT="50800" marB="50800" anchor="ctr"/>
                </a:tc>
                <a:tc>
                  <a:txBody>
                    <a:bodyPr/>
                    <a:lstStyle/>
                    <a:p>
                      <a:pPr marL="0" marR="0" fontAlgn="t">
                        <a:spcBef>
                          <a:spcPts val="0"/>
                        </a:spcBef>
                        <a:spcAft>
                          <a:spcPts val="0"/>
                        </a:spcAft>
                      </a:pPr>
                      <a:r>
                        <a:rPr lang="en-US" sz="1200" dirty="0">
                          <a:effectLst/>
                        </a:rPr>
                        <a:t>10.1.1.0/24,</a:t>
                      </a:r>
                    </a:p>
                    <a:p>
                      <a:pPr marL="0" marR="0" lvl="0" indent="0" algn="l" defTabSz="932742" rtl="0" eaLnBrk="1" fontAlgn="t" latinLnBrk="0" hangingPunct="1">
                        <a:lnSpc>
                          <a:spcPct val="100000"/>
                        </a:lnSpc>
                        <a:spcBef>
                          <a:spcPts val="0"/>
                        </a:spcBef>
                        <a:spcAft>
                          <a:spcPts val="0"/>
                        </a:spcAft>
                        <a:buClrTx/>
                        <a:buSzTx/>
                        <a:buFontTx/>
                        <a:buNone/>
                        <a:tabLst/>
                        <a:defRPr/>
                      </a:pPr>
                      <a:r>
                        <a:rPr lang="en-US" sz="1200" dirty="0">
                          <a:effectLst/>
                        </a:rPr>
                        <a:t>10.20.1.0/24,</a:t>
                      </a:r>
                    </a:p>
                    <a:p>
                      <a:pPr marL="0" marR="0" fontAlgn="t">
                        <a:spcBef>
                          <a:spcPts val="0"/>
                        </a:spcBef>
                        <a:spcAft>
                          <a:spcPts val="0"/>
                        </a:spcAft>
                      </a:pPr>
                      <a:r>
                        <a:rPr lang="en-US" sz="1200" dirty="0">
                          <a:effectLst/>
                        </a:rPr>
                        <a:t>192.168.24.128/25</a:t>
                      </a:r>
                      <a:endParaRPr lang="en-US" sz="12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13.68.120.64/28, 137.116.1.0/25,</a:t>
                      </a:r>
                    </a:p>
                    <a:p>
                      <a:pPr marL="0" marR="0" fontAlgn="t">
                        <a:spcBef>
                          <a:spcPts val="0"/>
                        </a:spcBef>
                        <a:spcAft>
                          <a:spcPts val="0"/>
                        </a:spcAft>
                      </a:pPr>
                      <a:r>
                        <a:rPr lang="en-US" sz="1200" dirty="0">
                          <a:solidFill>
                            <a:srgbClr val="222222"/>
                          </a:solidFill>
                          <a:effectLst/>
                          <a:latin typeface="+mn-lt"/>
                        </a:rPr>
                        <a:t>191.237.160.224/28</a:t>
                      </a:r>
                    </a:p>
                  </a:txBody>
                  <a:tcPr marL="50800" marR="50800" marT="50800" marB="50800" anchor="ctr"/>
                </a:tc>
                <a:tc>
                  <a:txBody>
                    <a:bodyPr/>
                    <a:lstStyle/>
                    <a:p>
                      <a:pPr marL="0" marR="0" fontAlgn="t">
                        <a:spcBef>
                          <a:spcPts val="0"/>
                        </a:spcBef>
                        <a:spcAft>
                          <a:spcPts val="0"/>
                        </a:spcAft>
                      </a:pPr>
                      <a:r>
                        <a:rPr lang="en-US" sz="1200" dirty="0">
                          <a:solidFill>
                            <a:srgbClr val="222222"/>
                          </a:solidFill>
                          <a:effectLst/>
                          <a:latin typeface="+mn-lt"/>
                        </a:rPr>
                        <a:t>80,</a:t>
                      </a:r>
                    </a:p>
                    <a:p>
                      <a:pPr marL="0" marR="0" fontAlgn="t">
                        <a:spcBef>
                          <a:spcPts val="0"/>
                        </a:spcBef>
                        <a:spcAft>
                          <a:spcPts val="0"/>
                        </a:spcAft>
                      </a:pPr>
                      <a:r>
                        <a:rPr lang="en-US" sz="1200" dirty="0">
                          <a:solidFill>
                            <a:srgbClr val="222222"/>
                          </a:solidFill>
                          <a:effectLst/>
                          <a:latin typeface="+mn-lt"/>
                        </a:rPr>
                        <a:t>8080, 443</a:t>
                      </a:r>
                    </a:p>
                  </a:txBody>
                  <a:tcPr marL="50800" marR="50800" marT="50800" marB="50800" anchor="ctr"/>
                </a:tc>
                <a:extLst>
                  <a:ext uri="{0D108BD9-81ED-4DB2-BD59-A6C34878D82A}">
                    <a16:rowId xmlns:a16="http://schemas.microsoft.com/office/drawing/2014/main" val="940694489"/>
                  </a:ext>
                </a:extLst>
              </a:tr>
              <a:tr h="0">
                <a:tc>
                  <a:txBody>
                    <a:bodyPr/>
                    <a:lstStyle/>
                    <a:p>
                      <a:pPr marL="0" marR="0" fontAlgn="t">
                        <a:spcBef>
                          <a:spcPts val="0"/>
                        </a:spcBef>
                        <a:spcAft>
                          <a:spcPts val="0"/>
                        </a:spcAft>
                      </a:pPr>
                      <a:r>
                        <a:rPr lang="en-US" sz="1200" b="1" dirty="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1200" dirty="0">
                          <a:effectLst/>
                        </a:rPr>
                        <a:t>DenyAllOutBound</a:t>
                      </a:r>
                      <a:endParaRPr lang="en-US" sz="12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dirty="0">
                          <a:effectLst/>
                        </a:rPr>
                        <a:t>Any</a:t>
                      </a:r>
                      <a:endParaRPr lang="en-US" sz="12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dirty="0">
                          <a:effectLst/>
                        </a:rPr>
                        <a:t>Any</a:t>
                      </a:r>
                      <a:endParaRPr lang="en-US" sz="12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200" dirty="0">
                          <a:effectLst/>
                        </a:rPr>
                        <a:t>Any</a:t>
                      </a:r>
                      <a:endParaRPr lang="en-US" sz="12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16"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35873AB0-056B-4DF9-8599-3FE072926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220" y="2503816"/>
            <a:ext cx="350378" cy="3349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04A064AD-BC53-4729-AE43-DB3A64E06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94402" y="2509303"/>
            <a:ext cx="350378" cy="334924"/>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3">
            <a:extLst>
              <a:ext uri="{FF2B5EF4-FFF2-40B4-BE49-F238E27FC236}">
                <a16:creationId xmlns:a16="http://schemas.microsoft.com/office/drawing/2014/main" id="{0746E95D-73A6-451D-937F-37D64521F6B5}"/>
              </a:ext>
            </a:extLst>
          </p:cNvPr>
          <p:cNvSpPr>
            <a:spLocks noChangeAspect="1" noChangeArrowheads="1" noTextEdit="1"/>
          </p:cNvSpPr>
          <p:nvPr/>
        </p:nvSpPr>
        <p:spPr bwMode="auto">
          <a:xfrm>
            <a:off x="6100307" y="730338"/>
            <a:ext cx="2308193" cy="158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9" name="Rectangle 5">
            <a:extLst>
              <a:ext uri="{FF2B5EF4-FFF2-40B4-BE49-F238E27FC236}">
                <a16:creationId xmlns:a16="http://schemas.microsoft.com/office/drawing/2014/main" id="{787D636D-565B-4D66-9DBF-16BCEA11E662}"/>
              </a:ext>
            </a:extLst>
          </p:cNvPr>
          <p:cNvSpPr>
            <a:spLocks noChangeArrowheads="1"/>
          </p:cNvSpPr>
          <p:nvPr/>
        </p:nvSpPr>
        <p:spPr bwMode="auto">
          <a:xfrm>
            <a:off x="7938314" y="1342126"/>
            <a:ext cx="470188" cy="96384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0" name="Rectangle 6">
            <a:extLst>
              <a:ext uri="{FF2B5EF4-FFF2-40B4-BE49-F238E27FC236}">
                <a16:creationId xmlns:a16="http://schemas.microsoft.com/office/drawing/2014/main" id="{6477F42F-6FA3-4DE3-B47E-3E0421506FF1}"/>
              </a:ext>
            </a:extLst>
          </p:cNvPr>
          <p:cNvSpPr>
            <a:spLocks noChangeArrowheads="1"/>
          </p:cNvSpPr>
          <p:nvPr/>
        </p:nvSpPr>
        <p:spPr bwMode="auto">
          <a:xfrm>
            <a:off x="8307470" y="1421013"/>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1" name="Rectangle 7">
            <a:extLst>
              <a:ext uri="{FF2B5EF4-FFF2-40B4-BE49-F238E27FC236}">
                <a16:creationId xmlns:a16="http://schemas.microsoft.com/office/drawing/2014/main" id="{F6D12539-8207-4D1B-BCCA-D675948197A2}"/>
              </a:ext>
            </a:extLst>
          </p:cNvPr>
          <p:cNvSpPr>
            <a:spLocks noChangeArrowheads="1"/>
          </p:cNvSpPr>
          <p:nvPr/>
        </p:nvSpPr>
        <p:spPr bwMode="auto">
          <a:xfrm>
            <a:off x="8204496" y="1421013"/>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2" name="Rectangle 8">
            <a:extLst>
              <a:ext uri="{FF2B5EF4-FFF2-40B4-BE49-F238E27FC236}">
                <a16:creationId xmlns:a16="http://schemas.microsoft.com/office/drawing/2014/main" id="{96D959BC-2E5E-4EBC-B5C2-5A1E761A8706}"/>
              </a:ext>
            </a:extLst>
          </p:cNvPr>
          <p:cNvSpPr>
            <a:spLocks noChangeArrowheads="1"/>
          </p:cNvSpPr>
          <p:nvPr/>
        </p:nvSpPr>
        <p:spPr bwMode="auto">
          <a:xfrm>
            <a:off x="8101519" y="1421013"/>
            <a:ext cx="38858"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3" name="Rectangle 9">
            <a:extLst>
              <a:ext uri="{FF2B5EF4-FFF2-40B4-BE49-F238E27FC236}">
                <a16:creationId xmlns:a16="http://schemas.microsoft.com/office/drawing/2014/main" id="{B80BB856-F20C-43C4-8F23-F819EF44613B}"/>
              </a:ext>
            </a:extLst>
          </p:cNvPr>
          <p:cNvSpPr>
            <a:spLocks noChangeArrowheads="1"/>
          </p:cNvSpPr>
          <p:nvPr/>
        </p:nvSpPr>
        <p:spPr bwMode="auto">
          <a:xfrm>
            <a:off x="7998544" y="1421013"/>
            <a:ext cx="40802"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4" name="Rectangle 10">
            <a:extLst>
              <a:ext uri="{FF2B5EF4-FFF2-40B4-BE49-F238E27FC236}">
                <a16:creationId xmlns:a16="http://schemas.microsoft.com/office/drawing/2014/main" id="{D865EBFF-E4EB-40C5-B2B7-92820E369B54}"/>
              </a:ext>
            </a:extLst>
          </p:cNvPr>
          <p:cNvSpPr>
            <a:spLocks noChangeArrowheads="1"/>
          </p:cNvSpPr>
          <p:nvPr/>
        </p:nvSpPr>
        <p:spPr bwMode="auto">
          <a:xfrm>
            <a:off x="8307470" y="1521999"/>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5" name="Rectangle 11">
            <a:extLst>
              <a:ext uri="{FF2B5EF4-FFF2-40B4-BE49-F238E27FC236}">
                <a16:creationId xmlns:a16="http://schemas.microsoft.com/office/drawing/2014/main" id="{BCCAA872-C136-4894-A552-B80ABA4F1125}"/>
              </a:ext>
            </a:extLst>
          </p:cNvPr>
          <p:cNvSpPr>
            <a:spLocks noChangeArrowheads="1"/>
          </p:cNvSpPr>
          <p:nvPr/>
        </p:nvSpPr>
        <p:spPr bwMode="auto">
          <a:xfrm>
            <a:off x="8204496" y="1521999"/>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6" name="Rectangle 12">
            <a:extLst>
              <a:ext uri="{FF2B5EF4-FFF2-40B4-BE49-F238E27FC236}">
                <a16:creationId xmlns:a16="http://schemas.microsoft.com/office/drawing/2014/main" id="{7E2C3D7A-E283-4521-B07C-118FB4548216}"/>
              </a:ext>
            </a:extLst>
          </p:cNvPr>
          <p:cNvSpPr>
            <a:spLocks noChangeArrowheads="1"/>
          </p:cNvSpPr>
          <p:nvPr/>
        </p:nvSpPr>
        <p:spPr bwMode="auto">
          <a:xfrm>
            <a:off x="8101519" y="1521999"/>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7" name="Rectangle 13">
            <a:extLst>
              <a:ext uri="{FF2B5EF4-FFF2-40B4-BE49-F238E27FC236}">
                <a16:creationId xmlns:a16="http://schemas.microsoft.com/office/drawing/2014/main" id="{D523560D-E432-412A-81D1-D8CE155538DF}"/>
              </a:ext>
            </a:extLst>
          </p:cNvPr>
          <p:cNvSpPr>
            <a:spLocks noChangeArrowheads="1"/>
          </p:cNvSpPr>
          <p:nvPr/>
        </p:nvSpPr>
        <p:spPr bwMode="auto">
          <a:xfrm>
            <a:off x="7998544" y="1521999"/>
            <a:ext cx="40802"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8" name="Rectangle 14">
            <a:extLst>
              <a:ext uri="{FF2B5EF4-FFF2-40B4-BE49-F238E27FC236}">
                <a16:creationId xmlns:a16="http://schemas.microsoft.com/office/drawing/2014/main" id="{92A80776-599F-4FE5-BCEB-5A27F533618D}"/>
              </a:ext>
            </a:extLst>
          </p:cNvPr>
          <p:cNvSpPr>
            <a:spLocks noChangeArrowheads="1"/>
          </p:cNvSpPr>
          <p:nvPr/>
        </p:nvSpPr>
        <p:spPr bwMode="auto">
          <a:xfrm>
            <a:off x="8307470" y="1624996"/>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29" name="Rectangle 15">
            <a:extLst>
              <a:ext uri="{FF2B5EF4-FFF2-40B4-BE49-F238E27FC236}">
                <a16:creationId xmlns:a16="http://schemas.microsoft.com/office/drawing/2014/main" id="{C6D4F44A-08DC-4486-B700-DA86B722657F}"/>
              </a:ext>
            </a:extLst>
          </p:cNvPr>
          <p:cNvSpPr>
            <a:spLocks noChangeArrowheads="1"/>
          </p:cNvSpPr>
          <p:nvPr/>
        </p:nvSpPr>
        <p:spPr bwMode="auto">
          <a:xfrm>
            <a:off x="8204496" y="1624996"/>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0" name="Rectangle 16">
            <a:extLst>
              <a:ext uri="{FF2B5EF4-FFF2-40B4-BE49-F238E27FC236}">
                <a16:creationId xmlns:a16="http://schemas.microsoft.com/office/drawing/2014/main" id="{1E217632-53FA-4C30-ABAA-697B8655C0FC}"/>
              </a:ext>
            </a:extLst>
          </p:cNvPr>
          <p:cNvSpPr>
            <a:spLocks noChangeArrowheads="1"/>
          </p:cNvSpPr>
          <p:nvPr/>
        </p:nvSpPr>
        <p:spPr bwMode="auto">
          <a:xfrm>
            <a:off x="8101519" y="1624996"/>
            <a:ext cx="38858"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1" name="Rectangle 17">
            <a:extLst>
              <a:ext uri="{FF2B5EF4-FFF2-40B4-BE49-F238E27FC236}">
                <a16:creationId xmlns:a16="http://schemas.microsoft.com/office/drawing/2014/main" id="{D2E0F0A5-88C6-4033-9D2B-8A9BA7D519F9}"/>
              </a:ext>
            </a:extLst>
          </p:cNvPr>
          <p:cNvSpPr>
            <a:spLocks noChangeArrowheads="1"/>
          </p:cNvSpPr>
          <p:nvPr/>
        </p:nvSpPr>
        <p:spPr bwMode="auto">
          <a:xfrm>
            <a:off x="7998544" y="1624996"/>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2" name="Rectangle 18">
            <a:extLst>
              <a:ext uri="{FF2B5EF4-FFF2-40B4-BE49-F238E27FC236}">
                <a16:creationId xmlns:a16="http://schemas.microsoft.com/office/drawing/2014/main" id="{8C870088-F88F-437D-964B-24F610C1FD8E}"/>
              </a:ext>
            </a:extLst>
          </p:cNvPr>
          <p:cNvSpPr>
            <a:spLocks noChangeArrowheads="1"/>
          </p:cNvSpPr>
          <p:nvPr/>
        </p:nvSpPr>
        <p:spPr bwMode="auto">
          <a:xfrm>
            <a:off x="8307470" y="1726028"/>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3" name="Rectangle 19">
            <a:extLst>
              <a:ext uri="{FF2B5EF4-FFF2-40B4-BE49-F238E27FC236}">
                <a16:creationId xmlns:a16="http://schemas.microsoft.com/office/drawing/2014/main" id="{67DE1988-1F3D-4287-AF19-F98D01DCC856}"/>
              </a:ext>
            </a:extLst>
          </p:cNvPr>
          <p:cNvSpPr>
            <a:spLocks noChangeArrowheads="1"/>
          </p:cNvSpPr>
          <p:nvPr/>
        </p:nvSpPr>
        <p:spPr bwMode="auto">
          <a:xfrm>
            <a:off x="8204496" y="1726028"/>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4" name="Rectangle 20">
            <a:extLst>
              <a:ext uri="{FF2B5EF4-FFF2-40B4-BE49-F238E27FC236}">
                <a16:creationId xmlns:a16="http://schemas.microsoft.com/office/drawing/2014/main" id="{DFC58754-7441-49B1-98B3-25EFC327478D}"/>
              </a:ext>
            </a:extLst>
          </p:cNvPr>
          <p:cNvSpPr>
            <a:spLocks noChangeArrowheads="1"/>
          </p:cNvSpPr>
          <p:nvPr/>
        </p:nvSpPr>
        <p:spPr bwMode="auto">
          <a:xfrm>
            <a:off x="8101519" y="1726028"/>
            <a:ext cx="38858"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5" name="Rectangle 21">
            <a:extLst>
              <a:ext uri="{FF2B5EF4-FFF2-40B4-BE49-F238E27FC236}">
                <a16:creationId xmlns:a16="http://schemas.microsoft.com/office/drawing/2014/main" id="{D831965A-0832-46CE-9964-CB1B2FD53371}"/>
              </a:ext>
            </a:extLst>
          </p:cNvPr>
          <p:cNvSpPr>
            <a:spLocks noChangeArrowheads="1"/>
          </p:cNvSpPr>
          <p:nvPr/>
        </p:nvSpPr>
        <p:spPr bwMode="auto">
          <a:xfrm>
            <a:off x="7998544" y="1726028"/>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6" name="Rectangle 22">
            <a:extLst>
              <a:ext uri="{FF2B5EF4-FFF2-40B4-BE49-F238E27FC236}">
                <a16:creationId xmlns:a16="http://schemas.microsoft.com/office/drawing/2014/main" id="{0F090705-21BD-4C9B-8FC8-9B84869C080A}"/>
              </a:ext>
            </a:extLst>
          </p:cNvPr>
          <p:cNvSpPr>
            <a:spLocks noChangeArrowheads="1"/>
          </p:cNvSpPr>
          <p:nvPr/>
        </p:nvSpPr>
        <p:spPr bwMode="auto">
          <a:xfrm>
            <a:off x="8307470" y="1830970"/>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7" name="Rectangle 23">
            <a:extLst>
              <a:ext uri="{FF2B5EF4-FFF2-40B4-BE49-F238E27FC236}">
                <a16:creationId xmlns:a16="http://schemas.microsoft.com/office/drawing/2014/main" id="{4DC5222A-35AA-4672-B867-96522EBB6EFF}"/>
              </a:ext>
            </a:extLst>
          </p:cNvPr>
          <p:cNvSpPr>
            <a:spLocks noChangeArrowheads="1"/>
          </p:cNvSpPr>
          <p:nvPr/>
        </p:nvSpPr>
        <p:spPr bwMode="auto">
          <a:xfrm>
            <a:off x="8204496" y="1830970"/>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8" name="Rectangle 24">
            <a:extLst>
              <a:ext uri="{FF2B5EF4-FFF2-40B4-BE49-F238E27FC236}">
                <a16:creationId xmlns:a16="http://schemas.microsoft.com/office/drawing/2014/main" id="{70578688-1FDF-4A59-A023-60A4CE869A50}"/>
              </a:ext>
            </a:extLst>
          </p:cNvPr>
          <p:cNvSpPr>
            <a:spLocks noChangeArrowheads="1"/>
          </p:cNvSpPr>
          <p:nvPr/>
        </p:nvSpPr>
        <p:spPr bwMode="auto">
          <a:xfrm>
            <a:off x="8101519" y="1830970"/>
            <a:ext cx="38858"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39" name="Rectangle 25">
            <a:extLst>
              <a:ext uri="{FF2B5EF4-FFF2-40B4-BE49-F238E27FC236}">
                <a16:creationId xmlns:a16="http://schemas.microsoft.com/office/drawing/2014/main" id="{966B2A94-A179-48BF-A43C-AEEF4C7E880B}"/>
              </a:ext>
            </a:extLst>
          </p:cNvPr>
          <p:cNvSpPr>
            <a:spLocks noChangeArrowheads="1"/>
          </p:cNvSpPr>
          <p:nvPr/>
        </p:nvSpPr>
        <p:spPr bwMode="auto">
          <a:xfrm>
            <a:off x="7998544" y="1830970"/>
            <a:ext cx="40802"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0" name="Rectangle 26">
            <a:extLst>
              <a:ext uri="{FF2B5EF4-FFF2-40B4-BE49-F238E27FC236}">
                <a16:creationId xmlns:a16="http://schemas.microsoft.com/office/drawing/2014/main" id="{7A34DE85-6FA0-4693-B962-C1287951F5AD}"/>
              </a:ext>
            </a:extLst>
          </p:cNvPr>
          <p:cNvSpPr>
            <a:spLocks noChangeArrowheads="1"/>
          </p:cNvSpPr>
          <p:nvPr/>
        </p:nvSpPr>
        <p:spPr bwMode="auto">
          <a:xfrm>
            <a:off x="8307470" y="1932002"/>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1" name="Rectangle 27">
            <a:extLst>
              <a:ext uri="{FF2B5EF4-FFF2-40B4-BE49-F238E27FC236}">
                <a16:creationId xmlns:a16="http://schemas.microsoft.com/office/drawing/2014/main" id="{443CA25C-B379-435A-9BFB-98C20F156C6B}"/>
              </a:ext>
            </a:extLst>
          </p:cNvPr>
          <p:cNvSpPr>
            <a:spLocks noChangeArrowheads="1"/>
          </p:cNvSpPr>
          <p:nvPr/>
        </p:nvSpPr>
        <p:spPr bwMode="auto">
          <a:xfrm>
            <a:off x="8204496" y="1932002"/>
            <a:ext cx="36916"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2" name="Rectangle 28">
            <a:extLst>
              <a:ext uri="{FF2B5EF4-FFF2-40B4-BE49-F238E27FC236}">
                <a16:creationId xmlns:a16="http://schemas.microsoft.com/office/drawing/2014/main" id="{ADB4089A-EF93-4C3D-A1BE-F47073402F70}"/>
              </a:ext>
            </a:extLst>
          </p:cNvPr>
          <p:cNvSpPr>
            <a:spLocks noChangeArrowheads="1"/>
          </p:cNvSpPr>
          <p:nvPr/>
        </p:nvSpPr>
        <p:spPr bwMode="auto">
          <a:xfrm>
            <a:off x="8101519" y="1932002"/>
            <a:ext cx="38858"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3" name="Rectangle 29">
            <a:extLst>
              <a:ext uri="{FF2B5EF4-FFF2-40B4-BE49-F238E27FC236}">
                <a16:creationId xmlns:a16="http://schemas.microsoft.com/office/drawing/2014/main" id="{A6CDC068-2F83-4C49-BD51-1F463572DE8D}"/>
              </a:ext>
            </a:extLst>
          </p:cNvPr>
          <p:cNvSpPr>
            <a:spLocks noChangeArrowheads="1"/>
          </p:cNvSpPr>
          <p:nvPr/>
        </p:nvSpPr>
        <p:spPr bwMode="auto">
          <a:xfrm>
            <a:off x="7998544" y="1932002"/>
            <a:ext cx="40802" cy="6970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4" name="Rectangle 30">
            <a:extLst>
              <a:ext uri="{FF2B5EF4-FFF2-40B4-BE49-F238E27FC236}">
                <a16:creationId xmlns:a16="http://schemas.microsoft.com/office/drawing/2014/main" id="{05A0E72B-FF29-41E3-A219-230DFEBEAB13}"/>
              </a:ext>
            </a:extLst>
          </p:cNvPr>
          <p:cNvSpPr>
            <a:spLocks noChangeArrowheads="1"/>
          </p:cNvSpPr>
          <p:nvPr/>
        </p:nvSpPr>
        <p:spPr bwMode="auto">
          <a:xfrm>
            <a:off x="8307470" y="2034953"/>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5" name="Rectangle 31">
            <a:extLst>
              <a:ext uri="{FF2B5EF4-FFF2-40B4-BE49-F238E27FC236}">
                <a16:creationId xmlns:a16="http://schemas.microsoft.com/office/drawing/2014/main" id="{CB618A2F-7D33-48A5-BEC6-172524CF6E0D}"/>
              </a:ext>
            </a:extLst>
          </p:cNvPr>
          <p:cNvSpPr>
            <a:spLocks noChangeArrowheads="1"/>
          </p:cNvSpPr>
          <p:nvPr/>
        </p:nvSpPr>
        <p:spPr bwMode="auto">
          <a:xfrm>
            <a:off x="8204496" y="2034953"/>
            <a:ext cx="36916"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6" name="Rectangle 32">
            <a:extLst>
              <a:ext uri="{FF2B5EF4-FFF2-40B4-BE49-F238E27FC236}">
                <a16:creationId xmlns:a16="http://schemas.microsoft.com/office/drawing/2014/main" id="{186D6CCF-EE21-4F61-BC36-8472BC5376DB}"/>
              </a:ext>
            </a:extLst>
          </p:cNvPr>
          <p:cNvSpPr>
            <a:spLocks noChangeArrowheads="1"/>
          </p:cNvSpPr>
          <p:nvPr/>
        </p:nvSpPr>
        <p:spPr bwMode="auto">
          <a:xfrm>
            <a:off x="8101519" y="2034953"/>
            <a:ext cx="38858"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7" name="Rectangle 33">
            <a:extLst>
              <a:ext uri="{FF2B5EF4-FFF2-40B4-BE49-F238E27FC236}">
                <a16:creationId xmlns:a16="http://schemas.microsoft.com/office/drawing/2014/main" id="{B7378E5C-03D9-4B1F-9FDE-88A6BF77C0BC}"/>
              </a:ext>
            </a:extLst>
          </p:cNvPr>
          <p:cNvSpPr>
            <a:spLocks noChangeArrowheads="1"/>
          </p:cNvSpPr>
          <p:nvPr/>
        </p:nvSpPr>
        <p:spPr bwMode="auto">
          <a:xfrm>
            <a:off x="7998544" y="2034953"/>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8" name="Rectangle 34">
            <a:extLst>
              <a:ext uri="{FF2B5EF4-FFF2-40B4-BE49-F238E27FC236}">
                <a16:creationId xmlns:a16="http://schemas.microsoft.com/office/drawing/2014/main" id="{33CE2532-9494-4262-A8E0-755ECA03972E}"/>
              </a:ext>
            </a:extLst>
          </p:cNvPr>
          <p:cNvSpPr>
            <a:spLocks noChangeArrowheads="1"/>
          </p:cNvSpPr>
          <p:nvPr/>
        </p:nvSpPr>
        <p:spPr bwMode="auto">
          <a:xfrm>
            <a:off x="8307470" y="2135963"/>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49" name="Rectangle 35">
            <a:extLst>
              <a:ext uri="{FF2B5EF4-FFF2-40B4-BE49-F238E27FC236}">
                <a16:creationId xmlns:a16="http://schemas.microsoft.com/office/drawing/2014/main" id="{AFC91074-133D-4E90-8262-55FAC61609E5}"/>
              </a:ext>
            </a:extLst>
          </p:cNvPr>
          <p:cNvSpPr>
            <a:spLocks noChangeArrowheads="1"/>
          </p:cNvSpPr>
          <p:nvPr/>
        </p:nvSpPr>
        <p:spPr bwMode="auto">
          <a:xfrm>
            <a:off x="8204496" y="2135963"/>
            <a:ext cx="36916"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0" name="Rectangle 36">
            <a:extLst>
              <a:ext uri="{FF2B5EF4-FFF2-40B4-BE49-F238E27FC236}">
                <a16:creationId xmlns:a16="http://schemas.microsoft.com/office/drawing/2014/main" id="{9EB348E8-E714-4E84-BD16-128D1B37B34B}"/>
              </a:ext>
            </a:extLst>
          </p:cNvPr>
          <p:cNvSpPr>
            <a:spLocks noChangeArrowheads="1"/>
          </p:cNvSpPr>
          <p:nvPr/>
        </p:nvSpPr>
        <p:spPr bwMode="auto">
          <a:xfrm>
            <a:off x="8101519" y="2135963"/>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1" name="Rectangle 37">
            <a:extLst>
              <a:ext uri="{FF2B5EF4-FFF2-40B4-BE49-F238E27FC236}">
                <a16:creationId xmlns:a16="http://schemas.microsoft.com/office/drawing/2014/main" id="{8CA2FFF7-420A-4673-B5B0-F7655585D934}"/>
              </a:ext>
            </a:extLst>
          </p:cNvPr>
          <p:cNvSpPr>
            <a:spLocks noChangeArrowheads="1"/>
          </p:cNvSpPr>
          <p:nvPr/>
        </p:nvSpPr>
        <p:spPr bwMode="auto">
          <a:xfrm>
            <a:off x="7998544" y="2135963"/>
            <a:ext cx="40802"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2" name="Rectangle 38">
            <a:extLst>
              <a:ext uri="{FF2B5EF4-FFF2-40B4-BE49-F238E27FC236}">
                <a16:creationId xmlns:a16="http://schemas.microsoft.com/office/drawing/2014/main" id="{91253E16-F0F1-493A-ADFD-F55E0473AEE9}"/>
              </a:ext>
            </a:extLst>
          </p:cNvPr>
          <p:cNvSpPr>
            <a:spLocks noChangeArrowheads="1"/>
          </p:cNvSpPr>
          <p:nvPr/>
        </p:nvSpPr>
        <p:spPr bwMode="auto">
          <a:xfrm>
            <a:off x="6931878" y="1806378"/>
            <a:ext cx="273953" cy="49387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3" name="Rectangle 39">
            <a:extLst>
              <a:ext uri="{FF2B5EF4-FFF2-40B4-BE49-F238E27FC236}">
                <a16:creationId xmlns:a16="http://schemas.microsoft.com/office/drawing/2014/main" id="{25071D37-062A-401C-8685-F2CDA9D48914}"/>
              </a:ext>
            </a:extLst>
          </p:cNvPr>
          <p:cNvSpPr>
            <a:spLocks noChangeArrowheads="1"/>
          </p:cNvSpPr>
          <p:nvPr/>
        </p:nvSpPr>
        <p:spPr bwMode="auto">
          <a:xfrm>
            <a:off x="7744020" y="1548679"/>
            <a:ext cx="273953" cy="75474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4" name="Rectangle 40">
            <a:extLst>
              <a:ext uri="{FF2B5EF4-FFF2-40B4-BE49-F238E27FC236}">
                <a16:creationId xmlns:a16="http://schemas.microsoft.com/office/drawing/2014/main" id="{08C6043D-C7F5-4E94-88EB-C3533EE49CC8}"/>
              </a:ext>
            </a:extLst>
          </p:cNvPr>
          <p:cNvSpPr>
            <a:spLocks noChangeArrowheads="1"/>
          </p:cNvSpPr>
          <p:nvPr/>
        </p:nvSpPr>
        <p:spPr bwMode="auto">
          <a:xfrm>
            <a:off x="7085370" y="1555179"/>
            <a:ext cx="460474" cy="38035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5" name="Freeform 41">
            <a:extLst>
              <a:ext uri="{FF2B5EF4-FFF2-40B4-BE49-F238E27FC236}">
                <a16:creationId xmlns:a16="http://schemas.microsoft.com/office/drawing/2014/main" id="{64E0EC1A-2109-4D35-967E-1B5E73742E53}"/>
              </a:ext>
            </a:extLst>
          </p:cNvPr>
          <p:cNvSpPr>
            <a:spLocks/>
          </p:cNvSpPr>
          <p:nvPr/>
        </p:nvSpPr>
        <p:spPr bwMode="auto">
          <a:xfrm>
            <a:off x="7349609" y="870006"/>
            <a:ext cx="394414" cy="1441782"/>
          </a:xfrm>
          <a:custGeom>
            <a:avLst/>
            <a:gdLst>
              <a:gd name="T0" fmla="*/ 0 w 203"/>
              <a:gd name="T1" fmla="*/ 0 h 724"/>
              <a:gd name="T2" fmla="*/ 203 w 203"/>
              <a:gd name="T3" fmla="*/ 0 h 724"/>
              <a:gd name="T4" fmla="*/ 203 w 203"/>
              <a:gd name="T5" fmla="*/ 724 h 724"/>
              <a:gd name="T6" fmla="*/ 0 w 203"/>
              <a:gd name="T7" fmla="*/ 724 h 724"/>
              <a:gd name="T8" fmla="*/ 0 w 203"/>
              <a:gd name="T9" fmla="*/ 472 h 724"/>
              <a:gd name="T10" fmla="*/ 0 w 203"/>
              <a:gd name="T11" fmla="*/ 0 h 724"/>
            </a:gdLst>
            <a:ahLst/>
            <a:cxnLst>
              <a:cxn ang="0">
                <a:pos x="T0" y="T1"/>
              </a:cxn>
              <a:cxn ang="0">
                <a:pos x="T2" y="T3"/>
              </a:cxn>
              <a:cxn ang="0">
                <a:pos x="T4" y="T5"/>
              </a:cxn>
              <a:cxn ang="0">
                <a:pos x="T6" y="T7"/>
              </a:cxn>
              <a:cxn ang="0">
                <a:pos x="T8" y="T9"/>
              </a:cxn>
              <a:cxn ang="0">
                <a:pos x="T10" y="T11"/>
              </a:cxn>
            </a:cxnLst>
            <a:rect l="0" t="0" r="r" b="b"/>
            <a:pathLst>
              <a:path w="203" h="724">
                <a:moveTo>
                  <a:pt x="0" y="0"/>
                </a:moveTo>
                <a:lnTo>
                  <a:pt x="203" y="0"/>
                </a:lnTo>
                <a:lnTo>
                  <a:pt x="203" y="724"/>
                </a:lnTo>
                <a:lnTo>
                  <a:pt x="0" y="724"/>
                </a:lnTo>
                <a:lnTo>
                  <a:pt x="0" y="472"/>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6" name="Freeform 42">
            <a:extLst>
              <a:ext uri="{FF2B5EF4-FFF2-40B4-BE49-F238E27FC236}">
                <a16:creationId xmlns:a16="http://schemas.microsoft.com/office/drawing/2014/main" id="{8AA3C272-2EA9-4EB5-B3FB-6F15E9B99FDA}"/>
              </a:ext>
            </a:extLst>
          </p:cNvPr>
          <p:cNvSpPr>
            <a:spLocks/>
          </p:cNvSpPr>
          <p:nvPr/>
        </p:nvSpPr>
        <p:spPr bwMode="auto">
          <a:xfrm>
            <a:off x="7085370" y="1556548"/>
            <a:ext cx="264238" cy="746778"/>
          </a:xfrm>
          <a:custGeom>
            <a:avLst/>
            <a:gdLst>
              <a:gd name="T0" fmla="*/ 0 w 136"/>
              <a:gd name="T1" fmla="*/ 188 h 375"/>
              <a:gd name="T2" fmla="*/ 0 w 136"/>
              <a:gd name="T3" fmla="*/ 375 h 375"/>
              <a:gd name="T4" fmla="*/ 136 w 136"/>
              <a:gd name="T5" fmla="*/ 375 h 375"/>
              <a:gd name="T6" fmla="*/ 136 w 136"/>
              <a:gd name="T7" fmla="*/ 0 h 375"/>
              <a:gd name="T8" fmla="*/ 0 w 136"/>
              <a:gd name="T9" fmla="*/ 188 h 375"/>
            </a:gdLst>
            <a:ahLst/>
            <a:cxnLst>
              <a:cxn ang="0">
                <a:pos x="T0" y="T1"/>
              </a:cxn>
              <a:cxn ang="0">
                <a:pos x="T2" y="T3"/>
              </a:cxn>
              <a:cxn ang="0">
                <a:pos x="T4" y="T5"/>
              </a:cxn>
              <a:cxn ang="0">
                <a:pos x="T6" y="T7"/>
              </a:cxn>
              <a:cxn ang="0">
                <a:pos x="T8" y="T9"/>
              </a:cxn>
            </a:cxnLst>
            <a:rect l="0" t="0" r="r" b="b"/>
            <a:pathLst>
              <a:path w="136" h="375">
                <a:moveTo>
                  <a:pt x="0" y="188"/>
                </a:moveTo>
                <a:lnTo>
                  <a:pt x="0" y="375"/>
                </a:lnTo>
                <a:lnTo>
                  <a:pt x="136" y="375"/>
                </a:lnTo>
                <a:lnTo>
                  <a:pt x="136" y="0"/>
                </a:lnTo>
                <a:lnTo>
                  <a:pt x="0" y="188"/>
                </a:lnTo>
                <a:close/>
              </a:path>
            </a:pathLst>
          </a:custGeom>
          <a:solidFill>
            <a:srgbClr val="E940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7" name="Rectangle 43">
            <a:extLst>
              <a:ext uri="{FF2B5EF4-FFF2-40B4-BE49-F238E27FC236}">
                <a16:creationId xmlns:a16="http://schemas.microsoft.com/office/drawing/2014/main" id="{28D55F0E-03EE-4648-9F08-AF858379E528}"/>
              </a:ext>
            </a:extLst>
          </p:cNvPr>
          <p:cNvSpPr>
            <a:spLocks noChangeArrowheads="1"/>
          </p:cNvSpPr>
          <p:nvPr/>
        </p:nvSpPr>
        <p:spPr bwMode="auto">
          <a:xfrm>
            <a:off x="7398180" y="964356"/>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8" name="Rectangle 44">
            <a:extLst>
              <a:ext uri="{FF2B5EF4-FFF2-40B4-BE49-F238E27FC236}">
                <a16:creationId xmlns:a16="http://schemas.microsoft.com/office/drawing/2014/main" id="{3F0D59EB-6AEB-42BA-8BA4-2835019D9815}"/>
              </a:ext>
            </a:extLst>
          </p:cNvPr>
          <p:cNvSpPr>
            <a:spLocks noChangeArrowheads="1"/>
          </p:cNvSpPr>
          <p:nvPr/>
        </p:nvSpPr>
        <p:spPr bwMode="auto">
          <a:xfrm>
            <a:off x="7485612" y="96435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59" name="Rectangle 45">
            <a:extLst>
              <a:ext uri="{FF2B5EF4-FFF2-40B4-BE49-F238E27FC236}">
                <a16:creationId xmlns:a16="http://schemas.microsoft.com/office/drawing/2014/main" id="{0493E148-3257-4251-A11A-A758A22985DE}"/>
              </a:ext>
            </a:extLst>
          </p:cNvPr>
          <p:cNvSpPr>
            <a:spLocks noChangeArrowheads="1"/>
          </p:cNvSpPr>
          <p:nvPr/>
        </p:nvSpPr>
        <p:spPr bwMode="auto">
          <a:xfrm>
            <a:off x="7569157" y="96435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0" name="Rectangle 46">
            <a:extLst>
              <a:ext uri="{FF2B5EF4-FFF2-40B4-BE49-F238E27FC236}">
                <a16:creationId xmlns:a16="http://schemas.microsoft.com/office/drawing/2014/main" id="{EA268C5B-B848-4D30-B611-5316178B564F}"/>
              </a:ext>
            </a:extLst>
          </p:cNvPr>
          <p:cNvSpPr>
            <a:spLocks noChangeArrowheads="1"/>
          </p:cNvSpPr>
          <p:nvPr/>
        </p:nvSpPr>
        <p:spPr bwMode="auto">
          <a:xfrm>
            <a:off x="7654646" y="96435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1" name="Rectangle 47">
            <a:extLst>
              <a:ext uri="{FF2B5EF4-FFF2-40B4-BE49-F238E27FC236}">
                <a16:creationId xmlns:a16="http://schemas.microsoft.com/office/drawing/2014/main" id="{D3F7EF8E-A320-4CE6-970C-A3E2B3FDFF36}"/>
              </a:ext>
            </a:extLst>
          </p:cNvPr>
          <p:cNvSpPr>
            <a:spLocks noChangeArrowheads="1"/>
          </p:cNvSpPr>
          <p:nvPr/>
        </p:nvSpPr>
        <p:spPr bwMode="auto">
          <a:xfrm>
            <a:off x="7398180" y="1075127"/>
            <a:ext cx="40802"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2" name="Rectangle 48">
            <a:extLst>
              <a:ext uri="{FF2B5EF4-FFF2-40B4-BE49-F238E27FC236}">
                <a16:creationId xmlns:a16="http://schemas.microsoft.com/office/drawing/2014/main" id="{3ADB5864-F419-4BB2-93CB-5B83A4EACA84}"/>
              </a:ext>
            </a:extLst>
          </p:cNvPr>
          <p:cNvSpPr>
            <a:spLocks noChangeArrowheads="1"/>
          </p:cNvSpPr>
          <p:nvPr/>
        </p:nvSpPr>
        <p:spPr bwMode="auto">
          <a:xfrm>
            <a:off x="7485612" y="1075127"/>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3" name="Rectangle 49">
            <a:extLst>
              <a:ext uri="{FF2B5EF4-FFF2-40B4-BE49-F238E27FC236}">
                <a16:creationId xmlns:a16="http://schemas.microsoft.com/office/drawing/2014/main" id="{52844C09-E477-42C2-8139-80DE06D02F7E}"/>
              </a:ext>
            </a:extLst>
          </p:cNvPr>
          <p:cNvSpPr>
            <a:spLocks noChangeArrowheads="1"/>
          </p:cNvSpPr>
          <p:nvPr/>
        </p:nvSpPr>
        <p:spPr bwMode="auto">
          <a:xfrm>
            <a:off x="7569157" y="1075127"/>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4" name="Rectangle 50">
            <a:extLst>
              <a:ext uri="{FF2B5EF4-FFF2-40B4-BE49-F238E27FC236}">
                <a16:creationId xmlns:a16="http://schemas.microsoft.com/office/drawing/2014/main" id="{E75180BA-D436-46CC-9F52-110CA04C54F0}"/>
              </a:ext>
            </a:extLst>
          </p:cNvPr>
          <p:cNvSpPr>
            <a:spLocks noChangeArrowheads="1"/>
          </p:cNvSpPr>
          <p:nvPr/>
        </p:nvSpPr>
        <p:spPr bwMode="auto">
          <a:xfrm>
            <a:off x="7654646" y="1075127"/>
            <a:ext cx="38858"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5" name="Rectangle 51">
            <a:extLst>
              <a:ext uri="{FF2B5EF4-FFF2-40B4-BE49-F238E27FC236}">
                <a16:creationId xmlns:a16="http://schemas.microsoft.com/office/drawing/2014/main" id="{E32B7907-239A-4067-9C65-CD134E3661A6}"/>
              </a:ext>
            </a:extLst>
          </p:cNvPr>
          <p:cNvSpPr>
            <a:spLocks noChangeArrowheads="1"/>
          </p:cNvSpPr>
          <p:nvPr/>
        </p:nvSpPr>
        <p:spPr bwMode="auto">
          <a:xfrm>
            <a:off x="7398180" y="1183907"/>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6" name="Rectangle 52">
            <a:extLst>
              <a:ext uri="{FF2B5EF4-FFF2-40B4-BE49-F238E27FC236}">
                <a16:creationId xmlns:a16="http://schemas.microsoft.com/office/drawing/2014/main" id="{41BCF4C9-5712-459B-9A1C-8AC91052E130}"/>
              </a:ext>
            </a:extLst>
          </p:cNvPr>
          <p:cNvSpPr>
            <a:spLocks noChangeArrowheads="1"/>
          </p:cNvSpPr>
          <p:nvPr/>
        </p:nvSpPr>
        <p:spPr bwMode="auto">
          <a:xfrm>
            <a:off x="7485612" y="118390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7" name="Rectangle 53">
            <a:extLst>
              <a:ext uri="{FF2B5EF4-FFF2-40B4-BE49-F238E27FC236}">
                <a16:creationId xmlns:a16="http://schemas.microsoft.com/office/drawing/2014/main" id="{C88566C1-7A3C-49D6-89AE-5F528F577B14}"/>
              </a:ext>
            </a:extLst>
          </p:cNvPr>
          <p:cNvSpPr>
            <a:spLocks noChangeArrowheads="1"/>
          </p:cNvSpPr>
          <p:nvPr/>
        </p:nvSpPr>
        <p:spPr bwMode="auto">
          <a:xfrm>
            <a:off x="7569157" y="118390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8" name="Rectangle 54">
            <a:extLst>
              <a:ext uri="{FF2B5EF4-FFF2-40B4-BE49-F238E27FC236}">
                <a16:creationId xmlns:a16="http://schemas.microsoft.com/office/drawing/2014/main" id="{1F5E232D-53BA-4B71-AC21-29D9083722F5}"/>
              </a:ext>
            </a:extLst>
          </p:cNvPr>
          <p:cNvSpPr>
            <a:spLocks noChangeArrowheads="1"/>
          </p:cNvSpPr>
          <p:nvPr/>
        </p:nvSpPr>
        <p:spPr bwMode="auto">
          <a:xfrm>
            <a:off x="7654646" y="118390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69" name="Rectangle 55">
            <a:extLst>
              <a:ext uri="{FF2B5EF4-FFF2-40B4-BE49-F238E27FC236}">
                <a16:creationId xmlns:a16="http://schemas.microsoft.com/office/drawing/2014/main" id="{4BA5B211-C389-4A0D-847D-B1BBD2EDC6CB}"/>
              </a:ext>
            </a:extLst>
          </p:cNvPr>
          <p:cNvSpPr>
            <a:spLocks noChangeArrowheads="1"/>
          </p:cNvSpPr>
          <p:nvPr/>
        </p:nvSpPr>
        <p:spPr bwMode="auto">
          <a:xfrm>
            <a:off x="7398180" y="129465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0" name="Rectangle 56">
            <a:extLst>
              <a:ext uri="{FF2B5EF4-FFF2-40B4-BE49-F238E27FC236}">
                <a16:creationId xmlns:a16="http://schemas.microsoft.com/office/drawing/2014/main" id="{4FDD9D54-758E-4A43-8805-DC07B524101D}"/>
              </a:ext>
            </a:extLst>
          </p:cNvPr>
          <p:cNvSpPr>
            <a:spLocks noChangeArrowheads="1"/>
          </p:cNvSpPr>
          <p:nvPr/>
        </p:nvSpPr>
        <p:spPr bwMode="auto">
          <a:xfrm>
            <a:off x="7485612" y="129465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1" name="Rectangle 57">
            <a:extLst>
              <a:ext uri="{FF2B5EF4-FFF2-40B4-BE49-F238E27FC236}">
                <a16:creationId xmlns:a16="http://schemas.microsoft.com/office/drawing/2014/main" id="{45F49739-0E83-4E27-AB73-417A1AF8B263}"/>
              </a:ext>
            </a:extLst>
          </p:cNvPr>
          <p:cNvSpPr>
            <a:spLocks noChangeArrowheads="1"/>
          </p:cNvSpPr>
          <p:nvPr/>
        </p:nvSpPr>
        <p:spPr bwMode="auto">
          <a:xfrm>
            <a:off x="7569157" y="129465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2" name="Rectangle 58">
            <a:extLst>
              <a:ext uri="{FF2B5EF4-FFF2-40B4-BE49-F238E27FC236}">
                <a16:creationId xmlns:a16="http://schemas.microsoft.com/office/drawing/2014/main" id="{676DB481-A6A3-4B14-9153-82C641A8F0D6}"/>
              </a:ext>
            </a:extLst>
          </p:cNvPr>
          <p:cNvSpPr>
            <a:spLocks noChangeArrowheads="1"/>
          </p:cNvSpPr>
          <p:nvPr/>
        </p:nvSpPr>
        <p:spPr bwMode="auto">
          <a:xfrm>
            <a:off x="7654646" y="129465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3" name="Rectangle 59">
            <a:extLst>
              <a:ext uri="{FF2B5EF4-FFF2-40B4-BE49-F238E27FC236}">
                <a16:creationId xmlns:a16="http://schemas.microsoft.com/office/drawing/2014/main" id="{B73EB78C-338A-49D0-9128-860CF2F3ECF7}"/>
              </a:ext>
            </a:extLst>
          </p:cNvPr>
          <p:cNvSpPr>
            <a:spLocks noChangeArrowheads="1"/>
          </p:cNvSpPr>
          <p:nvPr/>
        </p:nvSpPr>
        <p:spPr bwMode="auto">
          <a:xfrm>
            <a:off x="7398180" y="1405400"/>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4" name="Rectangle 60">
            <a:extLst>
              <a:ext uri="{FF2B5EF4-FFF2-40B4-BE49-F238E27FC236}">
                <a16:creationId xmlns:a16="http://schemas.microsoft.com/office/drawing/2014/main" id="{1421A0AC-50F3-4E8C-86FC-1BD5DE91132E}"/>
              </a:ext>
            </a:extLst>
          </p:cNvPr>
          <p:cNvSpPr>
            <a:spLocks noChangeArrowheads="1"/>
          </p:cNvSpPr>
          <p:nvPr/>
        </p:nvSpPr>
        <p:spPr bwMode="auto">
          <a:xfrm>
            <a:off x="7485612" y="1405400"/>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5" name="Rectangle 61">
            <a:extLst>
              <a:ext uri="{FF2B5EF4-FFF2-40B4-BE49-F238E27FC236}">
                <a16:creationId xmlns:a16="http://schemas.microsoft.com/office/drawing/2014/main" id="{6BAD61EE-37EE-4C35-9652-8C9D84763872}"/>
              </a:ext>
            </a:extLst>
          </p:cNvPr>
          <p:cNvSpPr>
            <a:spLocks noChangeArrowheads="1"/>
          </p:cNvSpPr>
          <p:nvPr/>
        </p:nvSpPr>
        <p:spPr bwMode="auto">
          <a:xfrm>
            <a:off x="7569157" y="1405400"/>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6" name="Rectangle 62">
            <a:extLst>
              <a:ext uri="{FF2B5EF4-FFF2-40B4-BE49-F238E27FC236}">
                <a16:creationId xmlns:a16="http://schemas.microsoft.com/office/drawing/2014/main" id="{ABB952C7-D6CA-4F38-91A9-41833C1D471E}"/>
              </a:ext>
            </a:extLst>
          </p:cNvPr>
          <p:cNvSpPr>
            <a:spLocks noChangeArrowheads="1"/>
          </p:cNvSpPr>
          <p:nvPr/>
        </p:nvSpPr>
        <p:spPr bwMode="auto">
          <a:xfrm>
            <a:off x="7654646" y="1405400"/>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7" name="Rectangle 63">
            <a:extLst>
              <a:ext uri="{FF2B5EF4-FFF2-40B4-BE49-F238E27FC236}">
                <a16:creationId xmlns:a16="http://schemas.microsoft.com/office/drawing/2014/main" id="{F162D483-613F-44D8-8530-46E270F4BC87}"/>
              </a:ext>
            </a:extLst>
          </p:cNvPr>
          <p:cNvSpPr>
            <a:spLocks noChangeArrowheads="1"/>
          </p:cNvSpPr>
          <p:nvPr/>
        </p:nvSpPr>
        <p:spPr bwMode="auto">
          <a:xfrm>
            <a:off x="7398180" y="1516146"/>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8" name="Rectangle 64">
            <a:extLst>
              <a:ext uri="{FF2B5EF4-FFF2-40B4-BE49-F238E27FC236}">
                <a16:creationId xmlns:a16="http://schemas.microsoft.com/office/drawing/2014/main" id="{11A04E99-5540-4288-ADE0-1500655C1926}"/>
              </a:ext>
            </a:extLst>
          </p:cNvPr>
          <p:cNvSpPr>
            <a:spLocks noChangeArrowheads="1"/>
          </p:cNvSpPr>
          <p:nvPr/>
        </p:nvSpPr>
        <p:spPr bwMode="auto">
          <a:xfrm>
            <a:off x="7485612" y="151614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79" name="Rectangle 65">
            <a:extLst>
              <a:ext uri="{FF2B5EF4-FFF2-40B4-BE49-F238E27FC236}">
                <a16:creationId xmlns:a16="http://schemas.microsoft.com/office/drawing/2014/main" id="{8EAA805F-D45F-46A7-AB0D-DBAE418BB8F4}"/>
              </a:ext>
            </a:extLst>
          </p:cNvPr>
          <p:cNvSpPr>
            <a:spLocks noChangeArrowheads="1"/>
          </p:cNvSpPr>
          <p:nvPr/>
        </p:nvSpPr>
        <p:spPr bwMode="auto">
          <a:xfrm>
            <a:off x="7569157" y="151614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0" name="Rectangle 66">
            <a:extLst>
              <a:ext uri="{FF2B5EF4-FFF2-40B4-BE49-F238E27FC236}">
                <a16:creationId xmlns:a16="http://schemas.microsoft.com/office/drawing/2014/main" id="{FEFA1BA0-46AB-4F19-8CCA-C9A24F978F25}"/>
              </a:ext>
            </a:extLst>
          </p:cNvPr>
          <p:cNvSpPr>
            <a:spLocks noChangeArrowheads="1"/>
          </p:cNvSpPr>
          <p:nvPr/>
        </p:nvSpPr>
        <p:spPr bwMode="auto">
          <a:xfrm>
            <a:off x="7654646" y="151614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1" name="Rectangle 67">
            <a:extLst>
              <a:ext uri="{FF2B5EF4-FFF2-40B4-BE49-F238E27FC236}">
                <a16:creationId xmlns:a16="http://schemas.microsoft.com/office/drawing/2014/main" id="{DF37E4A8-D6E7-47EA-8881-DDEC03F03633}"/>
              </a:ext>
            </a:extLst>
          </p:cNvPr>
          <p:cNvSpPr>
            <a:spLocks noChangeArrowheads="1"/>
          </p:cNvSpPr>
          <p:nvPr/>
        </p:nvSpPr>
        <p:spPr bwMode="auto">
          <a:xfrm>
            <a:off x="7398180" y="162689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2" name="Rectangle 68">
            <a:extLst>
              <a:ext uri="{FF2B5EF4-FFF2-40B4-BE49-F238E27FC236}">
                <a16:creationId xmlns:a16="http://schemas.microsoft.com/office/drawing/2014/main" id="{250B574A-6EC7-4836-8DC3-F684144B4FBB}"/>
              </a:ext>
            </a:extLst>
          </p:cNvPr>
          <p:cNvSpPr>
            <a:spLocks noChangeArrowheads="1"/>
          </p:cNvSpPr>
          <p:nvPr/>
        </p:nvSpPr>
        <p:spPr bwMode="auto">
          <a:xfrm>
            <a:off x="7485612" y="162689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3" name="Rectangle 69">
            <a:extLst>
              <a:ext uri="{FF2B5EF4-FFF2-40B4-BE49-F238E27FC236}">
                <a16:creationId xmlns:a16="http://schemas.microsoft.com/office/drawing/2014/main" id="{6FF2C248-EEB7-47D5-9D46-A4D5627D4E4B}"/>
              </a:ext>
            </a:extLst>
          </p:cNvPr>
          <p:cNvSpPr>
            <a:spLocks noChangeArrowheads="1"/>
          </p:cNvSpPr>
          <p:nvPr/>
        </p:nvSpPr>
        <p:spPr bwMode="auto">
          <a:xfrm>
            <a:off x="7569157" y="162689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4" name="Rectangle 70">
            <a:extLst>
              <a:ext uri="{FF2B5EF4-FFF2-40B4-BE49-F238E27FC236}">
                <a16:creationId xmlns:a16="http://schemas.microsoft.com/office/drawing/2014/main" id="{08F91A47-4F3B-4089-BEB2-B11185536B9D}"/>
              </a:ext>
            </a:extLst>
          </p:cNvPr>
          <p:cNvSpPr>
            <a:spLocks noChangeArrowheads="1"/>
          </p:cNvSpPr>
          <p:nvPr/>
        </p:nvSpPr>
        <p:spPr bwMode="auto">
          <a:xfrm>
            <a:off x="7654646" y="1626893"/>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5" name="Rectangle 71">
            <a:extLst>
              <a:ext uri="{FF2B5EF4-FFF2-40B4-BE49-F238E27FC236}">
                <a16:creationId xmlns:a16="http://schemas.microsoft.com/office/drawing/2014/main" id="{FC2FC08E-CD1A-4C9B-9A65-8C51FD55600E}"/>
              </a:ext>
            </a:extLst>
          </p:cNvPr>
          <p:cNvSpPr>
            <a:spLocks noChangeArrowheads="1"/>
          </p:cNvSpPr>
          <p:nvPr/>
        </p:nvSpPr>
        <p:spPr bwMode="auto">
          <a:xfrm>
            <a:off x="7398180" y="1842557"/>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6" name="Rectangle 72">
            <a:extLst>
              <a:ext uri="{FF2B5EF4-FFF2-40B4-BE49-F238E27FC236}">
                <a16:creationId xmlns:a16="http://schemas.microsoft.com/office/drawing/2014/main" id="{EBFA38EE-A3B5-4C11-9E46-090DFA18A49C}"/>
              </a:ext>
            </a:extLst>
          </p:cNvPr>
          <p:cNvSpPr>
            <a:spLocks noChangeArrowheads="1"/>
          </p:cNvSpPr>
          <p:nvPr/>
        </p:nvSpPr>
        <p:spPr bwMode="auto">
          <a:xfrm>
            <a:off x="7485612" y="184255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7" name="Rectangle 73">
            <a:extLst>
              <a:ext uri="{FF2B5EF4-FFF2-40B4-BE49-F238E27FC236}">
                <a16:creationId xmlns:a16="http://schemas.microsoft.com/office/drawing/2014/main" id="{1E2BBB39-0345-410C-A7CF-86909E804C2D}"/>
              </a:ext>
            </a:extLst>
          </p:cNvPr>
          <p:cNvSpPr>
            <a:spLocks noChangeArrowheads="1"/>
          </p:cNvSpPr>
          <p:nvPr/>
        </p:nvSpPr>
        <p:spPr bwMode="auto">
          <a:xfrm>
            <a:off x="7569157" y="184255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8" name="Rectangle 74">
            <a:extLst>
              <a:ext uri="{FF2B5EF4-FFF2-40B4-BE49-F238E27FC236}">
                <a16:creationId xmlns:a16="http://schemas.microsoft.com/office/drawing/2014/main" id="{7F2D0183-E795-497D-879C-2FC4401212D7}"/>
              </a:ext>
            </a:extLst>
          </p:cNvPr>
          <p:cNvSpPr>
            <a:spLocks noChangeArrowheads="1"/>
          </p:cNvSpPr>
          <p:nvPr/>
        </p:nvSpPr>
        <p:spPr bwMode="auto">
          <a:xfrm>
            <a:off x="7654646" y="1842557"/>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89" name="Rectangle 75">
            <a:extLst>
              <a:ext uri="{FF2B5EF4-FFF2-40B4-BE49-F238E27FC236}">
                <a16:creationId xmlns:a16="http://schemas.microsoft.com/office/drawing/2014/main" id="{3237CEF7-DF61-4A37-8CC6-5143320D5E67}"/>
              </a:ext>
            </a:extLst>
          </p:cNvPr>
          <p:cNvSpPr>
            <a:spLocks noChangeArrowheads="1"/>
          </p:cNvSpPr>
          <p:nvPr/>
        </p:nvSpPr>
        <p:spPr bwMode="auto">
          <a:xfrm>
            <a:off x="7398180" y="1729868"/>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0" name="Rectangle 76">
            <a:extLst>
              <a:ext uri="{FF2B5EF4-FFF2-40B4-BE49-F238E27FC236}">
                <a16:creationId xmlns:a16="http://schemas.microsoft.com/office/drawing/2014/main" id="{62BBE6CE-E46B-4B1A-B6C1-744EB4251FA3}"/>
              </a:ext>
            </a:extLst>
          </p:cNvPr>
          <p:cNvSpPr>
            <a:spLocks noChangeArrowheads="1"/>
          </p:cNvSpPr>
          <p:nvPr/>
        </p:nvSpPr>
        <p:spPr bwMode="auto">
          <a:xfrm>
            <a:off x="7485612" y="1729868"/>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1" name="Rectangle 77">
            <a:extLst>
              <a:ext uri="{FF2B5EF4-FFF2-40B4-BE49-F238E27FC236}">
                <a16:creationId xmlns:a16="http://schemas.microsoft.com/office/drawing/2014/main" id="{49F1E75A-55ED-419A-831B-220EC3BC98FA}"/>
              </a:ext>
            </a:extLst>
          </p:cNvPr>
          <p:cNvSpPr>
            <a:spLocks noChangeArrowheads="1"/>
          </p:cNvSpPr>
          <p:nvPr/>
        </p:nvSpPr>
        <p:spPr bwMode="auto">
          <a:xfrm>
            <a:off x="7569157" y="1729868"/>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2" name="Rectangle 78">
            <a:extLst>
              <a:ext uri="{FF2B5EF4-FFF2-40B4-BE49-F238E27FC236}">
                <a16:creationId xmlns:a16="http://schemas.microsoft.com/office/drawing/2014/main" id="{20AB922D-C74C-4A8A-B4BA-64864D8FAA5A}"/>
              </a:ext>
            </a:extLst>
          </p:cNvPr>
          <p:cNvSpPr>
            <a:spLocks noChangeArrowheads="1"/>
          </p:cNvSpPr>
          <p:nvPr/>
        </p:nvSpPr>
        <p:spPr bwMode="auto">
          <a:xfrm>
            <a:off x="7654646" y="1729868"/>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3" name="Rectangle 79">
            <a:extLst>
              <a:ext uri="{FF2B5EF4-FFF2-40B4-BE49-F238E27FC236}">
                <a16:creationId xmlns:a16="http://schemas.microsoft.com/office/drawing/2014/main" id="{0C8C0280-3AA6-4B73-BDB6-39F522D058DD}"/>
              </a:ext>
            </a:extLst>
          </p:cNvPr>
          <p:cNvSpPr>
            <a:spLocks noChangeArrowheads="1"/>
          </p:cNvSpPr>
          <p:nvPr/>
        </p:nvSpPr>
        <p:spPr bwMode="auto">
          <a:xfrm>
            <a:off x="7398180" y="1953304"/>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4" name="Rectangle 80">
            <a:extLst>
              <a:ext uri="{FF2B5EF4-FFF2-40B4-BE49-F238E27FC236}">
                <a16:creationId xmlns:a16="http://schemas.microsoft.com/office/drawing/2014/main" id="{FD8955B2-0594-4171-A6FA-B6213B5DD0CA}"/>
              </a:ext>
            </a:extLst>
          </p:cNvPr>
          <p:cNvSpPr>
            <a:spLocks noChangeArrowheads="1"/>
          </p:cNvSpPr>
          <p:nvPr/>
        </p:nvSpPr>
        <p:spPr bwMode="auto">
          <a:xfrm>
            <a:off x="7485612" y="195330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5" name="Rectangle 81">
            <a:extLst>
              <a:ext uri="{FF2B5EF4-FFF2-40B4-BE49-F238E27FC236}">
                <a16:creationId xmlns:a16="http://schemas.microsoft.com/office/drawing/2014/main" id="{CC09F45F-452D-40A9-AF89-83526914FE1C}"/>
              </a:ext>
            </a:extLst>
          </p:cNvPr>
          <p:cNvSpPr>
            <a:spLocks noChangeArrowheads="1"/>
          </p:cNvSpPr>
          <p:nvPr/>
        </p:nvSpPr>
        <p:spPr bwMode="auto">
          <a:xfrm>
            <a:off x="7569157" y="195330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6" name="Rectangle 82">
            <a:extLst>
              <a:ext uri="{FF2B5EF4-FFF2-40B4-BE49-F238E27FC236}">
                <a16:creationId xmlns:a16="http://schemas.microsoft.com/office/drawing/2014/main" id="{BFD4E438-4B4D-4A1B-B7A0-DE90BE330BD6}"/>
              </a:ext>
            </a:extLst>
          </p:cNvPr>
          <p:cNvSpPr>
            <a:spLocks noChangeArrowheads="1"/>
          </p:cNvSpPr>
          <p:nvPr/>
        </p:nvSpPr>
        <p:spPr bwMode="auto">
          <a:xfrm>
            <a:off x="7654646" y="195330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7" name="Rectangle 83">
            <a:extLst>
              <a:ext uri="{FF2B5EF4-FFF2-40B4-BE49-F238E27FC236}">
                <a16:creationId xmlns:a16="http://schemas.microsoft.com/office/drawing/2014/main" id="{8325C925-3BCB-4617-BF2E-49F0A0C4286B}"/>
              </a:ext>
            </a:extLst>
          </p:cNvPr>
          <p:cNvSpPr>
            <a:spLocks noChangeArrowheads="1"/>
          </p:cNvSpPr>
          <p:nvPr/>
        </p:nvSpPr>
        <p:spPr bwMode="auto">
          <a:xfrm>
            <a:off x="7398180" y="2067936"/>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8" name="Rectangle 84">
            <a:extLst>
              <a:ext uri="{FF2B5EF4-FFF2-40B4-BE49-F238E27FC236}">
                <a16:creationId xmlns:a16="http://schemas.microsoft.com/office/drawing/2014/main" id="{5C8DEB33-3377-4610-BF82-5CBFC15A0E36}"/>
              </a:ext>
            </a:extLst>
          </p:cNvPr>
          <p:cNvSpPr>
            <a:spLocks noChangeArrowheads="1"/>
          </p:cNvSpPr>
          <p:nvPr/>
        </p:nvSpPr>
        <p:spPr bwMode="auto">
          <a:xfrm>
            <a:off x="7485612" y="206793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99" name="Rectangle 85">
            <a:extLst>
              <a:ext uri="{FF2B5EF4-FFF2-40B4-BE49-F238E27FC236}">
                <a16:creationId xmlns:a16="http://schemas.microsoft.com/office/drawing/2014/main" id="{8B9976EE-AABD-4302-8042-CFB94C01AE5A}"/>
              </a:ext>
            </a:extLst>
          </p:cNvPr>
          <p:cNvSpPr>
            <a:spLocks noChangeArrowheads="1"/>
          </p:cNvSpPr>
          <p:nvPr/>
        </p:nvSpPr>
        <p:spPr bwMode="auto">
          <a:xfrm>
            <a:off x="7569157" y="206793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0" name="Rectangle 86">
            <a:extLst>
              <a:ext uri="{FF2B5EF4-FFF2-40B4-BE49-F238E27FC236}">
                <a16:creationId xmlns:a16="http://schemas.microsoft.com/office/drawing/2014/main" id="{F6AA3115-C097-4182-8FAF-220197CE491E}"/>
              </a:ext>
            </a:extLst>
          </p:cNvPr>
          <p:cNvSpPr>
            <a:spLocks noChangeArrowheads="1"/>
          </p:cNvSpPr>
          <p:nvPr/>
        </p:nvSpPr>
        <p:spPr bwMode="auto">
          <a:xfrm>
            <a:off x="7654646" y="2067936"/>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1" name="Rectangle 87">
            <a:extLst>
              <a:ext uri="{FF2B5EF4-FFF2-40B4-BE49-F238E27FC236}">
                <a16:creationId xmlns:a16="http://schemas.microsoft.com/office/drawing/2014/main" id="{11FD7ADB-D166-4346-BBFA-D385EC873D32}"/>
              </a:ext>
            </a:extLst>
          </p:cNvPr>
          <p:cNvSpPr>
            <a:spLocks noChangeArrowheads="1"/>
          </p:cNvSpPr>
          <p:nvPr/>
        </p:nvSpPr>
        <p:spPr bwMode="auto">
          <a:xfrm>
            <a:off x="7398180" y="2178684"/>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2" name="Rectangle 88">
            <a:extLst>
              <a:ext uri="{FF2B5EF4-FFF2-40B4-BE49-F238E27FC236}">
                <a16:creationId xmlns:a16="http://schemas.microsoft.com/office/drawing/2014/main" id="{926D9F0C-DF3E-47A0-8A3B-C999B4D25EC0}"/>
              </a:ext>
            </a:extLst>
          </p:cNvPr>
          <p:cNvSpPr>
            <a:spLocks noChangeArrowheads="1"/>
          </p:cNvSpPr>
          <p:nvPr/>
        </p:nvSpPr>
        <p:spPr bwMode="auto">
          <a:xfrm>
            <a:off x="7485612" y="217868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3" name="Rectangle 89">
            <a:extLst>
              <a:ext uri="{FF2B5EF4-FFF2-40B4-BE49-F238E27FC236}">
                <a16:creationId xmlns:a16="http://schemas.microsoft.com/office/drawing/2014/main" id="{3B3523D3-F0EE-4377-9E93-8D33CF104DBE}"/>
              </a:ext>
            </a:extLst>
          </p:cNvPr>
          <p:cNvSpPr>
            <a:spLocks noChangeArrowheads="1"/>
          </p:cNvSpPr>
          <p:nvPr/>
        </p:nvSpPr>
        <p:spPr bwMode="auto">
          <a:xfrm>
            <a:off x="7569157" y="217868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4" name="Rectangle 90">
            <a:extLst>
              <a:ext uri="{FF2B5EF4-FFF2-40B4-BE49-F238E27FC236}">
                <a16:creationId xmlns:a16="http://schemas.microsoft.com/office/drawing/2014/main" id="{5F5622A4-928F-4C06-B89E-727C1BE8857F}"/>
              </a:ext>
            </a:extLst>
          </p:cNvPr>
          <p:cNvSpPr>
            <a:spLocks noChangeArrowheads="1"/>
          </p:cNvSpPr>
          <p:nvPr/>
        </p:nvSpPr>
        <p:spPr bwMode="auto">
          <a:xfrm>
            <a:off x="7654646" y="2178684"/>
            <a:ext cx="38858"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5" name="Rectangle 91">
            <a:extLst>
              <a:ext uri="{FF2B5EF4-FFF2-40B4-BE49-F238E27FC236}">
                <a16:creationId xmlns:a16="http://schemas.microsoft.com/office/drawing/2014/main" id="{26CA11A5-0B47-4C6D-A1C9-C3D2AD2FD119}"/>
              </a:ext>
            </a:extLst>
          </p:cNvPr>
          <p:cNvSpPr>
            <a:spLocks noChangeArrowheads="1"/>
          </p:cNvSpPr>
          <p:nvPr/>
        </p:nvSpPr>
        <p:spPr bwMode="auto">
          <a:xfrm>
            <a:off x="7112571" y="162689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6" name="Rectangle 92">
            <a:extLst>
              <a:ext uri="{FF2B5EF4-FFF2-40B4-BE49-F238E27FC236}">
                <a16:creationId xmlns:a16="http://schemas.microsoft.com/office/drawing/2014/main" id="{A106527A-260D-4888-98A6-40155EF8F7C2}"/>
              </a:ext>
            </a:extLst>
          </p:cNvPr>
          <p:cNvSpPr>
            <a:spLocks noChangeArrowheads="1"/>
          </p:cNvSpPr>
          <p:nvPr/>
        </p:nvSpPr>
        <p:spPr bwMode="auto">
          <a:xfrm>
            <a:off x="7198061" y="1626893"/>
            <a:ext cx="36916"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7" name="Rectangle 93">
            <a:extLst>
              <a:ext uri="{FF2B5EF4-FFF2-40B4-BE49-F238E27FC236}">
                <a16:creationId xmlns:a16="http://schemas.microsoft.com/office/drawing/2014/main" id="{36C47076-08F8-425E-9100-95D6CCDE72CB}"/>
              </a:ext>
            </a:extLst>
          </p:cNvPr>
          <p:cNvSpPr>
            <a:spLocks noChangeArrowheads="1"/>
          </p:cNvSpPr>
          <p:nvPr/>
        </p:nvSpPr>
        <p:spPr bwMode="auto">
          <a:xfrm>
            <a:off x="7281605" y="1626893"/>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8" name="Rectangle 94">
            <a:extLst>
              <a:ext uri="{FF2B5EF4-FFF2-40B4-BE49-F238E27FC236}">
                <a16:creationId xmlns:a16="http://schemas.microsoft.com/office/drawing/2014/main" id="{986EF941-B225-4F3F-8E5B-95192918ED25}"/>
              </a:ext>
            </a:extLst>
          </p:cNvPr>
          <p:cNvSpPr>
            <a:spLocks noChangeArrowheads="1"/>
          </p:cNvSpPr>
          <p:nvPr/>
        </p:nvSpPr>
        <p:spPr bwMode="auto">
          <a:xfrm>
            <a:off x="7112571" y="1737639"/>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09" name="Rectangle 95">
            <a:extLst>
              <a:ext uri="{FF2B5EF4-FFF2-40B4-BE49-F238E27FC236}">
                <a16:creationId xmlns:a16="http://schemas.microsoft.com/office/drawing/2014/main" id="{DDD43BA5-635E-4DB8-94F0-EF1D211B59B0}"/>
              </a:ext>
            </a:extLst>
          </p:cNvPr>
          <p:cNvSpPr>
            <a:spLocks noChangeArrowheads="1"/>
          </p:cNvSpPr>
          <p:nvPr/>
        </p:nvSpPr>
        <p:spPr bwMode="auto">
          <a:xfrm>
            <a:off x="7198061" y="1737639"/>
            <a:ext cx="36916"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0" name="Rectangle 96">
            <a:extLst>
              <a:ext uri="{FF2B5EF4-FFF2-40B4-BE49-F238E27FC236}">
                <a16:creationId xmlns:a16="http://schemas.microsoft.com/office/drawing/2014/main" id="{AF9345F1-B6A2-4433-935A-115FFDC6B97D}"/>
              </a:ext>
            </a:extLst>
          </p:cNvPr>
          <p:cNvSpPr>
            <a:spLocks noChangeArrowheads="1"/>
          </p:cNvSpPr>
          <p:nvPr/>
        </p:nvSpPr>
        <p:spPr bwMode="auto">
          <a:xfrm>
            <a:off x="7281605" y="1737639"/>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1" name="Rectangle 97">
            <a:extLst>
              <a:ext uri="{FF2B5EF4-FFF2-40B4-BE49-F238E27FC236}">
                <a16:creationId xmlns:a16="http://schemas.microsoft.com/office/drawing/2014/main" id="{ED78A014-DA58-47FE-8F1E-1FA3C72B0747}"/>
              </a:ext>
            </a:extLst>
          </p:cNvPr>
          <p:cNvSpPr>
            <a:spLocks noChangeArrowheads="1"/>
          </p:cNvSpPr>
          <p:nvPr/>
        </p:nvSpPr>
        <p:spPr bwMode="auto">
          <a:xfrm>
            <a:off x="7112571" y="1840615"/>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2" name="Rectangle 98">
            <a:extLst>
              <a:ext uri="{FF2B5EF4-FFF2-40B4-BE49-F238E27FC236}">
                <a16:creationId xmlns:a16="http://schemas.microsoft.com/office/drawing/2014/main" id="{6D83D8E8-0DE6-4A82-810D-A1F14705D2E7}"/>
              </a:ext>
            </a:extLst>
          </p:cNvPr>
          <p:cNvSpPr>
            <a:spLocks noChangeArrowheads="1"/>
          </p:cNvSpPr>
          <p:nvPr/>
        </p:nvSpPr>
        <p:spPr bwMode="auto">
          <a:xfrm>
            <a:off x="7198061" y="1840615"/>
            <a:ext cx="36916"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3" name="Rectangle 99">
            <a:extLst>
              <a:ext uri="{FF2B5EF4-FFF2-40B4-BE49-F238E27FC236}">
                <a16:creationId xmlns:a16="http://schemas.microsoft.com/office/drawing/2014/main" id="{C4A52500-EE86-4D67-A221-405CA358BD88}"/>
              </a:ext>
            </a:extLst>
          </p:cNvPr>
          <p:cNvSpPr>
            <a:spLocks noChangeArrowheads="1"/>
          </p:cNvSpPr>
          <p:nvPr/>
        </p:nvSpPr>
        <p:spPr bwMode="auto">
          <a:xfrm>
            <a:off x="7281605" y="1840615"/>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4" name="Rectangle 100">
            <a:extLst>
              <a:ext uri="{FF2B5EF4-FFF2-40B4-BE49-F238E27FC236}">
                <a16:creationId xmlns:a16="http://schemas.microsoft.com/office/drawing/2014/main" id="{CDF0C244-49F1-469E-9110-4D0B9A11A7E7}"/>
              </a:ext>
            </a:extLst>
          </p:cNvPr>
          <p:cNvSpPr>
            <a:spLocks noChangeArrowheads="1"/>
          </p:cNvSpPr>
          <p:nvPr/>
        </p:nvSpPr>
        <p:spPr bwMode="auto">
          <a:xfrm>
            <a:off x="7112571" y="1941647"/>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5" name="Rectangle 101">
            <a:extLst>
              <a:ext uri="{FF2B5EF4-FFF2-40B4-BE49-F238E27FC236}">
                <a16:creationId xmlns:a16="http://schemas.microsoft.com/office/drawing/2014/main" id="{63CEDD11-11D5-4330-9822-E568E4FB9EED}"/>
              </a:ext>
            </a:extLst>
          </p:cNvPr>
          <p:cNvSpPr>
            <a:spLocks noChangeArrowheads="1"/>
          </p:cNvSpPr>
          <p:nvPr/>
        </p:nvSpPr>
        <p:spPr bwMode="auto">
          <a:xfrm>
            <a:off x="7198061" y="1941647"/>
            <a:ext cx="36916"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6" name="Rectangle 102">
            <a:extLst>
              <a:ext uri="{FF2B5EF4-FFF2-40B4-BE49-F238E27FC236}">
                <a16:creationId xmlns:a16="http://schemas.microsoft.com/office/drawing/2014/main" id="{112A6B24-DC80-4EC7-972A-F801DCA01485}"/>
              </a:ext>
            </a:extLst>
          </p:cNvPr>
          <p:cNvSpPr>
            <a:spLocks noChangeArrowheads="1"/>
          </p:cNvSpPr>
          <p:nvPr/>
        </p:nvSpPr>
        <p:spPr bwMode="auto">
          <a:xfrm>
            <a:off x="7281605" y="1941647"/>
            <a:ext cx="40802" cy="7567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7" name="Rectangle 103">
            <a:extLst>
              <a:ext uri="{FF2B5EF4-FFF2-40B4-BE49-F238E27FC236}">
                <a16:creationId xmlns:a16="http://schemas.microsoft.com/office/drawing/2014/main" id="{66F544E0-7B2E-4B77-A028-BCD2E1ADDCA2}"/>
              </a:ext>
            </a:extLst>
          </p:cNvPr>
          <p:cNvSpPr>
            <a:spLocks noChangeArrowheads="1"/>
          </p:cNvSpPr>
          <p:nvPr/>
        </p:nvSpPr>
        <p:spPr bwMode="auto">
          <a:xfrm>
            <a:off x="7112571" y="2046611"/>
            <a:ext cx="40802"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8" name="Rectangle 104">
            <a:extLst>
              <a:ext uri="{FF2B5EF4-FFF2-40B4-BE49-F238E27FC236}">
                <a16:creationId xmlns:a16="http://schemas.microsoft.com/office/drawing/2014/main" id="{0A76B35A-7A3B-42F7-9155-14C97CB8A31B}"/>
              </a:ext>
            </a:extLst>
          </p:cNvPr>
          <p:cNvSpPr>
            <a:spLocks noChangeArrowheads="1"/>
          </p:cNvSpPr>
          <p:nvPr/>
        </p:nvSpPr>
        <p:spPr bwMode="auto">
          <a:xfrm>
            <a:off x="7198061" y="2046611"/>
            <a:ext cx="36916"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19" name="Rectangle 105">
            <a:extLst>
              <a:ext uri="{FF2B5EF4-FFF2-40B4-BE49-F238E27FC236}">
                <a16:creationId xmlns:a16="http://schemas.microsoft.com/office/drawing/2014/main" id="{EFE3F6B1-8540-4DCA-9636-B4DF73EA0DA4}"/>
              </a:ext>
            </a:extLst>
          </p:cNvPr>
          <p:cNvSpPr>
            <a:spLocks noChangeArrowheads="1"/>
          </p:cNvSpPr>
          <p:nvPr/>
        </p:nvSpPr>
        <p:spPr bwMode="auto">
          <a:xfrm>
            <a:off x="7281605" y="2046611"/>
            <a:ext cx="40802"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0" name="Rectangle 106">
            <a:extLst>
              <a:ext uri="{FF2B5EF4-FFF2-40B4-BE49-F238E27FC236}">
                <a16:creationId xmlns:a16="http://schemas.microsoft.com/office/drawing/2014/main" id="{42AEF7A5-A04E-4A99-85B1-B31141E9B067}"/>
              </a:ext>
            </a:extLst>
          </p:cNvPr>
          <p:cNvSpPr>
            <a:spLocks noChangeArrowheads="1"/>
          </p:cNvSpPr>
          <p:nvPr/>
        </p:nvSpPr>
        <p:spPr bwMode="auto">
          <a:xfrm>
            <a:off x="7112571" y="2147597"/>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1" name="Rectangle 107">
            <a:extLst>
              <a:ext uri="{FF2B5EF4-FFF2-40B4-BE49-F238E27FC236}">
                <a16:creationId xmlns:a16="http://schemas.microsoft.com/office/drawing/2014/main" id="{44F6AFAA-69D5-4882-A208-F1C920C65E6E}"/>
              </a:ext>
            </a:extLst>
          </p:cNvPr>
          <p:cNvSpPr>
            <a:spLocks noChangeArrowheads="1"/>
          </p:cNvSpPr>
          <p:nvPr/>
        </p:nvSpPr>
        <p:spPr bwMode="auto">
          <a:xfrm>
            <a:off x="7198061" y="2147597"/>
            <a:ext cx="36916"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2" name="Rectangle 108">
            <a:extLst>
              <a:ext uri="{FF2B5EF4-FFF2-40B4-BE49-F238E27FC236}">
                <a16:creationId xmlns:a16="http://schemas.microsoft.com/office/drawing/2014/main" id="{EB0EA769-5FC9-45A9-BD3C-653429FF6DCD}"/>
              </a:ext>
            </a:extLst>
          </p:cNvPr>
          <p:cNvSpPr>
            <a:spLocks noChangeArrowheads="1"/>
          </p:cNvSpPr>
          <p:nvPr/>
        </p:nvSpPr>
        <p:spPr bwMode="auto">
          <a:xfrm>
            <a:off x="7281605" y="2147597"/>
            <a:ext cx="40802"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3" name="Rectangle 109">
            <a:extLst>
              <a:ext uri="{FF2B5EF4-FFF2-40B4-BE49-F238E27FC236}">
                <a16:creationId xmlns:a16="http://schemas.microsoft.com/office/drawing/2014/main" id="{F463B485-CBB6-431B-9090-BCBD48CF4841}"/>
              </a:ext>
            </a:extLst>
          </p:cNvPr>
          <p:cNvSpPr>
            <a:spLocks noChangeArrowheads="1"/>
          </p:cNvSpPr>
          <p:nvPr/>
        </p:nvSpPr>
        <p:spPr bwMode="auto">
          <a:xfrm>
            <a:off x="7569157" y="812808"/>
            <a:ext cx="124347" cy="7567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4" name="Rectangle 110">
            <a:extLst>
              <a:ext uri="{FF2B5EF4-FFF2-40B4-BE49-F238E27FC236}">
                <a16:creationId xmlns:a16="http://schemas.microsoft.com/office/drawing/2014/main" id="{1CC80DF8-02DB-4791-AF7C-1641898486F1}"/>
              </a:ext>
            </a:extLst>
          </p:cNvPr>
          <p:cNvSpPr>
            <a:spLocks noChangeArrowheads="1"/>
          </p:cNvSpPr>
          <p:nvPr/>
        </p:nvSpPr>
        <p:spPr bwMode="auto">
          <a:xfrm>
            <a:off x="7438982" y="765596"/>
            <a:ext cx="25259" cy="12346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5" name="Freeform 111">
            <a:extLst>
              <a:ext uri="{FF2B5EF4-FFF2-40B4-BE49-F238E27FC236}">
                <a16:creationId xmlns:a16="http://schemas.microsoft.com/office/drawing/2014/main" id="{97A4667B-918C-4404-9D1C-8D4D9754E7A6}"/>
              </a:ext>
            </a:extLst>
          </p:cNvPr>
          <p:cNvSpPr>
            <a:spLocks/>
          </p:cNvSpPr>
          <p:nvPr/>
        </p:nvSpPr>
        <p:spPr bwMode="auto">
          <a:xfrm>
            <a:off x="6654480" y="1170983"/>
            <a:ext cx="285610" cy="1137096"/>
          </a:xfrm>
          <a:custGeom>
            <a:avLst/>
            <a:gdLst>
              <a:gd name="T0" fmla="*/ 0 w 147"/>
              <a:gd name="T1" fmla="*/ 95 h 571"/>
              <a:gd name="T2" fmla="*/ 147 w 147"/>
              <a:gd name="T3" fmla="*/ 0 h 571"/>
              <a:gd name="T4" fmla="*/ 147 w 147"/>
              <a:gd name="T5" fmla="*/ 571 h 571"/>
              <a:gd name="T6" fmla="*/ 0 w 147"/>
              <a:gd name="T7" fmla="*/ 571 h 571"/>
              <a:gd name="T8" fmla="*/ 0 w 147"/>
              <a:gd name="T9" fmla="*/ 95 h 571"/>
            </a:gdLst>
            <a:ahLst/>
            <a:cxnLst>
              <a:cxn ang="0">
                <a:pos x="T0" y="T1"/>
              </a:cxn>
              <a:cxn ang="0">
                <a:pos x="T2" y="T3"/>
              </a:cxn>
              <a:cxn ang="0">
                <a:pos x="T4" y="T5"/>
              </a:cxn>
              <a:cxn ang="0">
                <a:pos x="T6" y="T7"/>
              </a:cxn>
              <a:cxn ang="0">
                <a:pos x="T8" y="T9"/>
              </a:cxn>
            </a:cxnLst>
            <a:rect l="0" t="0" r="r" b="b"/>
            <a:pathLst>
              <a:path w="147" h="571">
                <a:moveTo>
                  <a:pt x="0" y="95"/>
                </a:moveTo>
                <a:lnTo>
                  <a:pt x="147" y="0"/>
                </a:lnTo>
                <a:lnTo>
                  <a:pt x="147" y="571"/>
                </a:lnTo>
                <a:lnTo>
                  <a:pt x="0" y="571"/>
                </a:lnTo>
                <a:lnTo>
                  <a:pt x="0" y="9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6" name="Rectangle 112">
            <a:extLst>
              <a:ext uri="{FF2B5EF4-FFF2-40B4-BE49-F238E27FC236}">
                <a16:creationId xmlns:a16="http://schemas.microsoft.com/office/drawing/2014/main" id="{91A167EA-DE04-4DA5-B9B4-4CBDBE7AD5CD}"/>
              </a:ext>
            </a:extLst>
          </p:cNvPr>
          <p:cNvSpPr>
            <a:spLocks noChangeArrowheads="1"/>
          </p:cNvSpPr>
          <p:nvPr/>
        </p:nvSpPr>
        <p:spPr bwMode="auto">
          <a:xfrm>
            <a:off x="6289210" y="1586054"/>
            <a:ext cx="153492" cy="71691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7" name="Rectangle 113">
            <a:extLst>
              <a:ext uri="{FF2B5EF4-FFF2-40B4-BE49-F238E27FC236}">
                <a16:creationId xmlns:a16="http://schemas.microsoft.com/office/drawing/2014/main" id="{4F482DF2-728C-45C6-8BA2-6B77EDE65FC9}"/>
              </a:ext>
            </a:extLst>
          </p:cNvPr>
          <p:cNvSpPr>
            <a:spLocks noChangeArrowheads="1"/>
          </p:cNvSpPr>
          <p:nvPr/>
        </p:nvSpPr>
        <p:spPr bwMode="auto">
          <a:xfrm>
            <a:off x="6366925" y="1182788"/>
            <a:ext cx="303096" cy="1125146"/>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8" name="Freeform 114">
            <a:extLst>
              <a:ext uri="{FF2B5EF4-FFF2-40B4-BE49-F238E27FC236}">
                <a16:creationId xmlns:a16="http://schemas.microsoft.com/office/drawing/2014/main" id="{3AF6F669-BDC6-4BA6-B4B6-DD82B2E0CBC8}"/>
              </a:ext>
            </a:extLst>
          </p:cNvPr>
          <p:cNvSpPr>
            <a:spLocks/>
          </p:cNvSpPr>
          <p:nvPr/>
        </p:nvSpPr>
        <p:spPr bwMode="auto">
          <a:xfrm>
            <a:off x="6440756" y="1084356"/>
            <a:ext cx="155434" cy="113510"/>
          </a:xfrm>
          <a:custGeom>
            <a:avLst/>
            <a:gdLst>
              <a:gd name="T0" fmla="*/ 60 w 80"/>
              <a:gd name="T1" fmla="*/ 0 h 57"/>
              <a:gd name="T2" fmla="*/ 20 w 80"/>
              <a:gd name="T3" fmla="*/ 0 h 57"/>
              <a:gd name="T4" fmla="*/ 0 w 80"/>
              <a:gd name="T5" fmla="*/ 57 h 57"/>
              <a:gd name="T6" fmla="*/ 80 w 80"/>
              <a:gd name="T7" fmla="*/ 57 h 57"/>
              <a:gd name="T8" fmla="*/ 60 w 80"/>
              <a:gd name="T9" fmla="*/ 0 h 57"/>
            </a:gdLst>
            <a:ahLst/>
            <a:cxnLst>
              <a:cxn ang="0">
                <a:pos x="T0" y="T1"/>
              </a:cxn>
              <a:cxn ang="0">
                <a:pos x="T2" y="T3"/>
              </a:cxn>
              <a:cxn ang="0">
                <a:pos x="T4" y="T5"/>
              </a:cxn>
              <a:cxn ang="0">
                <a:pos x="T6" y="T7"/>
              </a:cxn>
              <a:cxn ang="0">
                <a:pos x="T8" y="T9"/>
              </a:cxn>
            </a:cxnLst>
            <a:rect l="0" t="0" r="r" b="b"/>
            <a:pathLst>
              <a:path w="80" h="57">
                <a:moveTo>
                  <a:pt x="60" y="0"/>
                </a:moveTo>
                <a:lnTo>
                  <a:pt x="20" y="0"/>
                </a:lnTo>
                <a:lnTo>
                  <a:pt x="0" y="57"/>
                </a:lnTo>
                <a:lnTo>
                  <a:pt x="80" y="57"/>
                </a:lnTo>
                <a:lnTo>
                  <a:pt x="60" y="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29" name="Rectangle 115">
            <a:extLst>
              <a:ext uri="{FF2B5EF4-FFF2-40B4-BE49-F238E27FC236}">
                <a16:creationId xmlns:a16="http://schemas.microsoft.com/office/drawing/2014/main" id="{B64E3146-648B-459C-A6A2-F94AF26FEA76}"/>
              </a:ext>
            </a:extLst>
          </p:cNvPr>
          <p:cNvSpPr>
            <a:spLocks noChangeArrowheads="1"/>
          </p:cNvSpPr>
          <p:nvPr/>
        </p:nvSpPr>
        <p:spPr bwMode="auto">
          <a:xfrm flipH="1">
            <a:off x="6483835" y="858724"/>
            <a:ext cx="55955" cy="278982"/>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0" name="Rectangle 116">
            <a:extLst>
              <a:ext uri="{FF2B5EF4-FFF2-40B4-BE49-F238E27FC236}">
                <a16:creationId xmlns:a16="http://schemas.microsoft.com/office/drawing/2014/main" id="{BFA1FAFB-7592-42EE-869F-4C1C1B9BF8F0}"/>
              </a:ext>
            </a:extLst>
          </p:cNvPr>
          <p:cNvSpPr>
            <a:spLocks noChangeArrowheads="1"/>
          </p:cNvSpPr>
          <p:nvPr/>
        </p:nvSpPr>
        <p:spPr bwMode="auto">
          <a:xfrm>
            <a:off x="6405783" y="1232503"/>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1" name="Rectangle 117">
            <a:extLst>
              <a:ext uri="{FF2B5EF4-FFF2-40B4-BE49-F238E27FC236}">
                <a16:creationId xmlns:a16="http://schemas.microsoft.com/office/drawing/2014/main" id="{16A91866-A147-4565-AA7F-D5CE11C29FD3}"/>
              </a:ext>
            </a:extLst>
          </p:cNvPr>
          <p:cNvSpPr>
            <a:spLocks noChangeArrowheads="1"/>
          </p:cNvSpPr>
          <p:nvPr/>
        </p:nvSpPr>
        <p:spPr bwMode="auto">
          <a:xfrm>
            <a:off x="6469901" y="1232503"/>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2" name="Rectangle 118">
            <a:extLst>
              <a:ext uri="{FF2B5EF4-FFF2-40B4-BE49-F238E27FC236}">
                <a16:creationId xmlns:a16="http://schemas.microsoft.com/office/drawing/2014/main" id="{C314EEC3-0C5F-4BB7-815D-A198AFFE1E48}"/>
              </a:ext>
            </a:extLst>
          </p:cNvPr>
          <p:cNvSpPr>
            <a:spLocks noChangeArrowheads="1"/>
          </p:cNvSpPr>
          <p:nvPr/>
        </p:nvSpPr>
        <p:spPr bwMode="auto">
          <a:xfrm>
            <a:off x="6535960" y="1232503"/>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3" name="Rectangle 119">
            <a:extLst>
              <a:ext uri="{FF2B5EF4-FFF2-40B4-BE49-F238E27FC236}">
                <a16:creationId xmlns:a16="http://schemas.microsoft.com/office/drawing/2014/main" id="{D25B269A-478E-4EE4-BA3C-68DC9946F9AC}"/>
              </a:ext>
            </a:extLst>
          </p:cNvPr>
          <p:cNvSpPr>
            <a:spLocks noChangeArrowheads="1"/>
          </p:cNvSpPr>
          <p:nvPr/>
        </p:nvSpPr>
        <p:spPr bwMode="auto">
          <a:xfrm>
            <a:off x="6600076" y="1232503"/>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4" name="Rectangle 120">
            <a:extLst>
              <a:ext uri="{FF2B5EF4-FFF2-40B4-BE49-F238E27FC236}">
                <a16:creationId xmlns:a16="http://schemas.microsoft.com/office/drawing/2014/main" id="{E7759683-050C-4A5F-BA5E-0ED5B7A3D22C}"/>
              </a:ext>
            </a:extLst>
          </p:cNvPr>
          <p:cNvSpPr>
            <a:spLocks noChangeArrowheads="1"/>
          </p:cNvSpPr>
          <p:nvPr/>
        </p:nvSpPr>
        <p:spPr bwMode="auto">
          <a:xfrm>
            <a:off x="6405783" y="1333535"/>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5" name="Rectangle 121">
            <a:extLst>
              <a:ext uri="{FF2B5EF4-FFF2-40B4-BE49-F238E27FC236}">
                <a16:creationId xmlns:a16="http://schemas.microsoft.com/office/drawing/2014/main" id="{D007A8CF-9382-47CC-8060-8F0336DBE365}"/>
              </a:ext>
            </a:extLst>
          </p:cNvPr>
          <p:cNvSpPr>
            <a:spLocks noChangeArrowheads="1"/>
          </p:cNvSpPr>
          <p:nvPr/>
        </p:nvSpPr>
        <p:spPr bwMode="auto">
          <a:xfrm>
            <a:off x="6469901" y="1333535"/>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6" name="Rectangle 122">
            <a:extLst>
              <a:ext uri="{FF2B5EF4-FFF2-40B4-BE49-F238E27FC236}">
                <a16:creationId xmlns:a16="http://schemas.microsoft.com/office/drawing/2014/main" id="{F12FE0A8-F94A-446F-88DD-1F29959B38B7}"/>
              </a:ext>
            </a:extLst>
          </p:cNvPr>
          <p:cNvSpPr>
            <a:spLocks noChangeArrowheads="1"/>
          </p:cNvSpPr>
          <p:nvPr/>
        </p:nvSpPr>
        <p:spPr bwMode="auto">
          <a:xfrm>
            <a:off x="6535960" y="1333535"/>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7" name="Rectangle 123">
            <a:extLst>
              <a:ext uri="{FF2B5EF4-FFF2-40B4-BE49-F238E27FC236}">
                <a16:creationId xmlns:a16="http://schemas.microsoft.com/office/drawing/2014/main" id="{4B1B61A1-0D52-4E36-B10F-A6D60D66AB24}"/>
              </a:ext>
            </a:extLst>
          </p:cNvPr>
          <p:cNvSpPr>
            <a:spLocks noChangeArrowheads="1"/>
          </p:cNvSpPr>
          <p:nvPr/>
        </p:nvSpPr>
        <p:spPr bwMode="auto">
          <a:xfrm>
            <a:off x="6600076" y="1333535"/>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8" name="Rectangle 124">
            <a:extLst>
              <a:ext uri="{FF2B5EF4-FFF2-40B4-BE49-F238E27FC236}">
                <a16:creationId xmlns:a16="http://schemas.microsoft.com/office/drawing/2014/main" id="{33AD4BCD-31F2-41E7-AB24-7B2FD8EE78A0}"/>
              </a:ext>
            </a:extLst>
          </p:cNvPr>
          <p:cNvSpPr>
            <a:spLocks noChangeArrowheads="1"/>
          </p:cNvSpPr>
          <p:nvPr/>
        </p:nvSpPr>
        <p:spPr bwMode="auto">
          <a:xfrm>
            <a:off x="6405783" y="1436533"/>
            <a:ext cx="31087"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39" name="Rectangle 125">
            <a:extLst>
              <a:ext uri="{FF2B5EF4-FFF2-40B4-BE49-F238E27FC236}">
                <a16:creationId xmlns:a16="http://schemas.microsoft.com/office/drawing/2014/main" id="{1D0EF998-696E-4119-AA4F-ADFB68063929}"/>
              </a:ext>
            </a:extLst>
          </p:cNvPr>
          <p:cNvSpPr>
            <a:spLocks noChangeArrowheads="1"/>
          </p:cNvSpPr>
          <p:nvPr/>
        </p:nvSpPr>
        <p:spPr bwMode="auto">
          <a:xfrm>
            <a:off x="6469901" y="1436533"/>
            <a:ext cx="31087"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0" name="Rectangle 126">
            <a:extLst>
              <a:ext uri="{FF2B5EF4-FFF2-40B4-BE49-F238E27FC236}">
                <a16:creationId xmlns:a16="http://schemas.microsoft.com/office/drawing/2014/main" id="{E690B277-A6B8-48E0-B0FE-FD5F724725C5}"/>
              </a:ext>
            </a:extLst>
          </p:cNvPr>
          <p:cNvSpPr>
            <a:spLocks noChangeArrowheads="1"/>
          </p:cNvSpPr>
          <p:nvPr/>
        </p:nvSpPr>
        <p:spPr bwMode="auto">
          <a:xfrm>
            <a:off x="6535960" y="1436533"/>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1" name="Rectangle 127">
            <a:extLst>
              <a:ext uri="{FF2B5EF4-FFF2-40B4-BE49-F238E27FC236}">
                <a16:creationId xmlns:a16="http://schemas.microsoft.com/office/drawing/2014/main" id="{1C1861E7-BB2E-4C4C-8C9E-343B5097BBD7}"/>
              </a:ext>
            </a:extLst>
          </p:cNvPr>
          <p:cNvSpPr>
            <a:spLocks noChangeArrowheads="1"/>
          </p:cNvSpPr>
          <p:nvPr/>
        </p:nvSpPr>
        <p:spPr bwMode="auto">
          <a:xfrm>
            <a:off x="6600076" y="1436533"/>
            <a:ext cx="31087" cy="716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2" name="Rectangle 128">
            <a:extLst>
              <a:ext uri="{FF2B5EF4-FFF2-40B4-BE49-F238E27FC236}">
                <a16:creationId xmlns:a16="http://schemas.microsoft.com/office/drawing/2014/main" id="{26086759-A291-4D90-84B8-4E4AB4AB9399}"/>
              </a:ext>
            </a:extLst>
          </p:cNvPr>
          <p:cNvSpPr>
            <a:spLocks noChangeArrowheads="1"/>
          </p:cNvSpPr>
          <p:nvPr/>
        </p:nvSpPr>
        <p:spPr bwMode="auto">
          <a:xfrm>
            <a:off x="6405783" y="153754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3" name="Rectangle 129">
            <a:extLst>
              <a:ext uri="{FF2B5EF4-FFF2-40B4-BE49-F238E27FC236}">
                <a16:creationId xmlns:a16="http://schemas.microsoft.com/office/drawing/2014/main" id="{3076B989-02D5-47C7-9D24-E5B4DE9038ED}"/>
              </a:ext>
            </a:extLst>
          </p:cNvPr>
          <p:cNvSpPr>
            <a:spLocks noChangeArrowheads="1"/>
          </p:cNvSpPr>
          <p:nvPr/>
        </p:nvSpPr>
        <p:spPr bwMode="auto">
          <a:xfrm>
            <a:off x="6469901" y="1537542"/>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4" name="Rectangle 130">
            <a:extLst>
              <a:ext uri="{FF2B5EF4-FFF2-40B4-BE49-F238E27FC236}">
                <a16:creationId xmlns:a16="http://schemas.microsoft.com/office/drawing/2014/main" id="{5CA95A17-9543-4724-A163-DF7BA9A28458}"/>
              </a:ext>
            </a:extLst>
          </p:cNvPr>
          <p:cNvSpPr>
            <a:spLocks noChangeArrowheads="1"/>
          </p:cNvSpPr>
          <p:nvPr/>
        </p:nvSpPr>
        <p:spPr bwMode="auto">
          <a:xfrm>
            <a:off x="6535960" y="1537542"/>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5" name="Rectangle 131">
            <a:extLst>
              <a:ext uri="{FF2B5EF4-FFF2-40B4-BE49-F238E27FC236}">
                <a16:creationId xmlns:a16="http://schemas.microsoft.com/office/drawing/2014/main" id="{361062AD-CE1D-424E-A185-7C4EDCA99986}"/>
              </a:ext>
            </a:extLst>
          </p:cNvPr>
          <p:cNvSpPr>
            <a:spLocks noChangeArrowheads="1"/>
          </p:cNvSpPr>
          <p:nvPr/>
        </p:nvSpPr>
        <p:spPr bwMode="auto">
          <a:xfrm>
            <a:off x="6600076" y="153754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6" name="Rectangle 132">
            <a:extLst>
              <a:ext uri="{FF2B5EF4-FFF2-40B4-BE49-F238E27FC236}">
                <a16:creationId xmlns:a16="http://schemas.microsoft.com/office/drawing/2014/main" id="{A902981C-0955-407C-9644-520451AAA39B}"/>
              </a:ext>
            </a:extLst>
          </p:cNvPr>
          <p:cNvSpPr>
            <a:spLocks noChangeArrowheads="1"/>
          </p:cNvSpPr>
          <p:nvPr/>
        </p:nvSpPr>
        <p:spPr bwMode="auto">
          <a:xfrm>
            <a:off x="6405783" y="1642460"/>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7" name="Rectangle 133">
            <a:extLst>
              <a:ext uri="{FF2B5EF4-FFF2-40B4-BE49-F238E27FC236}">
                <a16:creationId xmlns:a16="http://schemas.microsoft.com/office/drawing/2014/main" id="{F32A75A6-8785-418B-BCD7-3D05A9C92FD7}"/>
              </a:ext>
            </a:extLst>
          </p:cNvPr>
          <p:cNvSpPr>
            <a:spLocks noChangeArrowheads="1"/>
          </p:cNvSpPr>
          <p:nvPr/>
        </p:nvSpPr>
        <p:spPr bwMode="auto">
          <a:xfrm>
            <a:off x="6469901" y="1642460"/>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8" name="Rectangle 134">
            <a:extLst>
              <a:ext uri="{FF2B5EF4-FFF2-40B4-BE49-F238E27FC236}">
                <a16:creationId xmlns:a16="http://schemas.microsoft.com/office/drawing/2014/main" id="{BEC7C993-63E6-4FF6-8E0E-C8E34E590095}"/>
              </a:ext>
            </a:extLst>
          </p:cNvPr>
          <p:cNvSpPr>
            <a:spLocks noChangeArrowheads="1"/>
          </p:cNvSpPr>
          <p:nvPr/>
        </p:nvSpPr>
        <p:spPr bwMode="auto">
          <a:xfrm>
            <a:off x="6535960" y="1642460"/>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49" name="Rectangle 135">
            <a:extLst>
              <a:ext uri="{FF2B5EF4-FFF2-40B4-BE49-F238E27FC236}">
                <a16:creationId xmlns:a16="http://schemas.microsoft.com/office/drawing/2014/main" id="{03262B7B-DBAF-4E65-BD5E-2DFB57D77374}"/>
              </a:ext>
            </a:extLst>
          </p:cNvPr>
          <p:cNvSpPr>
            <a:spLocks noChangeArrowheads="1"/>
          </p:cNvSpPr>
          <p:nvPr/>
        </p:nvSpPr>
        <p:spPr bwMode="auto">
          <a:xfrm>
            <a:off x="6600076" y="1642460"/>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0" name="Rectangle 136">
            <a:extLst>
              <a:ext uri="{FF2B5EF4-FFF2-40B4-BE49-F238E27FC236}">
                <a16:creationId xmlns:a16="http://schemas.microsoft.com/office/drawing/2014/main" id="{4045AE6A-C2EF-44D0-87ED-2BF8FBDB42DC}"/>
              </a:ext>
            </a:extLst>
          </p:cNvPr>
          <p:cNvSpPr>
            <a:spLocks noChangeArrowheads="1"/>
          </p:cNvSpPr>
          <p:nvPr/>
        </p:nvSpPr>
        <p:spPr bwMode="auto">
          <a:xfrm>
            <a:off x="6405783" y="174349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1" name="Rectangle 137">
            <a:extLst>
              <a:ext uri="{FF2B5EF4-FFF2-40B4-BE49-F238E27FC236}">
                <a16:creationId xmlns:a16="http://schemas.microsoft.com/office/drawing/2014/main" id="{05B3FCD5-5269-458A-80FF-D1ECE2D7B200}"/>
              </a:ext>
            </a:extLst>
          </p:cNvPr>
          <p:cNvSpPr>
            <a:spLocks noChangeArrowheads="1"/>
          </p:cNvSpPr>
          <p:nvPr/>
        </p:nvSpPr>
        <p:spPr bwMode="auto">
          <a:xfrm>
            <a:off x="6469901" y="174349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2" name="Rectangle 138">
            <a:extLst>
              <a:ext uri="{FF2B5EF4-FFF2-40B4-BE49-F238E27FC236}">
                <a16:creationId xmlns:a16="http://schemas.microsoft.com/office/drawing/2014/main" id="{3098C63B-051E-40D0-B3BE-B3FBE2ACBF47}"/>
              </a:ext>
            </a:extLst>
          </p:cNvPr>
          <p:cNvSpPr>
            <a:spLocks noChangeArrowheads="1"/>
          </p:cNvSpPr>
          <p:nvPr/>
        </p:nvSpPr>
        <p:spPr bwMode="auto">
          <a:xfrm>
            <a:off x="6535960" y="1743492"/>
            <a:ext cx="31087" cy="7368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3" name="Rectangle 139">
            <a:extLst>
              <a:ext uri="{FF2B5EF4-FFF2-40B4-BE49-F238E27FC236}">
                <a16:creationId xmlns:a16="http://schemas.microsoft.com/office/drawing/2014/main" id="{4BB3ABB5-0F6B-4E29-B383-F49DE47081A8}"/>
              </a:ext>
            </a:extLst>
          </p:cNvPr>
          <p:cNvSpPr>
            <a:spLocks noChangeArrowheads="1"/>
          </p:cNvSpPr>
          <p:nvPr/>
        </p:nvSpPr>
        <p:spPr bwMode="auto">
          <a:xfrm>
            <a:off x="6600076" y="1743492"/>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4" name="Rectangle 140">
            <a:extLst>
              <a:ext uri="{FF2B5EF4-FFF2-40B4-BE49-F238E27FC236}">
                <a16:creationId xmlns:a16="http://schemas.microsoft.com/office/drawing/2014/main" id="{EC8F0487-13FA-48A9-BF49-CFACF1C9D363}"/>
              </a:ext>
            </a:extLst>
          </p:cNvPr>
          <p:cNvSpPr>
            <a:spLocks noChangeArrowheads="1"/>
          </p:cNvSpPr>
          <p:nvPr/>
        </p:nvSpPr>
        <p:spPr bwMode="auto">
          <a:xfrm>
            <a:off x="6405783"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5" name="Rectangle 141">
            <a:extLst>
              <a:ext uri="{FF2B5EF4-FFF2-40B4-BE49-F238E27FC236}">
                <a16:creationId xmlns:a16="http://schemas.microsoft.com/office/drawing/2014/main" id="{9B2F42C9-03B3-43B9-93F5-B909245EBBBD}"/>
              </a:ext>
            </a:extLst>
          </p:cNvPr>
          <p:cNvSpPr>
            <a:spLocks noChangeArrowheads="1"/>
          </p:cNvSpPr>
          <p:nvPr/>
        </p:nvSpPr>
        <p:spPr bwMode="auto">
          <a:xfrm>
            <a:off x="6469901"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6" name="Rectangle 142">
            <a:extLst>
              <a:ext uri="{FF2B5EF4-FFF2-40B4-BE49-F238E27FC236}">
                <a16:creationId xmlns:a16="http://schemas.microsoft.com/office/drawing/2014/main" id="{5C3E9EAD-CC74-45BD-B612-ED6D9B7BD74C}"/>
              </a:ext>
            </a:extLst>
          </p:cNvPr>
          <p:cNvSpPr>
            <a:spLocks noChangeArrowheads="1"/>
          </p:cNvSpPr>
          <p:nvPr/>
        </p:nvSpPr>
        <p:spPr bwMode="auto">
          <a:xfrm>
            <a:off x="6535960"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7" name="Rectangle 143">
            <a:extLst>
              <a:ext uri="{FF2B5EF4-FFF2-40B4-BE49-F238E27FC236}">
                <a16:creationId xmlns:a16="http://schemas.microsoft.com/office/drawing/2014/main" id="{F5EB1465-E047-4AA6-89FB-B7D7FFEC413E}"/>
              </a:ext>
            </a:extLst>
          </p:cNvPr>
          <p:cNvSpPr>
            <a:spLocks noChangeArrowheads="1"/>
          </p:cNvSpPr>
          <p:nvPr/>
        </p:nvSpPr>
        <p:spPr bwMode="auto">
          <a:xfrm>
            <a:off x="6600076" y="1846489"/>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8" name="Rectangle 144">
            <a:extLst>
              <a:ext uri="{FF2B5EF4-FFF2-40B4-BE49-F238E27FC236}">
                <a16:creationId xmlns:a16="http://schemas.microsoft.com/office/drawing/2014/main" id="{BEB5A9CA-CD40-443B-919A-55ADC98D5371}"/>
              </a:ext>
            </a:extLst>
          </p:cNvPr>
          <p:cNvSpPr>
            <a:spLocks noChangeArrowheads="1"/>
          </p:cNvSpPr>
          <p:nvPr/>
        </p:nvSpPr>
        <p:spPr bwMode="auto">
          <a:xfrm>
            <a:off x="6405783"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59" name="Rectangle 145">
            <a:extLst>
              <a:ext uri="{FF2B5EF4-FFF2-40B4-BE49-F238E27FC236}">
                <a16:creationId xmlns:a16="http://schemas.microsoft.com/office/drawing/2014/main" id="{A35D342E-B6DA-49D5-B833-3AC3C27F71D3}"/>
              </a:ext>
            </a:extLst>
          </p:cNvPr>
          <p:cNvSpPr>
            <a:spLocks noChangeArrowheads="1"/>
          </p:cNvSpPr>
          <p:nvPr/>
        </p:nvSpPr>
        <p:spPr bwMode="auto">
          <a:xfrm>
            <a:off x="6469901"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0" name="Rectangle 146">
            <a:extLst>
              <a:ext uri="{FF2B5EF4-FFF2-40B4-BE49-F238E27FC236}">
                <a16:creationId xmlns:a16="http://schemas.microsoft.com/office/drawing/2014/main" id="{0B357F7F-2FE2-4A2A-9F31-47B0F459EDFC}"/>
              </a:ext>
            </a:extLst>
          </p:cNvPr>
          <p:cNvSpPr>
            <a:spLocks noChangeArrowheads="1"/>
          </p:cNvSpPr>
          <p:nvPr/>
        </p:nvSpPr>
        <p:spPr bwMode="auto">
          <a:xfrm>
            <a:off x="6535960"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1" name="Rectangle 147">
            <a:extLst>
              <a:ext uri="{FF2B5EF4-FFF2-40B4-BE49-F238E27FC236}">
                <a16:creationId xmlns:a16="http://schemas.microsoft.com/office/drawing/2014/main" id="{DBB7C0FC-CF5B-4085-8AEE-5C02F9CDA427}"/>
              </a:ext>
            </a:extLst>
          </p:cNvPr>
          <p:cNvSpPr>
            <a:spLocks noChangeArrowheads="1"/>
          </p:cNvSpPr>
          <p:nvPr/>
        </p:nvSpPr>
        <p:spPr bwMode="auto">
          <a:xfrm>
            <a:off x="6600076" y="1947499"/>
            <a:ext cx="31087" cy="7368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2" name="Rectangle 148">
            <a:extLst>
              <a:ext uri="{FF2B5EF4-FFF2-40B4-BE49-F238E27FC236}">
                <a16:creationId xmlns:a16="http://schemas.microsoft.com/office/drawing/2014/main" id="{71FF0E02-D2C9-461B-B23F-6E2B487E8A8D}"/>
              </a:ext>
            </a:extLst>
          </p:cNvPr>
          <p:cNvSpPr>
            <a:spLocks noChangeArrowheads="1"/>
          </p:cNvSpPr>
          <p:nvPr/>
        </p:nvSpPr>
        <p:spPr bwMode="auto">
          <a:xfrm>
            <a:off x="6405783"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3" name="Rectangle 149">
            <a:extLst>
              <a:ext uri="{FF2B5EF4-FFF2-40B4-BE49-F238E27FC236}">
                <a16:creationId xmlns:a16="http://schemas.microsoft.com/office/drawing/2014/main" id="{8946B7E0-366A-4A18-871E-1D8686D69AC6}"/>
              </a:ext>
            </a:extLst>
          </p:cNvPr>
          <p:cNvSpPr>
            <a:spLocks noChangeArrowheads="1"/>
          </p:cNvSpPr>
          <p:nvPr/>
        </p:nvSpPr>
        <p:spPr bwMode="auto">
          <a:xfrm>
            <a:off x="6469901"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4" name="Rectangle 150">
            <a:extLst>
              <a:ext uri="{FF2B5EF4-FFF2-40B4-BE49-F238E27FC236}">
                <a16:creationId xmlns:a16="http://schemas.microsoft.com/office/drawing/2014/main" id="{8BD15256-6EFB-4BDE-9AD6-55EBEC40A26F}"/>
              </a:ext>
            </a:extLst>
          </p:cNvPr>
          <p:cNvSpPr>
            <a:spLocks noChangeArrowheads="1"/>
          </p:cNvSpPr>
          <p:nvPr/>
        </p:nvSpPr>
        <p:spPr bwMode="auto">
          <a:xfrm>
            <a:off x="6535960"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5" name="Rectangle 151">
            <a:extLst>
              <a:ext uri="{FF2B5EF4-FFF2-40B4-BE49-F238E27FC236}">
                <a16:creationId xmlns:a16="http://schemas.microsoft.com/office/drawing/2014/main" id="{999DBA0E-4DA9-4984-831D-6A68C6DAE9D8}"/>
              </a:ext>
            </a:extLst>
          </p:cNvPr>
          <p:cNvSpPr>
            <a:spLocks noChangeArrowheads="1"/>
          </p:cNvSpPr>
          <p:nvPr/>
        </p:nvSpPr>
        <p:spPr bwMode="auto">
          <a:xfrm>
            <a:off x="6600076" y="2050497"/>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6" name="Rectangle 152">
            <a:extLst>
              <a:ext uri="{FF2B5EF4-FFF2-40B4-BE49-F238E27FC236}">
                <a16:creationId xmlns:a16="http://schemas.microsoft.com/office/drawing/2014/main" id="{B7358F92-FB35-4746-9145-B22914C30CEF}"/>
              </a:ext>
            </a:extLst>
          </p:cNvPr>
          <p:cNvSpPr>
            <a:spLocks noChangeArrowheads="1"/>
          </p:cNvSpPr>
          <p:nvPr/>
        </p:nvSpPr>
        <p:spPr bwMode="auto">
          <a:xfrm>
            <a:off x="6405783"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7" name="Rectangle 153">
            <a:extLst>
              <a:ext uri="{FF2B5EF4-FFF2-40B4-BE49-F238E27FC236}">
                <a16:creationId xmlns:a16="http://schemas.microsoft.com/office/drawing/2014/main" id="{A1DD9080-62B3-434F-B88A-DC04DF1EDD79}"/>
              </a:ext>
            </a:extLst>
          </p:cNvPr>
          <p:cNvSpPr>
            <a:spLocks noChangeArrowheads="1"/>
          </p:cNvSpPr>
          <p:nvPr/>
        </p:nvSpPr>
        <p:spPr bwMode="auto">
          <a:xfrm>
            <a:off x="6469901"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8" name="Rectangle 154">
            <a:extLst>
              <a:ext uri="{FF2B5EF4-FFF2-40B4-BE49-F238E27FC236}">
                <a16:creationId xmlns:a16="http://schemas.microsoft.com/office/drawing/2014/main" id="{D30037C4-0C85-4431-9E4B-3DA63A4B15D2}"/>
              </a:ext>
            </a:extLst>
          </p:cNvPr>
          <p:cNvSpPr>
            <a:spLocks noChangeArrowheads="1"/>
          </p:cNvSpPr>
          <p:nvPr/>
        </p:nvSpPr>
        <p:spPr bwMode="auto">
          <a:xfrm>
            <a:off x="6535960"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69" name="Rectangle 155">
            <a:extLst>
              <a:ext uri="{FF2B5EF4-FFF2-40B4-BE49-F238E27FC236}">
                <a16:creationId xmlns:a16="http://schemas.microsoft.com/office/drawing/2014/main" id="{2705B40F-C175-40DD-89CA-1DB4184011F0}"/>
              </a:ext>
            </a:extLst>
          </p:cNvPr>
          <p:cNvSpPr>
            <a:spLocks noChangeArrowheads="1"/>
          </p:cNvSpPr>
          <p:nvPr/>
        </p:nvSpPr>
        <p:spPr bwMode="auto">
          <a:xfrm>
            <a:off x="6600076" y="2155415"/>
            <a:ext cx="31087" cy="7169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0" name="Line 156">
            <a:extLst>
              <a:ext uri="{FF2B5EF4-FFF2-40B4-BE49-F238E27FC236}">
                <a16:creationId xmlns:a16="http://schemas.microsoft.com/office/drawing/2014/main" id="{83D4F0F8-413D-40F3-835D-77E8F5E2257B}"/>
              </a:ext>
            </a:extLst>
          </p:cNvPr>
          <p:cNvSpPr>
            <a:spLocks noChangeShapeType="1"/>
          </p:cNvSpPr>
          <p:nvPr/>
        </p:nvSpPr>
        <p:spPr bwMode="auto">
          <a:xfrm>
            <a:off x="6897344"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1" name="Line 157">
            <a:extLst>
              <a:ext uri="{FF2B5EF4-FFF2-40B4-BE49-F238E27FC236}">
                <a16:creationId xmlns:a16="http://schemas.microsoft.com/office/drawing/2014/main" id="{F4EF810C-A659-4746-83E1-3C6902A6ACFA}"/>
              </a:ext>
            </a:extLst>
          </p:cNvPr>
          <p:cNvSpPr>
            <a:spLocks noChangeShapeType="1"/>
          </p:cNvSpPr>
          <p:nvPr/>
        </p:nvSpPr>
        <p:spPr bwMode="auto">
          <a:xfrm>
            <a:off x="6844884"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2" name="Line 158">
            <a:extLst>
              <a:ext uri="{FF2B5EF4-FFF2-40B4-BE49-F238E27FC236}">
                <a16:creationId xmlns:a16="http://schemas.microsoft.com/office/drawing/2014/main" id="{62FABB99-E439-467C-A739-26580FA88F1A}"/>
              </a:ext>
            </a:extLst>
          </p:cNvPr>
          <p:cNvSpPr>
            <a:spLocks noChangeShapeType="1"/>
          </p:cNvSpPr>
          <p:nvPr/>
        </p:nvSpPr>
        <p:spPr bwMode="auto">
          <a:xfrm>
            <a:off x="6796312"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3" name="Line 159">
            <a:extLst>
              <a:ext uri="{FF2B5EF4-FFF2-40B4-BE49-F238E27FC236}">
                <a16:creationId xmlns:a16="http://schemas.microsoft.com/office/drawing/2014/main" id="{7EDA80CE-DBD2-421D-8651-2AFB5CF150C9}"/>
              </a:ext>
            </a:extLst>
          </p:cNvPr>
          <p:cNvSpPr>
            <a:spLocks noChangeShapeType="1"/>
          </p:cNvSpPr>
          <p:nvPr/>
        </p:nvSpPr>
        <p:spPr bwMode="auto">
          <a:xfrm>
            <a:off x="6743852"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4" name="Line 160">
            <a:extLst>
              <a:ext uri="{FF2B5EF4-FFF2-40B4-BE49-F238E27FC236}">
                <a16:creationId xmlns:a16="http://schemas.microsoft.com/office/drawing/2014/main" id="{6FB9B2EA-A22B-4ED5-B406-324B727C5C5D}"/>
              </a:ext>
            </a:extLst>
          </p:cNvPr>
          <p:cNvSpPr>
            <a:spLocks noChangeShapeType="1"/>
          </p:cNvSpPr>
          <p:nvPr/>
        </p:nvSpPr>
        <p:spPr bwMode="auto">
          <a:xfrm>
            <a:off x="6695280" y="1170983"/>
            <a:ext cx="0" cy="1137096"/>
          </a:xfrm>
          <a:prstGeom prst="line">
            <a:avLst/>
          </a:prstGeom>
          <a:noFill/>
          <a:ln w="17463"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5" name="Rectangle 161">
            <a:extLst>
              <a:ext uri="{FF2B5EF4-FFF2-40B4-BE49-F238E27FC236}">
                <a16:creationId xmlns:a16="http://schemas.microsoft.com/office/drawing/2014/main" id="{619A1027-A958-4D75-9BB5-F5BDEBC13EA3}"/>
              </a:ext>
            </a:extLst>
          </p:cNvPr>
          <p:cNvSpPr>
            <a:spLocks noChangeArrowheads="1"/>
          </p:cNvSpPr>
          <p:nvPr/>
        </p:nvSpPr>
        <p:spPr bwMode="auto">
          <a:xfrm>
            <a:off x="7744020" y="1594057"/>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6" name="Rectangle 162">
            <a:extLst>
              <a:ext uri="{FF2B5EF4-FFF2-40B4-BE49-F238E27FC236}">
                <a16:creationId xmlns:a16="http://schemas.microsoft.com/office/drawing/2014/main" id="{9B29BCC6-2CB8-4DA1-B277-6D06CBA3FAD0}"/>
              </a:ext>
            </a:extLst>
          </p:cNvPr>
          <p:cNvSpPr>
            <a:spLocks noChangeArrowheads="1"/>
          </p:cNvSpPr>
          <p:nvPr/>
        </p:nvSpPr>
        <p:spPr bwMode="auto">
          <a:xfrm>
            <a:off x="7744020" y="1695089"/>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7" name="Rectangle 163">
            <a:extLst>
              <a:ext uri="{FF2B5EF4-FFF2-40B4-BE49-F238E27FC236}">
                <a16:creationId xmlns:a16="http://schemas.microsoft.com/office/drawing/2014/main" id="{DEA8EAA2-4C1D-4DE8-B710-F2A970647B8E}"/>
              </a:ext>
            </a:extLst>
          </p:cNvPr>
          <p:cNvSpPr>
            <a:spLocks noChangeArrowheads="1"/>
          </p:cNvSpPr>
          <p:nvPr/>
        </p:nvSpPr>
        <p:spPr bwMode="auto">
          <a:xfrm>
            <a:off x="7744020" y="1800031"/>
            <a:ext cx="273953" cy="577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8" name="Rectangle 164">
            <a:extLst>
              <a:ext uri="{FF2B5EF4-FFF2-40B4-BE49-F238E27FC236}">
                <a16:creationId xmlns:a16="http://schemas.microsoft.com/office/drawing/2014/main" id="{2B4B5F74-CC25-47DF-B39D-36DFD0BE1F6B}"/>
              </a:ext>
            </a:extLst>
          </p:cNvPr>
          <p:cNvSpPr>
            <a:spLocks noChangeArrowheads="1"/>
          </p:cNvSpPr>
          <p:nvPr/>
        </p:nvSpPr>
        <p:spPr bwMode="auto">
          <a:xfrm>
            <a:off x="7744020" y="1901012"/>
            <a:ext cx="273953" cy="6173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79" name="Rectangle 165">
            <a:extLst>
              <a:ext uri="{FF2B5EF4-FFF2-40B4-BE49-F238E27FC236}">
                <a16:creationId xmlns:a16="http://schemas.microsoft.com/office/drawing/2014/main" id="{771EFDB0-3881-4BE6-9B18-3FC62BE3C5D4}"/>
              </a:ext>
            </a:extLst>
          </p:cNvPr>
          <p:cNvSpPr>
            <a:spLocks noChangeArrowheads="1"/>
          </p:cNvSpPr>
          <p:nvPr/>
        </p:nvSpPr>
        <p:spPr bwMode="auto">
          <a:xfrm>
            <a:off x="7744020" y="2004014"/>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80" name="Rectangle 166">
            <a:extLst>
              <a:ext uri="{FF2B5EF4-FFF2-40B4-BE49-F238E27FC236}">
                <a16:creationId xmlns:a16="http://schemas.microsoft.com/office/drawing/2014/main" id="{2403714E-AAFA-4954-BEB6-BDD3FFA8FE39}"/>
              </a:ext>
            </a:extLst>
          </p:cNvPr>
          <p:cNvSpPr>
            <a:spLocks noChangeArrowheads="1"/>
          </p:cNvSpPr>
          <p:nvPr/>
        </p:nvSpPr>
        <p:spPr bwMode="auto">
          <a:xfrm>
            <a:off x="7744020" y="2105046"/>
            <a:ext cx="273953" cy="59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sp>
        <p:nvSpPr>
          <p:cNvPr id="181" name="Rectangle 167">
            <a:extLst>
              <a:ext uri="{FF2B5EF4-FFF2-40B4-BE49-F238E27FC236}">
                <a16:creationId xmlns:a16="http://schemas.microsoft.com/office/drawing/2014/main" id="{9D727091-C226-4798-8961-945390CC92AA}"/>
              </a:ext>
            </a:extLst>
          </p:cNvPr>
          <p:cNvSpPr>
            <a:spLocks noChangeArrowheads="1"/>
          </p:cNvSpPr>
          <p:nvPr/>
        </p:nvSpPr>
        <p:spPr bwMode="auto">
          <a:xfrm>
            <a:off x="7744020" y="2209988"/>
            <a:ext cx="273953" cy="5775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11912" tIns="55956" rIns="111912" bIns="5595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3" b="0" i="0" u="none" strike="noStrike" kern="0" cap="none" spc="0" normalizeH="0" baseline="0" noProof="0" dirty="0">
              <a:ln>
                <a:noFill/>
              </a:ln>
              <a:solidFill>
                <a:sysClr val="windowText" lastClr="000000"/>
              </a:solidFill>
              <a:effectLst/>
              <a:uLnTx/>
              <a:uFillTx/>
            </a:endParaRPr>
          </a:p>
        </p:txBody>
      </p:sp>
      <p:pic>
        <p:nvPicPr>
          <p:cNvPr id="182" name="Picture 181">
            <a:extLst>
              <a:ext uri="{FF2B5EF4-FFF2-40B4-BE49-F238E27FC236}">
                <a16:creationId xmlns:a16="http://schemas.microsoft.com/office/drawing/2014/main" id="{941B6985-21E7-4E65-98B1-F19985F708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0369" y="6240438"/>
            <a:ext cx="440352" cy="539637"/>
          </a:xfrm>
          <a:prstGeom prst="rect">
            <a:avLst/>
          </a:prstGeom>
        </p:spPr>
      </p:pic>
      <p:sp>
        <p:nvSpPr>
          <p:cNvPr id="12" name="TextBox 11">
            <a:extLst>
              <a:ext uri="{FF2B5EF4-FFF2-40B4-BE49-F238E27FC236}">
                <a16:creationId xmlns:a16="http://schemas.microsoft.com/office/drawing/2014/main" id="{36BA804E-E2D1-4BA6-8EBE-F5FEAE3105DD}"/>
              </a:ext>
            </a:extLst>
          </p:cNvPr>
          <p:cNvSpPr txBox="1"/>
          <p:nvPr/>
        </p:nvSpPr>
        <p:spPr>
          <a:xfrm>
            <a:off x="8567146" y="6152350"/>
            <a:ext cx="1447995" cy="193899"/>
          </a:xfrm>
          <a:prstGeom prst="rect">
            <a:avLst/>
          </a:prstGeom>
          <a:solidFill>
            <a:schemeClr val="tx2">
              <a:lumMod val="10000"/>
            </a:schemeClr>
          </a:solidFill>
        </p:spPr>
        <p:txBody>
          <a:bodyPr wrap="square" lIns="0" tIns="0" rIns="0" bIns="0" rtlCol="0" anchor="ctr" anchorCtr="0">
            <a:spAutoFit/>
          </a:bodyPr>
          <a:lstStyle/>
          <a:p>
            <a:pPr algn="ctr" defTabSz="914367">
              <a:lnSpc>
                <a:spcPct val="90000"/>
              </a:lnSpc>
              <a:spcAft>
                <a:spcPts val="588"/>
              </a:spcAft>
              <a:defRPr/>
            </a:pPr>
            <a:r>
              <a:rPr lang="en-US" sz="1400" dirty="0">
                <a:latin typeface="Segoe UI" panose="020B0502040204020203" pitchFamily="34" charset="0"/>
                <a:cs typeface="Segoe UI" panose="020B0502040204020203" pitchFamily="34" charset="0"/>
              </a:rPr>
              <a:t>Azure Network</a:t>
            </a:r>
          </a:p>
        </p:txBody>
      </p:sp>
    </p:spTree>
    <p:extLst>
      <p:ext uri="{BB962C8B-B14F-4D97-AF65-F5344CB8AC3E}">
        <p14:creationId xmlns:p14="http://schemas.microsoft.com/office/powerpoint/2010/main" val="26151904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Service Tags (Public Preview)</a:t>
            </a:r>
          </a:p>
        </p:txBody>
      </p:sp>
      <p:sp>
        <p:nvSpPr>
          <p:cNvPr id="3" name="Text Placeholder 2">
            <a:extLst>
              <a:ext uri="{FF2B5EF4-FFF2-40B4-BE49-F238E27FC236}">
                <a16:creationId xmlns:a16="http://schemas.microsoft.com/office/drawing/2014/main" id="{79983016-872B-48D3-B492-433C571DA216}"/>
              </a:ext>
            </a:extLst>
          </p:cNvPr>
          <p:cNvSpPr>
            <a:spLocks noGrp="1"/>
          </p:cNvSpPr>
          <p:nvPr>
            <p:ph type="body" sz="quarter" idx="10"/>
          </p:nvPr>
        </p:nvSpPr>
        <p:spPr>
          <a:xfrm>
            <a:off x="29824" y="1122766"/>
            <a:ext cx="6250037" cy="5620000"/>
          </a:xfrm>
        </p:spPr>
        <p:txBody>
          <a:bodyPr/>
          <a:lstStyle/>
          <a:p>
            <a:pPr marL="457200" indent="-457200">
              <a:buFont typeface="Arial" panose="020B0604020202020204" pitchFamily="34" charset="0"/>
              <a:buChar char="•"/>
            </a:pPr>
            <a:r>
              <a:rPr lang="en-US" sz="3200" dirty="0">
                <a:latin typeface="+mn-lt"/>
              </a:rPr>
              <a:t>Define security policies to Azure Services</a:t>
            </a:r>
          </a:p>
          <a:p>
            <a:pPr marL="457200" indent="-457200">
              <a:buFont typeface="Arial" panose="020B0604020202020204" pitchFamily="34" charset="0"/>
              <a:buChar char="•"/>
            </a:pPr>
            <a:r>
              <a:rPr lang="en-US" sz="3200" dirty="0">
                <a:latin typeface="+mn-lt"/>
              </a:rPr>
              <a:t>Maintenance of tags will be perform by azure</a:t>
            </a:r>
          </a:p>
          <a:p>
            <a:pPr marL="457200" indent="-457200">
              <a:buFont typeface="Arial" panose="020B0604020202020204" pitchFamily="34" charset="0"/>
              <a:buChar char="•"/>
            </a:pPr>
            <a:r>
              <a:rPr lang="en-US" sz="3200" dirty="0">
                <a:latin typeface="+mn-lt"/>
              </a:rPr>
              <a:t>Restrict network access to just the Azure services you use.</a:t>
            </a:r>
          </a:p>
          <a:p>
            <a:pPr marL="457200" indent="-457200">
              <a:buFont typeface="Arial" panose="020B0604020202020204" pitchFamily="34" charset="0"/>
              <a:buChar char="•"/>
            </a:pPr>
            <a:r>
              <a:rPr lang="en-US" sz="3200" dirty="0">
                <a:latin typeface="+mn-lt"/>
              </a:rPr>
              <a:t>Maintenance of IP addresses for each tag provided by Azure</a:t>
            </a:r>
          </a:p>
          <a:p>
            <a:pPr marL="457200" indent="-457200">
              <a:buFont typeface="Arial" panose="020B0604020202020204" pitchFamily="34" charset="0"/>
              <a:buChar char="•"/>
            </a:pPr>
            <a:r>
              <a:rPr lang="en-US" sz="3200" dirty="0">
                <a:latin typeface="+mn-lt"/>
              </a:rPr>
              <a:t>Support for global and regional tags (varies by service)</a:t>
            </a:r>
          </a:p>
          <a:p>
            <a:endParaRPr lang="en-US" dirty="0"/>
          </a:p>
        </p:txBody>
      </p:sp>
      <p:graphicFrame>
        <p:nvGraphicFramePr>
          <p:cNvPr id="6" name="Table 5">
            <a:extLst>
              <a:ext uri="{FF2B5EF4-FFF2-40B4-BE49-F238E27FC236}">
                <a16:creationId xmlns:a16="http://schemas.microsoft.com/office/drawing/2014/main" id="{2F1E9C96-AE20-445A-97F1-B18B6BF17B0E}"/>
              </a:ext>
            </a:extLst>
          </p:cNvPr>
          <p:cNvGraphicFramePr>
            <a:graphicFrameLocks noGrp="1"/>
          </p:cNvGraphicFramePr>
          <p:nvPr>
            <p:extLst/>
          </p:nvPr>
        </p:nvGraphicFramePr>
        <p:xfrm>
          <a:off x="6312958" y="4919971"/>
          <a:ext cx="6081125" cy="1635760"/>
        </p:xfrm>
        <a:graphic>
          <a:graphicData uri="http://schemas.openxmlformats.org/drawingml/2006/table">
            <a:tbl>
              <a:tblPr>
                <a:tableStyleId>{1E171933-4619-4E11-9A3F-F7608DF75F80}</a:tableStyleId>
              </a:tblPr>
              <a:tblGrid>
                <a:gridCol w="595030">
                  <a:extLst>
                    <a:ext uri="{9D8B030D-6E8A-4147-A177-3AD203B41FA5}">
                      <a16:colId xmlns:a16="http://schemas.microsoft.com/office/drawing/2014/main" val="878956919"/>
                    </a:ext>
                  </a:extLst>
                </a:gridCol>
                <a:gridCol w="1546342">
                  <a:extLst>
                    <a:ext uri="{9D8B030D-6E8A-4147-A177-3AD203B41FA5}">
                      <a16:colId xmlns:a16="http://schemas.microsoft.com/office/drawing/2014/main" val="1546973202"/>
                    </a:ext>
                  </a:extLst>
                </a:gridCol>
                <a:gridCol w="1432748">
                  <a:extLst>
                    <a:ext uri="{9D8B030D-6E8A-4147-A177-3AD203B41FA5}">
                      <a16:colId xmlns:a16="http://schemas.microsoft.com/office/drawing/2014/main" val="236321253"/>
                    </a:ext>
                  </a:extLst>
                </a:gridCol>
                <a:gridCol w="1757032">
                  <a:extLst>
                    <a:ext uri="{9D8B030D-6E8A-4147-A177-3AD203B41FA5}">
                      <a16:colId xmlns:a16="http://schemas.microsoft.com/office/drawing/2014/main" val="2021927125"/>
                    </a:ext>
                  </a:extLst>
                </a:gridCol>
                <a:gridCol w="749973">
                  <a:extLst>
                    <a:ext uri="{9D8B030D-6E8A-4147-A177-3AD203B41FA5}">
                      <a16:colId xmlns:a16="http://schemas.microsoft.com/office/drawing/2014/main" val="414589496"/>
                    </a:ext>
                  </a:extLst>
                </a:gridCol>
              </a:tblGrid>
              <a:tr h="340454">
                <a:tc gridSpan="5">
                  <a:txBody>
                    <a:bodyPr/>
                    <a:lstStyle/>
                    <a:p>
                      <a:pPr marL="0" marR="0" algn="ctr" fontAlgn="t">
                        <a:spcBef>
                          <a:spcPts val="0"/>
                        </a:spcBef>
                        <a:spcAft>
                          <a:spcPts val="0"/>
                        </a:spcAft>
                      </a:pPr>
                      <a:r>
                        <a:rPr lang="en-US" sz="1800" b="1" dirty="0">
                          <a:effectLst/>
                        </a:rPr>
                        <a:t>Network Security Group (NSG)</a:t>
                      </a:r>
                      <a:endParaRPr lang="en-US" sz="1800" b="1" dirty="0">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312097">
                <a:tc>
                  <a:txBody>
                    <a:bodyPr/>
                    <a:lstStyle/>
                    <a:p>
                      <a:pPr marL="0" marR="0" fontAlgn="t">
                        <a:spcBef>
                          <a:spcPts val="0"/>
                        </a:spcBef>
                        <a:spcAft>
                          <a:spcPts val="0"/>
                        </a:spcAft>
                      </a:pPr>
                      <a:r>
                        <a:rPr lang="en-US" sz="1400" b="1" dirty="0">
                          <a:effectLst/>
                        </a:rPr>
                        <a:t>Action</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Name</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Source</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Destination</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tc>
                  <a:txBody>
                    <a:bodyPr/>
                    <a:lstStyle/>
                    <a:p>
                      <a:pPr marL="0" marR="0" fontAlgn="t">
                        <a:spcBef>
                          <a:spcPts val="0"/>
                        </a:spcBef>
                        <a:spcAft>
                          <a:spcPts val="0"/>
                        </a:spcAft>
                      </a:pPr>
                      <a:r>
                        <a:rPr lang="en-US" sz="1400" b="1" dirty="0">
                          <a:effectLst/>
                        </a:rPr>
                        <a:t>Port</a:t>
                      </a:r>
                      <a:endParaRPr lang="en-US" sz="1400" b="1" dirty="0">
                        <a:solidFill>
                          <a:srgbClr val="222222"/>
                        </a:solidFill>
                        <a:effectLst/>
                        <a:latin typeface="+mn-lt"/>
                      </a:endParaRPr>
                    </a:p>
                  </a:txBody>
                  <a:tcPr marL="50800" marR="50800" marT="50800" marB="50800">
                    <a:solidFill>
                      <a:schemeClr val="accent4">
                        <a:lumMod val="20000"/>
                        <a:lumOff val="80000"/>
                      </a:schemeClr>
                    </a:solidFill>
                  </a:tcPr>
                </a:tc>
                <a:extLst>
                  <a:ext uri="{0D108BD9-81ED-4DB2-BD59-A6C34878D82A}">
                    <a16:rowId xmlns:a16="http://schemas.microsoft.com/office/drawing/2014/main" val="819426849"/>
                  </a:ext>
                </a:extLst>
              </a:tr>
              <a:tr h="312097">
                <a:tc>
                  <a:txBody>
                    <a:bodyPr/>
                    <a:lstStyle/>
                    <a:p>
                      <a:pPr marL="0" marR="0" fontAlgn="t">
                        <a:spcBef>
                          <a:spcPts val="0"/>
                        </a:spcBef>
                        <a:spcAft>
                          <a:spcPts val="0"/>
                        </a:spcAft>
                      </a:pPr>
                      <a:r>
                        <a:rPr lang="en-US" sz="1400" b="0" dirty="0">
                          <a:solidFill>
                            <a:srgbClr val="00B050"/>
                          </a:solidFill>
                          <a:effectLst/>
                          <a:latin typeface="+mn-lt"/>
                        </a:rPr>
                        <a:t>Allow</a:t>
                      </a:r>
                      <a:endParaRPr lang="en-US" sz="1400" b="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AllowStorage</a:t>
                      </a:r>
                      <a:endParaRPr lang="en-US" sz="14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rPr>
                        <a:t>VirtualNetwork</a:t>
                      </a:r>
                      <a:endParaRPr lang="en-US" sz="14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b="1" dirty="0">
                          <a:solidFill>
                            <a:schemeClr val="bg2"/>
                          </a:solidFill>
                          <a:effectLst/>
                        </a:rPr>
                        <a:t>Storage</a:t>
                      </a:r>
                      <a:endParaRPr lang="en-US" sz="1400" b="1" dirty="0">
                        <a:solidFill>
                          <a:schemeClr val="bg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48954723"/>
                  </a:ext>
                </a:extLst>
              </a:tr>
              <a:tr h="312097">
                <a:tc>
                  <a:txBody>
                    <a:bodyPr/>
                    <a:lstStyle/>
                    <a:p>
                      <a:pPr marL="0" marR="0" fontAlgn="t">
                        <a:spcBef>
                          <a:spcPts val="0"/>
                        </a:spcBef>
                        <a:spcAft>
                          <a:spcPts val="0"/>
                        </a:spcAft>
                      </a:pPr>
                      <a:r>
                        <a:rPr lang="en-US" sz="1400" b="0" dirty="0">
                          <a:solidFill>
                            <a:srgbClr val="00B050"/>
                          </a:solidFill>
                          <a:effectLst/>
                          <a:latin typeface="+mn-lt"/>
                        </a:rPr>
                        <a:t>Allow</a:t>
                      </a:r>
                      <a:endParaRPr lang="en-US" sz="1400" b="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AllowSQL</a:t>
                      </a:r>
                      <a:endParaRPr lang="en-US" sz="14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1400" dirty="0">
                          <a:effectLst/>
                        </a:rPr>
                        <a:t>VirtualNetwork</a:t>
                      </a:r>
                      <a:endParaRPr lang="en-US" sz="14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1" dirty="0">
                          <a:solidFill>
                            <a:schemeClr val="bg2"/>
                          </a:solidFill>
                          <a:effectLst/>
                          <a:latin typeface="+mn-lt"/>
                        </a:rPr>
                        <a:t>Sql.EastUS</a:t>
                      </a:r>
                    </a:p>
                  </a:txBody>
                  <a:tcPr marL="50800" marR="50800" marT="50800" marB="50800" anchor="ctr"/>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86708437"/>
                  </a:ext>
                </a:extLst>
              </a:tr>
              <a:tr h="312097">
                <a:tc>
                  <a:txBody>
                    <a:bodyPr/>
                    <a:lstStyle/>
                    <a:p>
                      <a:pPr marL="0" marR="0" fontAlgn="t">
                        <a:spcBef>
                          <a:spcPts val="0"/>
                        </a:spcBef>
                        <a:spcAft>
                          <a:spcPts val="0"/>
                        </a:spcAft>
                      </a:pPr>
                      <a:r>
                        <a:rPr lang="en-US" sz="1400" b="0" dirty="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1400" dirty="0">
                          <a:effectLst/>
                        </a:rPr>
                        <a:t>DenyAllOutBound</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1400" dirty="0">
                          <a:effectLst/>
                        </a:rPr>
                        <a:t>Any</a:t>
                      </a:r>
                      <a:endParaRPr lang="en-US" sz="14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9" name="Picture 8">
            <a:extLst>
              <a:ext uri="{FF2B5EF4-FFF2-40B4-BE49-F238E27FC236}">
                <a16:creationId xmlns:a16="http://schemas.microsoft.com/office/drawing/2014/main" id="{7CF603DC-3226-4ECE-8260-B619942FA9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3704" y="2789245"/>
            <a:ext cx="1380643" cy="1691933"/>
          </a:xfrm>
          <a:prstGeom prst="rect">
            <a:avLst/>
          </a:prstGeom>
        </p:spPr>
      </p:pic>
      <p:sp>
        <p:nvSpPr>
          <p:cNvPr id="10" name="Rectangle 9">
            <a:extLst>
              <a:ext uri="{FF2B5EF4-FFF2-40B4-BE49-F238E27FC236}">
                <a16:creationId xmlns:a16="http://schemas.microsoft.com/office/drawing/2014/main" id="{9E4276D2-6565-4ABC-AD59-23E01E73CA75}"/>
              </a:ext>
            </a:extLst>
          </p:cNvPr>
          <p:cNvSpPr/>
          <p:nvPr/>
        </p:nvSpPr>
        <p:spPr>
          <a:xfrm>
            <a:off x="9886981" y="1369086"/>
            <a:ext cx="2277734" cy="2561574"/>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8ED0D34-90FD-417F-8EE4-9E325638CB98}"/>
              </a:ext>
            </a:extLst>
          </p:cNvPr>
          <p:cNvSpPr txBox="1"/>
          <p:nvPr/>
        </p:nvSpPr>
        <p:spPr>
          <a:xfrm>
            <a:off x="10161747" y="3588573"/>
            <a:ext cx="1728203" cy="481749"/>
          </a:xfrm>
          <a:prstGeom prst="rect">
            <a:avLst/>
          </a:prstGeom>
          <a:solidFill>
            <a:schemeClr val="bg2"/>
          </a:solidFill>
        </p:spPr>
        <p:txBody>
          <a:bodyPr wrap="square" rtlCol="0">
            <a:spAutoFit/>
          </a:bodyPr>
          <a:lstStyle/>
          <a:p>
            <a:r>
              <a:rPr lang="en-US" sz="1600" b="1" dirty="0"/>
              <a:t>   Azure Services</a:t>
            </a:r>
          </a:p>
        </p:txBody>
      </p:sp>
      <p:pic>
        <p:nvPicPr>
          <p:cNvPr id="12" name="Picture 11">
            <a:extLst>
              <a:ext uri="{FF2B5EF4-FFF2-40B4-BE49-F238E27FC236}">
                <a16:creationId xmlns:a16="http://schemas.microsoft.com/office/drawing/2014/main" id="{4BEE554B-F7D6-43A6-B01B-F8D0DB63836E}"/>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10509622" y="1676025"/>
            <a:ext cx="721399" cy="720967"/>
          </a:xfrm>
          <a:prstGeom prst="rect">
            <a:avLst/>
          </a:prstGeom>
          <a:solidFill>
            <a:srgbClr val="002060"/>
          </a:solidFill>
          <a:ln>
            <a:solidFill>
              <a:srgbClr val="0070C0"/>
            </a:solidFill>
            <a:tailEnd type="triangle"/>
          </a:ln>
        </p:spPr>
      </p:pic>
      <p:pic>
        <p:nvPicPr>
          <p:cNvPr id="13" name="Picture 12">
            <a:extLst>
              <a:ext uri="{FF2B5EF4-FFF2-40B4-BE49-F238E27FC236}">
                <a16:creationId xmlns:a16="http://schemas.microsoft.com/office/drawing/2014/main" id="{6FF434FB-E316-4776-9072-D28C4BB54F7E}"/>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10127424" y="2443110"/>
            <a:ext cx="704818" cy="616627"/>
          </a:xfrm>
          <a:prstGeom prst="rect">
            <a:avLst/>
          </a:prstGeom>
          <a:solidFill>
            <a:srgbClr val="002060"/>
          </a:solidFill>
          <a:ln>
            <a:solidFill>
              <a:srgbClr val="0070C0"/>
            </a:solidFill>
            <a:tailEnd type="triangle"/>
          </a:ln>
        </p:spPr>
      </p:pic>
      <p:pic>
        <p:nvPicPr>
          <p:cNvPr id="14"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677AA823-A9B9-4176-B9BC-4AB66FF022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1697" y="3305582"/>
            <a:ext cx="624860" cy="6431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5754618-9A14-4C1A-9055-7FFBAFDC7D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8971" y="1089891"/>
            <a:ext cx="836061" cy="911168"/>
          </a:xfrm>
          <a:prstGeom prst="rect">
            <a:avLst/>
          </a:prstGeom>
        </p:spPr>
      </p:pic>
      <p:sp>
        <p:nvSpPr>
          <p:cNvPr id="16" name="Up Arrow 11">
            <a:extLst>
              <a:ext uri="{FF2B5EF4-FFF2-40B4-BE49-F238E27FC236}">
                <a16:creationId xmlns:a16="http://schemas.microsoft.com/office/drawing/2014/main" id="{402682FF-AD8D-4D8E-8B56-E7CF0DE61499}"/>
              </a:ext>
            </a:extLst>
          </p:cNvPr>
          <p:cNvSpPr/>
          <p:nvPr/>
        </p:nvSpPr>
        <p:spPr bwMode="auto">
          <a:xfrm>
            <a:off x="7766196" y="1935778"/>
            <a:ext cx="321612" cy="1388256"/>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Up Arrow 78">
            <a:extLst>
              <a:ext uri="{FF2B5EF4-FFF2-40B4-BE49-F238E27FC236}">
                <a16:creationId xmlns:a16="http://schemas.microsoft.com/office/drawing/2014/main" id="{CDB63D5F-672D-492B-AA8D-85CD1F65AF3A}"/>
              </a:ext>
            </a:extLst>
          </p:cNvPr>
          <p:cNvSpPr/>
          <p:nvPr/>
        </p:nvSpPr>
        <p:spPr bwMode="auto">
          <a:xfrm rot="5400000">
            <a:off x="8878268" y="2820735"/>
            <a:ext cx="350504" cy="1666921"/>
          </a:xfrm>
          <a:prstGeom prst="upArrow">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Multiply 79">
            <a:extLst>
              <a:ext uri="{FF2B5EF4-FFF2-40B4-BE49-F238E27FC236}">
                <a16:creationId xmlns:a16="http://schemas.microsoft.com/office/drawing/2014/main" id="{14D94390-F46B-4608-BE6E-5E0127749F3E}"/>
              </a:ext>
            </a:extLst>
          </p:cNvPr>
          <p:cNvSpPr/>
          <p:nvPr/>
        </p:nvSpPr>
        <p:spPr bwMode="auto">
          <a:xfrm>
            <a:off x="7607987" y="2385507"/>
            <a:ext cx="612280" cy="736057"/>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9" name="Freeform 6">
            <a:extLst>
              <a:ext uri="{FF2B5EF4-FFF2-40B4-BE49-F238E27FC236}">
                <a16:creationId xmlns:a16="http://schemas.microsoft.com/office/drawing/2014/main" id="{ECE40A77-B7C8-4330-8C9C-646D639D3DDA}"/>
              </a:ext>
            </a:extLst>
          </p:cNvPr>
          <p:cNvSpPr>
            <a:spLocks/>
          </p:cNvSpPr>
          <p:nvPr/>
        </p:nvSpPr>
        <p:spPr bwMode="auto">
          <a:xfrm>
            <a:off x="8386212" y="3430882"/>
            <a:ext cx="443454" cy="448807"/>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defRPr/>
            </a:pPr>
            <a:endParaRPr lang="en-US" kern="0" dirty="0">
              <a:solidFill>
                <a:sysClr val="windowText" lastClr="000000"/>
              </a:solidFill>
              <a:latin typeface="Segoe UI"/>
            </a:endParaRPr>
          </a:p>
        </p:txBody>
      </p:sp>
      <p:sp>
        <p:nvSpPr>
          <p:cNvPr id="20" name="TextBox 19">
            <a:extLst>
              <a:ext uri="{FF2B5EF4-FFF2-40B4-BE49-F238E27FC236}">
                <a16:creationId xmlns:a16="http://schemas.microsoft.com/office/drawing/2014/main" id="{C0B1381C-F530-4BB7-9E04-FDAF393CB8FD}"/>
              </a:ext>
            </a:extLst>
          </p:cNvPr>
          <p:cNvSpPr txBox="1"/>
          <p:nvPr/>
        </p:nvSpPr>
        <p:spPr>
          <a:xfrm>
            <a:off x="7975140" y="1826241"/>
            <a:ext cx="1278568" cy="563515"/>
          </a:xfrm>
          <a:prstGeom prst="rect">
            <a:avLst/>
          </a:prstGeom>
          <a:noFill/>
        </p:spPr>
        <p:txBody>
          <a:bodyPr wrap="square" lIns="182880" tIns="146304" rIns="182880" bIns="146304" rtlCol="0">
            <a:spAutoFit/>
          </a:bodyPr>
          <a:lstStyle/>
          <a:p>
            <a:pPr>
              <a:lnSpc>
                <a:spcPct val="90000"/>
              </a:lnSpc>
              <a:spcAft>
                <a:spcPts val="600"/>
              </a:spcAft>
            </a:pPr>
            <a:r>
              <a:rPr lang="en-US" sz="1600" b="1" dirty="0">
                <a:solidFill>
                  <a:schemeClr val="bg1"/>
                </a:solidFill>
              </a:rPr>
              <a:t>Internet</a:t>
            </a:r>
          </a:p>
        </p:txBody>
      </p:sp>
      <p:sp>
        <p:nvSpPr>
          <p:cNvPr id="21" name="TextBox 20">
            <a:extLst>
              <a:ext uri="{FF2B5EF4-FFF2-40B4-BE49-F238E27FC236}">
                <a16:creationId xmlns:a16="http://schemas.microsoft.com/office/drawing/2014/main" id="{114A1817-B1BC-43FE-BAB6-DCAFCB033220}"/>
              </a:ext>
            </a:extLst>
          </p:cNvPr>
          <p:cNvSpPr txBox="1"/>
          <p:nvPr/>
        </p:nvSpPr>
        <p:spPr>
          <a:xfrm>
            <a:off x="8164059" y="3735708"/>
            <a:ext cx="2072726" cy="74464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Allow only Azure service traffic</a:t>
            </a:r>
          </a:p>
        </p:txBody>
      </p:sp>
      <p:sp>
        <p:nvSpPr>
          <p:cNvPr id="22" name="TextBox 21">
            <a:extLst>
              <a:ext uri="{FF2B5EF4-FFF2-40B4-BE49-F238E27FC236}">
                <a16:creationId xmlns:a16="http://schemas.microsoft.com/office/drawing/2014/main" id="{5DC13D6F-0182-4D3C-AB8C-BB71B21E6638}"/>
              </a:ext>
            </a:extLst>
          </p:cNvPr>
          <p:cNvSpPr txBox="1"/>
          <p:nvPr/>
        </p:nvSpPr>
        <p:spPr>
          <a:xfrm>
            <a:off x="7975140" y="2359663"/>
            <a:ext cx="2072726" cy="74464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Deny Internet outbound</a:t>
            </a:r>
          </a:p>
        </p:txBody>
      </p:sp>
      <p:pic>
        <p:nvPicPr>
          <p:cNvPr id="23" name="Picture 22">
            <a:extLst>
              <a:ext uri="{FF2B5EF4-FFF2-40B4-BE49-F238E27FC236}">
                <a16:creationId xmlns:a16="http://schemas.microsoft.com/office/drawing/2014/main" id="{C5164BBC-EE92-4D79-8C4E-38E22710C149}"/>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10931830" y="2949878"/>
            <a:ext cx="497075" cy="541729"/>
          </a:xfrm>
          <a:prstGeom prst="rect">
            <a:avLst/>
          </a:prstGeom>
          <a:solidFill>
            <a:srgbClr val="002060"/>
          </a:solidFill>
          <a:ln>
            <a:solidFill>
              <a:srgbClr val="0070C0"/>
            </a:solidFill>
          </a:ln>
        </p:spPr>
      </p:pic>
      <p:pic>
        <p:nvPicPr>
          <p:cNvPr id="24" name="Picture 23">
            <a:extLst>
              <a:ext uri="{FF2B5EF4-FFF2-40B4-BE49-F238E27FC236}">
                <a16:creationId xmlns:a16="http://schemas.microsoft.com/office/drawing/2014/main" id="{2FB76616-F8D0-47EE-A297-D7C82EE5D11C}"/>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11290582" y="2253990"/>
            <a:ext cx="780290" cy="850387"/>
          </a:xfrm>
          <a:prstGeom prst="rect">
            <a:avLst/>
          </a:prstGeom>
          <a:solidFill>
            <a:srgbClr val="002060"/>
          </a:solidFill>
          <a:ln>
            <a:solidFill>
              <a:srgbClr val="0070C0"/>
            </a:solidFill>
          </a:ln>
        </p:spPr>
      </p:pic>
      <p:cxnSp>
        <p:nvCxnSpPr>
          <p:cNvPr id="25" name="Straight Connector 24">
            <a:extLst>
              <a:ext uri="{FF2B5EF4-FFF2-40B4-BE49-F238E27FC236}">
                <a16:creationId xmlns:a16="http://schemas.microsoft.com/office/drawing/2014/main" id="{8B6AB749-6E39-47FC-9FB8-59CC975EE98A}"/>
              </a:ext>
            </a:extLst>
          </p:cNvPr>
          <p:cNvCxnSpPr/>
          <p:nvPr/>
        </p:nvCxnSpPr>
        <p:spPr>
          <a:xfrm flipV="1">
            <a:off x="0" y="1132747"/>
            <a:ext cx="6172200" cy="3903"/>
          </a:xfrm>
          <a:prstGeom prst="line">
            <a:avLst/>
          </a:prstGeom>
          <a:ln>
            <a:headEnd type="none"/>
            <a:tailEnd type="none"/>
          </a:ln>
        </p:spPr>
        <p:style>
          <a:lnRef idx="1">
            <a:schemeClr val="accent5"/>
          </a:lnRef>
          <a:fillRef idx="0">
            <a:schemeClr val="accent5"/>
          </a:fillRef>
          <a:effectRef idx="0">
            <a:schemeClr val="accent5"/>
          </a:effectRef>
          <a:fontRef idx="minor">
            <a:schemeClr val="tx1"/>
          </a:fontRef>
        </p:style>
      </p:cxnSp>
      <p:sp>
        <p:nvSpPr>
          <p:cNvPr id="26" name="TextBox 25">
            <a:extLst>
              <a:ext uri="{FF2B5EF4-FFF2-40B4-BE49-F238E27FC236}">
                <a16:creationId xmlns:a16="http://schemas.microsoft.com/office/drawing/2014/main" id="{6E9992C9-7B5D-4A0A-904B-565038F6DC47}"/>
              </a:ext>
            </a:extLst>
          </p:cNvPr>
          <p:cNvSpPr txBox="1"/>
          <p:nvPr/>
        </p:nvSpPr>
        <p:spPr>
          <a:xfrm>
            <a:off x="6185811" y="4296427"/>
            <a:ext cx="654386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t>Preview: Azure Storage, SQL, TrafficManager</a:t>
            </a:r>
          </a:p>
        </p:txBody>
      </p:sp>
    </p:spTree>
    <p:extLst>
      <p:ext uri="{BB962C8B-B14F-4D97-AF65-F5344CB8AC3E}">
        <p14:creationId xmlns:p14="http://schemas.microsoft.com/office/powerpoint/2010/main" val="3008770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Application Security groups (Public Preview)</a:t>
            </a:r>
          </a:p>
        </p:txBody>
      </p:sp>
      <p:sp>
        <p:nvSpPr>
          <p:cNvPr id="3" name="Text Placeholder 2">
            <a:extLst>
              <a:ext uri="{FF2B5EF4-FFF2-40B4-BE49-F238E27FC236}">
                <a16:creationId xmlns:a16="http://schemas.microsoft.com/office/drawing/2014/main" id="{79983016-872B-48D3-B492-433C571DA216}"/>
              </a:ext>
            </a:extLst>
          </p:cNvPr>
          <p:cNvSpPr>
            <a:spLocks noGrp="1"/>
          </p:cNvSpPr>
          <p:nvPr>
            <p:ph type="body" sz="quarter" idx="10"/>
          </p:nvPr>
        </p:nvSpPr>
        <p:spPr>
          <a:xfrm>
            <a:off x="29825" y="1122766"/>
            <a:ext cx="6027616" cy="5546939"/>
          </a:xfrm>
        </p:spPr>
        <p:txBody>
          <a:bodyPr/>
          <a:lstStyle/>
          <a:p>
            <a:pPr marL="457200" indent="-457200">
              <a:buFont typeface="Arial" panose="020B0604020202020204" pitchFamily="34" charset="0"/>
              <a:buChar char="•"/>
            </a:pPr>
            <a:r>
              <a:rPr lang="en-US" sz="2800" dirty="0">
                <a:latin typeface="+mn-lt"/>
              </a:rPr>
              <a:t>Group VM/NICs hiding the complexity of subnets and IP addresses</a:t>
            </a:r>
          </a:p>
          <a:p>
            <a:pPr marL="457200" indent="-457200">
              <a:buFont typeface="Arial" panose="020B0604020202020204" pitchFamily="34" charset="0"/>
              <a:buChar char="•"/>
            </a:pPr>
            <a:r>
              <a:rPr lang="en-US" sz="2800" dirty="0">
                <a:latin typeface="+mn-lt"/>
              </a:rPr>
              <a:t>Abstract security policies definition, based on customer abstractions like applications, jobs, roles, etc.</a:t>
            </a:r>
          </a:p>
          <a:p>
            <a:pPr marL="457200" indent="-457200">
              <a:buFont typeface="Arial" panose="020B0604020202020204" pitchFamily="34" charset="0"/>
              <a:buChar char="•"/>
            </a:pPr>
            <a:r>
              <a:rPr lang="en-US" sz="2800" dirty="0">
                <a:latin typeface="+mn-lt"/>
              </a:rPr>
              <a:t>Security Management improved define once, reused at scale</a:t>
            </a:r>
          </a:p>
        </p:txBody>
      </p:sp>
      <p:sp>
        <p:nvSpPr>
          <p:cNvPr id="6" name="Rectangle 5">
            <a:extLst>
              <a:ext uri="{FF2B5EF4-FFF2-40B4-BE49-F238E27FC236}">
                <a16:creationId xmlns:a16="http://schemas.microsoft.com/office/drawing/2014/main" id="{C63C6D47-56B6-4C3D-B537-CF6286A2CD9A}"/>
              </a:ext>
            </a:extLst>
          </p:cNvPr>
          <p:cNvSpPr/>
          <p:nvPr/>
        </p:nvSpPr>
        <p:spPr bwMode="auto">
          <a:xfrm>
            <a:off x="6460592" y="1168437"/>
            <a:ext cx="5637819" cy="1328950"/>
          </a:xfrm>
          <a:prstGeom prst="rect">
            <a:avLst/>
          </a:prstGeom>
          <a:solidFill>
            <a:schemeClr val="tx1">
              <a:lumMod val="85000"/>
            </a:schemeClr>
          </a:solidFill>
          <a:ln w="28575">
            <a:solidFill>
              <a:schemeClr val="accent4"/>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07153C01-8D71-40BF-8395-6F7D13BF1A19}"/>
              </a:ext>
            </a:extLst>
          </p:cNvPr>
          <p:cNvSpPr/>
          <p:nvPr/>
        </p:nvSpPr>
        <p:spPr>
          <a:xfrm>
            <a:off x="6545258" y="1262139"/>
            <a:ext cx="1298093"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WebServers</a:t>
            </a:r>
          </a:p>
        </p:txBody>
      </p:sp>
      <p:graphicFrame>
        <p:nvGraphicFramePr>
          <p:cNvPr id="9" name="Table 8">
            <a:extLst>
              <a:ext uri="{FF2B5EF4-FFF2-40B4-BE49-F238E27FC236}">
                <a16:creationId xmlns:a16="http://schemas.microsoft.com/office/drawing/2014/main" id="{F99FF0BB-E7EA-405B-ABFE-A7A5238A52A2}"/>
              </a:ext>
            </a:extLst>
          </p:cNvPr>
          <p:cNvGraphicFramePr>
            <a:graphicFrameLocks noGrp="1"/>
          </p:cNvGraphicFramePr>
          <p:nvPr>
            <p:extLst/>
          </p:nvPr>
        </p:nvGraphicFramePr>
        <p:xfrm>
          <a:off x="6443912" y="2568887"/>
          <a:ext cx="5654499" cy="1986280"/>
        </p:xfrm>
        <a:graphic>
          <a:graphicData uri="http://schemas.openxmlformats.org/drawingml/2006/table">
            <a:tbl>
              <a:tblPr>
                <a:tableStyleId>{1E171933-4619-4E11-9A3F-F7608DF75F80}</a:tableStyleId>
              </a:tblPr>
              <a:tblGrid>
                <a:gridCol w="553286">
                  <a:extLst>
                    <a:ext uri="{9D8B030D-6E8A-4147-A177-3AD203B41FA5}">
                      <a16:colId xmlns:a16="http://schemas.microsoft.com/office/drawing/2014/main" val="878956919"/>
                    </a:ext>
                  </a:extLst>
                </a:gridCol>
                <a:gridCol w="1632405">
                  <a:extLst>
                    <a:ext uri="{9D8B030D-6E8A-4147-A177-3AD203B41FA5}">
                      <a16:colId xmlns:a16="http://schemas.microsoft.com/office/drawing/2014/main" val="1546973202"/>
                    </a:ext>
                  </a:extLst>
                </a:gridCol>
                <a:gridCol w="1137684">
                  <a:extLst>
                    <a:ext uri="{9D8B030D-6E8A-4147-A177-3AD203B41FA5}">
                      <a16:colId xmlns:a16="http://schemas.microsoft.com/office/drawing/2014/main" val="236321253"/>
                    </a:ext>
                  </a:extLst>
                </a:gridCol>
                <a:gridCol w="1414130">
                  <a:extLst>
                    <a:ext uri="{9D8B030D-6E8A-4147-A177-3AD203B41FA5}">
                      <a16:colId xmlns:a16="http://schemas.microsoft.com/office/drawing/2014/main" val="2021927125"/>
                    </a:ext>
                  </a:extLst>
                </a:gridCol>
                <a:gridCol w="916994">
                  <a:extLst>
                    <a:ext uri="{9D8B030D-6E8A-4147-A177-3AD203B41FA5}">
                      <a16:colId xmlns:a16="http://schemas.microsoft.com/office/drawing/2014/main" val="414589496"/>
                    </a:ext>
                  </a:extLst>
                </a:gridCol>
              </a:tblGrid>
              <a:tr h="238760">
                <a:tc gridSpan="5">
                  <a:txBody>
                    <a:bodyPr/>
                    <a:lstStyle/>
                    <a:p>
                      <a:pPr marL="0" marR="0" algn="ctr" fontAlgn="t">
                        <a:spcBef>
                          <a:spcPts val="0"/>
                        </a:spcBef>
                        <a:spcAft>
                          <a:spcPts val="0"/>
                        </a:spcAft>
                      </a:pPr>
                      <a:r>
                        <a:rPr lang="en-US" sz="1400" b="1" dirty="0">
                          <a:effectLst/>
                        </a:rPr>
                        <a:t>Network Security Group NSG</a:t>
                      </a:r>
                      <a:endParaRPr lang="en-US" sz="1400" b="1" dirty="0">
                        <a:solidFill>
                          <a:srgbClr val="222222"/>
                        </a:solidFill>
                        <a:effectLst/>
                        <a:latin typeface="+mn-lt"/>
                      </a:endParaRPr>
                    </a:p>
                  </a:txBody>
                  <a:tcPr marL="50800" marR="50800" marT="50800" marB="50800">
                    <a:solidFill>
                      <a:schemeClr val="accent4">
                        <a:lumMod val="40000"/>
                        <a:lumOff val="60000"/>
                      </a:schemeClr>
                    </a:solidFill>
                  </a:tcPr>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tc hMerge="1">
                  <a:txBody>
                    <a:bodyPr/>
                    <a:lstStyle/>
                    <a:p>
                      <a:pPr marL="0" marR="0" fontAlgn="t">
                        <a:spcBef>
                          <a:spcPts val="0"/>
                        </a:spcBef>
                        <a:spcAft>
                          <a:spcPts val="0"/>
                        </a:spcAft>
                      </a:pPr>
                      <a:endParaRPr lang="en-US" sz="900" b="1">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r h="238760">
                <a:tc>
                  <a:txBody>
                    <a:bodyPr/>
                    <a:lstStyle/>
                    <a:p>
                      <a:pPr marL="0" marR="0" fontAlgn="t">
                        <a:spcBef>
                          <a:spcPts val="0"/>
                        </a:spcBef>
                        <a:spcAft>
                          <a:spcPts val="0"/>
                        </a:spcAft>
                      </a:pPr>
                      <a:r>
                        <a:rPr lang="en-US" sz="900" b="1" dirty="0">
                          <a:effectLst/>
                        </a:rPr>
                        <a:t>Action</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Name</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Source</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Destination</a:t>
                      </a:r>
                      <a:endParaRPr lang="en-US" sz="900" b="1"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b="1" dirty="0">
                          <a:effectLst/>
                        </a:rPr>
                        <a:t>Port</a:t>
                      </a:r>
                      <a:endParaRPr lang="en-US" sz="900" b="1" dirty="0">
                        <a:solidFill>
                          <a:srgbClr val="222222"/>
                        </a:solidFill>
                        <a:effectLst/>
                        <a:latin typeface="+mn-lt"/>
                      </a:endParaRPr>
                    </a:p>
                  </a:txBody>
                  <a:tcPr marL="50800" marR="50800" marT="50800" marB="50800"/>
                </a:tc>
                <a:extLst>
                  <a:ext uri="{0D108BD9-81ED-4DB2-BD59-A6C34878D82A}">
                    <a16:rowId xmlns:a16="http://schemas.microsoft.com/office/drawing/2014/main" val="819426849"/>
                  </a:ext>
                </a:extLst>
              </a:tr>
              <a:tr h="0">
                <a:tc>
                  <a:txBody>
                    <a:bodyPr/>
                    <a:lstStyle/>
                    <a:p>
                      <a:pPr marL="0" marR="0" fontAlgn="t">
                        <a:spcBef>
                          <a:spcPts val="0"/>
                        </a:spcBef>
                        <a:spcAft>
                          <a:spcPts val="0"/>
                        </a:spcAft>
                      </a:pPr>
                      <a:r>
                        <a:rPr lang="en-US" sz="900" b="1" dirty="0">
                          <a:solidFill>
                            <a:srgbClr val="FF0000"/>
                          </a:solidFill>
                          <a:effectLst/>
                          <a:latin typeface="+mn-lt"/>
                        </a:rPr>
                        <a:t>Deny</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BlockQuarantineVMs</a:t>
                      </a: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solidFill>
                            <a:srgbClr val="222222"/>
                          </a:solidFill>
                          <a:effectLst/>
                          <a:latin typeface="+mn-lt"/>
                        </a:rPr>
                        <a:t>Any</a:t>
                      </a: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QuarantineVMs</a:t>
                      </a: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Any</a:t>
                      </a:r>
                    </a:p>
                  </a:txBody>
                  <a:tcPr marL="50800" marR="50800" marT="50800" marB="50800" anchor="ctr"/>
                </a:tc>
                <a:extLst>
                  <a:ext uri="{0D108BD9-81ED-4DB2-BD59-A6C34878D82A}">
                    <a16:rowId xmlns:a16="http://schemas.microsoft.com/office/drawing/2014/main" val="2431182223"/>
                  </a:ext>
                </a:extLst>
              </a:tr>
              <a:tr h="0">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AllowInternetToWeb</a:t>
                      </a:r>
                      <a:endParaRPr lang="en-US" sz="9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effectLst/>
                        </a:rPr>
                        <a:t>Internet</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WebServers</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80,8080 (HTTP)</a:t>
                      </a:r>
                      <a:endParaRPr lang="en-US" sz="9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48954723"/>
                  </a:ext>
                </a:extLst>
              </a:tr>
              <a:tr h="160016">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AllowWebToApp</a:t>
                      </a:r>
                      <a:endParaRPr lang="en-US" sz="900" dirty="0">
                        <a:solidFill>
                          <a:srgbClr val="222222"/>
                        </a:solidFill>
                        <a:effectLst/>
                        <a:latin typeface="+mn-lt"/>
                      </a:endParaRPr>
                    </a:p>
                  </a:txBody>
                  <a:tcPr marL="50800" marR="50800" marT="50800" marB="508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dirty="0">
                          <a:effectLst/>
                        </a:rPr>
                        <a:t>WebServers</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AppServers</a:t>
                      </a:r>
                    </a:p>
                  </a:txBody>
                  <a:tcPr marL="50800" marR="50800" marT="50800" marB="50800" anchor="ctr"/>
                </a:tc>
                <a:tc>
                  <a:txBody>
                    <a:bodyPr/>
                    <a:lstStyle/>
                    <a:p>
                      <a:pPr marL="0" marR="0" fontAlgn="t">
                        <a:spcBef>
                          <a:spcPts val="0"/>
                        </a:spcBef>
                        <a:spcAft>
                          <a:spcPts val="0"/>
                        </a:spcAft>
                      </a:pPr>
                      <a:r>
                        <a:rPr lang="en-US" sz="900" dirty="0">
                          <a:effectLst/>
                        </a:rPr>
                        <a:t>443       (HTTPS)</a:t>
                      </a:r>
                      <a:endParaRPr lang="en-US" sz="900" dirty="0">
                        <a:solidFill>
                          <a:srgbClr val="222222"/>
                        </a:solidFill>
                        <a:effectLst/>
                        <a:latin typeface="+mn-lt"/>
                      </a:endParaRPr>
                    </a:p>
                  </a:txBody>
                  <a:tcPr marL="50800" marR="50800" marT="50800" marB="50800" anchor="ctr"/>
                </a:tc>
                <a:extLst>
                  <a:ext uri="{0D108BD9-81ED-4DB2-BD59-A6C34878D82A}">
                    <a16:rowId xmlns:a16="http://schemas.microsoft.com/office/drawing/2014/main" val="2308255462"/>
                  </a:ext>
                </a:extLst>
              </a:tr>
              <a:tr h="0">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AllowAppToDb</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effectLst/>
                        </a:rPr>
                        <a:t>AppServers</a:t>
                      </a:r>
                      <a:endParaRPr lang="en-US" sz="900" dirty="0">
                        <a:solidFill>
                          <a:srgbClr val="222222"/>
                        </a:solidFill>
                        <a:effectLst/>
                        <a:latin typeface="+mn-lt"/>
                      </a:endParaRPr>
                    </a:p>
                  </a:txBody>
                  <a:tcPr marL="50800" marR="50800" marT="50800" marB="50800"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900" dirty="0">
                          <a:solidFill>
                            <a:srgbClr val="222222"/>
                          </a:solidFill>
                          <a:effectLst/>
                          <a:latin typeface="+mn-lt"/>
                        </a:rPr>
                        <a:t>DatabaseServers</a:t>
                      </a:r>
                    </a:p>
                  </a:txBody>
                  <a:tcPr marL="50800" marR="50800" marT="50800" marB="50800" anchor="ctr"/>
                </a:tc>
                <a:tc>
                  <a:txBody>
                    <a:bodyPr/>
                    <a:lstStyle/>
                    <a:p>
                      <a:pPr marL="0" marR="0" fontAlgn="t">
                        <a:spcBef>
                          <a:spcPts val="0"/>
                        </a:spcBef>
                        <a:spcAft>
                          <a:spcPts val="0"/>
                        </a:spcAft>
                      </a:pPr>
                      <a:r>
                        <a:rPr lang="en-US" sz="900" dirty="0">
                          <a:effectLst/>
                        </a:rPr>
                        <a:t>3306    (MySQL)</a:t>
                      </a:r>
                      <a:endParaRPr lang="en-US" sz="900" dirty="0">
                        <a:solidFill>
                          <a:srgbClr val="222222"/>
                        </a:solidFill>
                        <a:effectLst/>
                        <a:latin typeface="+mn-lt"/>
                      </a:endParaRPr>
                    </a:p>
                  </a:txBody>
                  <a:tcPr marL="50800" marR="50800" marT="50800" marB="50800" anchor="ctr"/>
                </a:tc>
                <a:extLst>
                  <a:ext uri="{0D108BD9-81ED-4DB2-BD59-A6C34878D82A}">
                    <a16:rowId xmlns:a16="http://schemas.microsoft.com/office/drawing/2014/main" val="1086708437"/>
                  </a:ext>
                </a:extLst>
              </a:tr>
              <a:tr h="0">
                <a:tc>
                  <a:txBody>
                    <a:bodyPr/>
                    <a:lstStyle/>
                    <a:p>
                      <a:pPr marL="0" marR="0" fontAlgn="t">
                        <a:spcBef>
                          <a:spcPts val="0"/>
                        </a:spcBef>
                        <a:spcAft>
                          <a:spcPts val="0"/>
                        </a:spcAft>
                      </a:pPr>
                      <a:r>
                        <a:rPr lang="en-US" sz="900" b="1" dirty="0">
                          <a:solidFill>
                            <a:srgbClr val="00B050"/>
                          </a:solidFill>
                          <a:effectLst/>
                          <a:latin typeface="+mn-lt"/>
                        </a:rPr>
                        <a:t>Allow</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AllowInternetToJumpboxes</a:t>
                      </a:r>
                    </a:p>
                  </a:txBody>
                  <a:tcPr marL="50800" marR="50800" marT="50800" marB="50800" anchor="ctr"/>
                </a:tc>
                <a:tc>
                  <a:txBody>
                    <a:bodyPr/>
                    <a:lstStyle/>
                    <a:p>
                      <a:pPr marL="0" marR="0" fontAlgn="t">
                        <a:spcBef>
                          <a:spcPts val="0"/>
                        </a:spcBef>
                        <a:spcAft>
                          <a:spcPts val="0"/>
                        </a:spcAft>
                      </a:pPr>
                      <a:r>
                        <a:rPr lang="en-US" sz="900" dirty="0">
                          <a:effectLst/>
                        </a:rPr>
                        <a:t>Internet</a:t>
                      </a:r>
                      <a:endParaRPr lang="en-US" sz="900" dirty="0">
                        <a:solidFill>
                          <a:srgbClr val="222222"/>
                        </a:solidFill>
                        <a:effectLst/>
                        <a:latin typeface="+mn-lt"/>
                      </a:endParaRP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Jumpboxes</a:t>
                      </a:r>
                    </a:p>
                  </a:txBody>
                  <a:tcPr marL="50800" marR="50800" marT="50800" marB="50800" anchor="ctr"/>
                </a:tc>
                <a:tc>
                  <a:txBody>
                    <a:bodyPr/>
                    <a:lstStyle/>
                    <a:p>
                      <a:pPr marL="0" marR="0" fontAlgn="t">
                        <a:spcBef>
                          <a:spcPts val="0"/>
                        </a:spcBef>
                        <a:spcAft>
                          <a:spcPts val="0"/>
                        </a:spcAft>
                      </a:pPr>
                      <a:r>
                        <a:rPr lang="en-US" sz="900" dirty="0">
                          <a:solidFill>
                            <a:srgbClr val="222222"/>
                          </a:solidFill>
                          <a:effectLst/>
                          <a:latin typeface="+mn-lt"/>
                        </a:rPr>
                        <a:t>22          (SSH)</a:t>
                      </a:r>
                    </a:p>
                  </a:txBody>
                  <a:tcPr marL="50800" marR="50800" marT="50800" marB="50800" anchor="ctr"/>
                </a:tc>
                <a:extLst>
                  <a:ext uri="{0D108BD9-81ED-4DB2-BD59-A6C34878D82A}">
                    <a16:rowId xmlns:a16="http://schemas.microsoft.com/office/drawing/2014/main" val="3021479718"/>
                  </a:ext>
                </a:extLst>
              </a:tr>
              <a:tr h="0">
                <a:tc>
                  <a:txBody>
                    <a:bodyPr/>
                    <a:lstStyle/>
                    <a:p>
                      <a:pPr marL="0" marR="0" fontAlgn="t">
                        <a:spcBef>
                          <a:spcPts val="0"/>
                        </a:spcBef>
                        <a:spcAft>
                          <a:spcPts val="0"/>
                        </a:spcAft>
                      </a:pPr>
                      <a:r>
                        <a:rPr lang="en-US" sz="900" b="1" dirty="0">
                          <a:solidFill>
                            <a:srgbClr val="FF0000"/>
                          </a:solidFill>
                          <a:effectLst/>
                          <a:latin typeface="+mn-lt"/>
                        </a:rPr>
                        <a:t>Deny</a:t>
                      </a:r>
                    </a:p>
                  </a:txBody>
                  <a:tcPr marL="50800" marR="50800" marT="50800" marB="50800"/>
                </a:tc>
                <a:tc>
                  <a:txBody>
                    <a:bodyPr/>
                    <a:lstStyle/>
                    <a:p>
                      <a:pPr marL="0" marR="0" fontAlgn="t">
                        <a:spcBef>
                          <a:spcPts val="0"/>
                        </a:spcBef>
                        <a:spcAft>
                          <a:spcPts val="0"/>
                        </a:spcAft>
                      </a:pPr>
                      <a:r>
                        <a:rPr lang="en-US" sz="900" dirty="0">
                          <a:effectLst/>
                        </a:rPr>
                        <a:t>DenyAllOutBound</a:t>
                      </a:r>
                      <a:endParaRPr lang="en-US" sz="9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dirty="0">
                          <a:effectLst/>
                        </a:rPr>
                        <a:t>Any</a:t>
                      </a:r>
                      <a:endParaRPr lang="en-US" sz="9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dirty="0">
                          <a:effectLst/>
                        </a:rPr>
                        <a:t>Any</a:t>
                      </a:r>
                      <a:endParaRPr lang="en-US" sz="900" dirty="0">
                        <a:solidFill>
                          <a:srgbClr val="222222"/>
                        </a:solidFill>
                        <a:effectLst/>
                        <a:latin typeface="+mn-lt"/>
                      </a:endParaRPr>
                    </a:p>
                  </a:txBody>
                  <a:tcPr marL="50800" marR="50800" marT="50800" marB="50800"/>
                </a:tc>
                <a:tc>
                  <a:txBody>
                    <a:bodyPr/>
                    <a:lstStyle/>
                    <a:p>
                      <a:pPr marL="0" marR="0" fontAlgn="t">
                        <a:spcBef>
                          <a:spcPts val="0"/>
                        </a:spcBef>
                        <a:spcAft>
                          <a:spcPts val="0"/>
                        </a:spcAft>
                      </a:pPr>
                      <a:r>
                        <a:rPr lang="en-US" sz="900" dirty="0">
                          <a:effectLst/>
                        </a:rPr>
                        <a:t>Any</a:t>
                      </a:r>
                      <a:endParaRPr lang="en-US" sz="900" dirty="0">
                        <a:solidFill>
                          <a:srgbClr val="222222"/>
                        </a:solidFill>
                        <a:effectLst/>
                        <a:latin typeface="+mn-lt"/>
                      </a:endParaRPr>
                    </a:p>
                  </a:txBody>
                  <a:tcPr marL="50800" marR="50800" marT="50800" marB="50800"/>
                </a:tc>
                <a:extLst>
                  <a:ext uri="{0D108BD9-81ED-4DB2-BD59-A6C34878D82A}">
                    <a16:rowId xmlns:a16="http://schemas.microsoft.com/office/drawing/2014/main" val="2578999077"/>
                  </a:ext>
                </a:extLst>
              </a:tr>
            </a:tbl>
          </a:graphicData>
        </a:graphic>
      </p:graphicFrame>
      <p:pic>
        <p:nvPicPr>
          <p:cNvPr id="10" name="Picture 9">
            <a:extLst>
              <a:ext uri="{FF2B5EF4-FFF2-40B4-BE49-F238E27FC236}">
                <a16:creationId xmlns:a16="http://schemas.microsoft.com/office/drawing/2014/main" id="{C4BC6398-44DF-46ED-891B-0F3C90D8FFC0}"/>
              </a:ext>
            </a:extLst>
          </p:cNvPr>
          <p:cNvPicPr>
            <a:picLocks noChangeAspect="1"/>
          </p:cNvPicPr>
          <p:nvPr/>
        </p:nvPicPr>
        <p:blipFill>
          <a:blip r:embed="rId3"/>
          <a:stretch>
            <a:fillRect/>
          </a:stretch>
        </p:blipFill>
        <p:spPr>
          <a:xfrm>
            <a:off x="10733746" y="1758496"/>
            <a:ext cx="1362064" cy="659391"/>
          </a:xfrm>
          <a:prstGeom prst="rect">
            <a:avLst/>
          </a:prstGeom>
        </p:spPr>
      </p:pic>
      <p:pic>
        <p:nvPicPr>
          <p:cNvPr id="11" name="Picture 1" descr="https://106c4.wpc.azureedge.net/80106C4/Gallery-Prod/cdn/2015-02-24/prod20161101-microsoft-windowsazure-gallery/Microsoft.NetworkSecurityGroup-ARM.1.0.5/Icons/Small.png">
            <a:extLst>
              <a:ext uri="{FF2B5EF4-FFF2-40B4-BE49-F238E27FC236}">
                <a16:creationId xmlns:a16="http://schemas.microsoft.com/office/drawing/2014/main" id="{0506688C-A581-463A-A5AB-40FD82194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115" y="2142519"/>
            <a:ext cx="309068" cy="3090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4D7CC084-8412-4426-8038-9388015C0D92}"/>
              </a:ext>
            </a:extLst>
          </p:cNvPr>
          <p:cNvGraphicFramePr>
            <a:graphicFrameLocks noGrp="1"/>
          </p:cNvGraphicFramePr>
          <p:nvPr>
            <p:extLst/>
          </p:nvPr>
        </p:nvGraphicFramePr>
        <p:xfrm>
          <a:off x="6555572" y="6618319"/>
          <a:ext cx="5654499" cy="357305"/>
        </p:xfrm>
        <a:graphic>
          <a:graphicData uri="http://schemas.openxmlformats.org/drawingml/2006/table">
            <a:tbl>
              <a:tblPr>
                <a:tableStyleId>{1E171933-4619-4E11-9A3F-F7608DF75F80}</a:tableStyleId>
              </a:tblPr>
              <a:tblGrid>
                <a:gridCol w="5654499">
                  <a:extLst>
                    <a:ext uri="{9D8B030D-6E8A-4147-A177-3AD203B41FA5}">
                      <a16:colId xmlns:a16="http://schemas.microsoft.com/office/drawing/2014/main" val="878956919"/>
                    </a:ext>
                  </a:extLst>
                </a:gridCol>
              </a:tblGrid>
              <a:tr h="357305">
                <a:tc>
                  <a:txBody>
                    <a:bodyPr/>
                    <a:lstStyle/>
                    <a:p>
                      <a:pPr marL="0" marR="0" algn="ctr" fontAlgn="t">
                        <a:spcBef>
                          <a:spcPts val="0"/>
                        </a:spcBef>
                        <a:spcAft>
                          <a:spcPts val="0"/>
                        </a:spcAft>
                      </a:pPr>
                      <a:r>
                        <a:rPr lang="en-US" sz="1600" b="1" dirty="0">
                          <a:effectLst/>
                        </a:rPr>
                        <a:t>Application Security Groups</a:t>
                      </a:r>
                      <a:endParaRPr lang="en-US" sz="1600" b="1" dirty="0">
                        <a:solidFill>
                          <a:srgbClr val="222222"/>
                        </a:solidFill>
                        <a:effectLst/>
                        <a:latin typeface="+mn-lt"/>
                      </a:endParaRPr>
                    </a:p>
                  </a:txBody>
                  <a:tcPr marL="50800" marR="50800" marT="50800" marB="50800"/>
                </a:tc>
                <a:extLst>
                  <a:ext uri="{0D108BD9-81ED-4DB2-BD59-A6C34878D82A}">
                    <a16:rowId xmlns:a16="http://schemas.microsoft.com/office/drawing/2014/main" val="399366424"/>
                  </a:ext>
                </a:extLst>
              </a:tr>
            </a:tbl>
          </a:graphicData>
        </a:graphic>
      </p:graphicFrame>
      <p:sp>
        <p:nvSpPr>
          <p:cNvPr id="13" name="Rectangle: Rounded Corners 19">
            <a:extLst>
              <a:ext uri="{FF2B5EF4-FFF2-40B4-BE49-F238E27FC236}">
                <a16:creationId xmlns:a16="http://schemas.microsoft.com/office/drawing/2014/main" id="{2DA97D5E-9999-494F-9144-051CA82E2612}"/>
              </a:ext>
            </a:extLst>
          </p:cNvPr>
          <p:cNvSpPr/>
          <p:nvPr/>
        </p:nvSpPr>
        <p:spPr>
          <a:xfrm>
            <a:off x="7976664" y="1261854"/>
            <a:ext cx="1313328"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AppServers</a:t>
            </a:r>
          </a:p>
        </p:txBody>
      </p:sp>
      <p:sp>
        <p:nvSpPr>
          <p:cNvPr id="14" name="Rectangle: Rounded Corners 19">
            <a:extLst>
              <a:ext uri="{FF2B5EF4-FFF2-40B4-BE49-F238E27FC236}">
                <a16:creationId xmlns:a16="http://schemas.microsoft.com/office/drawing/2014/main" id="{7584323B-E350-4993-9FEF-6A9C1E188C6E}"/>
              </a:ext>
            </a:extLst>
          </p:cNvPr>
          <p:cNvSpPr/>
          <p:nvPr/>
        </p:nvSpPr>
        <p:spPr>
          <a:xfrm>
            <a:off x="9423305" y="1258607"/>
            <a:ext cx="1543590"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DatabaseServers</a:t>
            </a:r>
          </a:p>
        </p:txBody>
      </p:sp>
      <p:sp>
        <p:nvSpPr>
          <p:cNvPr id="15" name="Rectangle: Rounded Corners 19">
            <a:extLst>
              <a:ext uri="{FF2B5EF4-FFF2-40B4-BE49-F238E27FC236}">
                <a16:creationId xmlns:a16="http://schemas.microsoft.com/office/drawing/2014/main" id="{0BB812D7-9AA0-44A2-A737-05AE13B0C686}"/>
              </a:ext>
            </a:extLst>
          </p:cNvPr>
          <p:cNvSpPr/>
          <p:nvPr/>
        </p:nvSpPr>
        <p:spPr>
          <a:xfrm>
            <a:off x="7114367" y="1815590"/>
            <a:ext cx="1290882"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Jumpboxes</a:t>
            </a:r>
          </a:p>
        </p:txBody>
      </p:sp>
      <p:sp>
        <p:nvSpPr>
          <p:cNvPr id="16" name="Rectangle: Rounded Corners 19">
            <a:extLst>
              <a:ext uri="{FF2B5EF4-FFF2-40B4-BE49-F238E27FC236}">
                <a16:creationId xmlns:a16="http://schemas.microsoft.com/office/drawing/2014/main" id="{55EE44F6-DBBC-4947-B54D-799FD69E2301}"/>
              </a:ext>
            </a:extLst>
          </p:cNvPr>
          <p:cNvSpPr/>
          <p:nvPr/>
        </p:nvSpPr>
        <p:spPr>
          <a:xfrm>
            <a:off x="8738549" y="1815590"/>
            <a:ext cx="1462302" cy="471072"/>
          </a:xfrm>
          <a:prstGeom prst="roundRect">
            <a:avLst>
              <a:gd name="adj" fmla="val 28521"/>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mn-ea"/>
                <a:cs typeface="+mn-cs"/>
              </a:rPr>
              <a:t>QuarantineVMs</a:t>
            </a:r>
          </a:p>
        </p:txBody>
      </p:sp>
      <p:pic>
        <p:nvPicPr>
          <p:cNvPr id="18" name="Picture 4" descr="Image result for azure container service">
            <a:extLst>
              <a:ext uri="{FF2B5EF4-FFF2-40B4-BE49-F238E27FC236}">
                <a16:creationId xmlns:a16="http://schemas.microsoft.com/office/drawing/2014/main" id="{A9B8DFBA-3A9A-4183-A1CA-53D779AD58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6457596" y="5033678"/>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19" name="Left Brace 18">
            <a:extLst>
              <a:ext uri="{FF2B5EF4-FFF2-40B4-BE49-F238E27FC236}">
                <a16:creationId xmlns:a16="http://schemas.microsoft.com/office/drawing/2014/main" id="{F7D99CB2-687A-4B39-9498-05F193FDDD1D}"/>
              </a:ext>
            </a:extLst>
          </p:cNvPr>
          <p:cNvSpPr/>
          <p:nvPr/>
        </p:nvSpPr>
        <p:spPr>
          <a:xfrm>
            <a:off x="7318656" y="5037141"/>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2DB56F52-E17A-4E76-967F-B2BCFA275F71}"/>
              </a:ext>
            </a:extLst>
          </p:cNvPr>
          <p:cNvSpPr txBox="1"/>
          <p:nvPr/>
        </p:nvSpPr>
        <p:spPr>
          <a:xfrm>
            <a:off x="7361978" y="4975435"/>
            <a:ext cx="1298857"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WebServers</a:t>
            </a:r>
          </a:p>
        </p:txBody>
      </p:sp>
      <p:pic>
        <p:nvPicPr>
          <p:cNvPr id="21" name="Picture 4" descr="Image result for azure container service">
            <a:extLst>
              <a:ext uri="{FF2B5EF4-FFF2-40B4-BE49-F238E27FC236}">
                <a16:creationId xmlns:a16="http://schemas.microsoft.com/office/drawing/2014/main" id="{5C7074A7-1F29-494D-86B3-751EC244A8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6457596" y="5916563"/>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22" name="Left Brace 21">
            <a:extLst>
              <a:ext uri="{FF2B5EF4-FFF2-40B4-BE49-F238E27FC236}">
                <a16:creationId xmlns:a16="http://schemas.microsoft.com/office/drawing/2014/main" id="{8A023A6A-7D24-442F-BFF1-89E2E60B845C}"/>
              </a:ext>
            </a:extLst>
          </p:cNvPr>
          <p:cNvSpPr/>
          <p:nvPr/>
        </p:nvSpPr>
        <p:spPr>
          <a:xfrm>
            <a:off x="7318656" y="5920026"/>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5322AB04-12F0-4AF9-A5C9-DC159FFC1B73}"/>
              </a:ext>
            </a:extLst>
          </p:cNvPr>
          <p:cNvSpPr txBox="1"/>
          <p:nvPr/>
        </p:nvSpPr>
        <p:spPr>
          <a:xfrm>
            <a:off x="7361978" y="5858320"/>
            <a:ext cx="1298857" cy="6771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WebServers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Jumboxes</a:t>
            </a:r>
          </a:p>
        </p:txBody>
      </p:sp>
      <p:pic>
        <p:nvPicPr>
          <p:cNvPr id="24" name="Picture 4" descr="Image result for azure container service">
            <a:extLst>
              <a:ext uri="{FF2B5EF4-FFF2-40B4-BE49-F238E27FC236}">
                <a16:creationId xmlns:a16="http://schemas.microsoft.com/office/drawing/2014/main" id="{910CC905-844B-42DA-931A-B4C4E12697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8395642" y="5033678"/>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25" name="Left Brace 24">
            <a:extLst>
              <a:ext uri="{FF2B5EF4-FFF2-40B4-BE49-F238E27FC236}">
                <a16:creationId xmlns:a16="http://schemas.microsoft.com/office/drawing/2014/main" id="{E4528D4D-2BCF-4E87-890A-967D3B1D2C3B}"/>
              </a:ext>
            </a:extLst>
          </p:cNvPr>
          <p:cNvSpPr/>
          <p:nvPr/>
        </p:nvSpPr>
        <p:spPr>
          <a:xfrm>
            <a:off x="9256702" y="5037141"/>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6" name="TextBox 25">
            <a:extLst>
              <a:ext uri="{FF2B5EF4-FFF2-40B4-BE49-F238E27FC236}">
                <a16:creationId xmlns:a16="http://schemas.microsoft.com/office/drawing/2014/main" id="{CAA6CCA8-01AD-4C5B-9DDB-7EC2EA0352D2}"/>
              </a:ext>
            </a:extLst>
          </p:cNvPr>
          <p:cNvSpPr txBox="1"/>
          <p:nvPr/>
        </p:nvSpPr>
        <p:spPr>
          <a:xfrm>
            <a:off x="9300024" y="4975435"/>
            <a:ext cx="1298857"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AppServers</a:t>
            </a:r>
          </a:p>
        </p:txBody>
      </p:sp>
      <p:pic>
        <p:nvPicPr>
          <p:cNvPr id="27" name="Picture 4" descr="Image result for azure container service">
            <a:extLst>
              <a:ext uri="{FF2B5EF4-FFF2-40B4-BE49-F238E27FC236}">
                <a16:creationId xmlns:a16="http://schemas.microsoft.com/office/drawing/2014/main" id="{8FAF9A14-9D44-4E35-B5B6-4C98932902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10322172" y="5007676"/>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28" name="Left Brace 27">
            <a:extLst>
              <a:ext uri="{FF2B5EF4-FFF2-40B4-BE49-F238E27FC236}">
                <a16:creationId xmlns:a16="http://schemas.microsoft.com/office/drawing/2014/main" id="{8C54D21F-4F7B-4F82-87C8-F7DC676804DF}"/>
              </a:ext>
            </a:extLst>
          </p:cNvPr>
          <p:cNvSpPr/>
          <p:nvPr/>
        </p:nvSpPr>
        <p:spPr>
          <a:xfrm>
            <a:off x="11183232" y="5011139"/>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9" name="TextBox 28">
            <a:extLst>
              <a:ext uri="{FF2B5EF4-FFF2-40B4-BE49-F238E27FC236}">
                <a16:creationId xmlns:a16="http://schemas.microsoft.com/office/drawing/2014/main" id="{14B65DE9-B0B2-4B9B-BAFD-1F0D0053C295}"/>
              </a:ext>
            </a:extLst>
          </p:cNvPr>
          <p:cNvSpPr txBox="1"/>
          <p:nvPr/>
        </p:nvSpPr>
        <p:spPr>
          <a:xfrm>
            <a:off x="11226554" y="4949433"/>
            <a:ext cx="1453237"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DatabaseServers</a:t>
            </a:r>
          </a:p>
        </p:txBody>
      </p:sp>
      <p:pic>
        <p:nvPicPr>
          <p:cNvPr id="30" name="Picture 4" descr="Image result for azure container service">
            <a:extLst>
              <a:ext uri="{FF2B5EF4-FFF2-40B4-BE49-F238E27FC236}">
                <a16:creationId xmlns:a16="http://schemas.microsoft.com/office/drawing/2014/main" id="{B0F4A8BD-6113-46E8-A1A0-E3A30BA2F1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88" t="53635"/>
          <a:stretch/>
        </p:blipFill>
        <p:spPr bwMode="auto">
          <a:xfrm>
            <a:off x="8413732" y="5916563"/>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31" name="Left Brace 30">
            <a:extLst>
              <a:ext uri="{FF2B5EF4-FFF2-40B4-BE49-F238E27FC236}">
                <a16:creationId xmlns:a16="http://schemas.microsoft.com/office/drawing/2014/main" id="{FC03B89F-44B9-4EDC-8A0E-688DE3127FC1}"/>
              </a:ext>
            </a:extLst>
          </p:cNvPr>
          <p:cNvSpPr/>
          <p:nvPr/>
        </p:nvSpPr>
        <p:spPr>
          <a:xfrm>
            <a:off x="9274792" y="5920026"/>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AD40886D-B52C-407D-82FA-E641BBC42AAE}"/>
              </a:ext>
            </a:extLst>
          </p:cNvPr>
          <p:cNvSpPr txBox="1"/>
          <p:nvPr/>
        </p:nvSpPr>
        <p:spPr>
          <a:xfrm>
            <a:off x="9318114" y="5858320"/>
            <a:ext cx="1540058" cy="6771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AppServers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Jumpboxes</a:t>
            </a:r>
          </a:p>
        </p:txBody>
      </p:sp>
      <p:pic>
        <p:nvPicPr>
          <p:cNvPr id="33" name="Picture 4" descr="Image result for azure container service">
            <a:extLst>
              <a:ext uri="{FF2B5EF4-FFF2-40B4-BE49-F238E27FC236}">
                <a16:creationId xmlns:a16="http://schemas.microsoft.com/office/drawing/2014/main" id="{1650B2BE-2AFC-4955-8723-C7597E402EE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artisticPencilGrayscale/>
                    </a14:imgEffect>
                  </a14:imgLayer>
                </a14:imgProps>
              </a:ext>
              <a:ext uri="{28A0092B-C50C-407E-A947-70E740481C1C}">
                <a14:useLocalDpi xmlns:a14="http://schemas.microsoft.com/office/drawing/2010/main" val="0"/>
              </a:ext>
            </a:extLst>
          </a:blip>
          <a:srcRect l="72388" t="53635"/>
          <a:stretch/>
        </p:blipFill>
        <p:spPr bwMode="auto">
          <a:xfrm>
            <a:off x="10340262" y="5890561"/>
            <a:ext cx="850677" cy="779144"/>
          </a:xfrm>
          <a:prstGeom prst="rect">
            <a:avLst/>
          </a:prstGeom>
          <a:noFill/>
          <a:extLst>
            <a:ext uri="{909E8E84-426E-40DD-AFC4-6F175D3DCCD1}">
              <a14:hiddenFill xmlns:a14="http://schemas.microsoft.com/office/drawing/2010/main">
                <a:solidFill>
                  <a:srgbClr val="FFFFFF"/>
                </a:solidFill>
              </a14:hiddenFill>
            </a:ext>
          </a:extLst>
        </p:spPr>
      </p:pic>
      <p:sp>
        <p:nvSpPr>
          <p:cNvPr id="34" name="Left Brace 33">
            <a:extLst>
              <a:ext uri="{FF2B5EF4-FFF2-40B4-BE49-F238E27FC236}">
                <a16:creationId xmlns:a16="http://schemas.microsoft.com/office/drawing/2014/main" id="{A815C8EE-4824-4C72-97DC-A7ED4D68FFDA}"/>
              </a:ext>
            </a:extLst>
          </p:cNvPr>
          <p:cNvSpPr/>
          <p:nvPr/>
        </p:nvSpPr>
        <p:spPr>
          <a:xfrm>
            <a:off x="11201322" y="5894024"/>
            <a:ext cx="242469" cy="602673"/>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35" name="TextBox 34">
            <a:extLst>
              <a:ext uri="{FF2B5EF4-FFF2-40B4-BE49-F238E27FC236}">
                <a16:creationId xmlns:a16="http://schemas.microsoft.com/office/drawing/2014/main" id="{4DDBC212-B60E-4C52-B206-6D374DC586DD}"/>
              </a:ext>
            </a:extLst>
          </p:cNvPr>
          <p:cNvSpPr txBox="1"/>
          <p:nvPr/>
        </p:nvSpPr>
        <p:spPr>
          <a:xfrm>
            <a:off x="11244644" y="5832318"/>
            <a:ext cx="1453237" cy="6771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DatabaseServers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QuarantineVMs</a:t>
            </a:r>
          </a:p>
        </p:txBody>
      </p:sp>
    </p:spTree>
    <p:extLst>
      <p:ext uri="{BB962C8B-B14F-4D97-AF65-F5344CB8AC3E}">
        <p14:creationId xmlns:p14="http://schemas.microsoft.com/office/powerpoint/2010/main" val="973398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Gateway Subnet and Virtual Network Gateways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664296" cy="224676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Special case</a:t>
            </a:r>
          </a:p>
          <a:p>
            <a:pPr marL="285750" indent="-285750">
              <a:spcAft>
                <a:spcPts val="600"/>
              </a:spcAft>
              <a:buFont typeface="Arial" panose="020B0604020202020204" pitchFamily="34" charset="0"/>
              <a:buChar char="•"/>
            </a:pPr>
            <a:r>
              <a:rPr lang="en-GB" sz="2000"/>
              <a:t>Virtual Network Gateways</a:t>
            </a:r>
          </a:p>
          <a:p>
            <a:pPr marL="752121" lvl="1" indent="-285750">
              <a:spcAft>
                <a:spcPts val="600"/>
              </a:spcAft>
              <a:buFont typeface="Arial" panose="020B0604020202020204" pitchFamily="34" charset="0"/>
              <a:buChar char="•"/>
            </a:pPr>
            <a:r>
              <a:rPr lang="en-GB" sz="2000"/>
              <a:t>VPN Gateway</a:t>
            </a:r>
          </a:p>
          <a:p>
            <a:pPr marL="752121" lvl="1" indent="-285750">
              <a:spcAft>
                <a:spcPts val="600"/>
              </a:spcAft>
              <a:buFont typeface="Arial" panose="020B0604020202020204" pitchFamily="34" charset="0"/>
              <a:buChar char="•"/>
            </a:pPr>
            <a:r>
              <a:rPr lang="en-GB" sz="2000"/>
              <a:t>ExpressRoute</a:t>
            </a:r>
          </a:p>
          <a:p>
            <a:pPr marL="285750" indent="-285750">
              <a:spcAft>
                <a:spcPts val="600"/>
              </a:spcAft>
              <a:buFont typeface="Arial" panose="020B0604020202020204" pitchFamily="34" charset="0"/>
              <a:buChar char="•"/>
            </a:pPr>
            <a:r>
              <a:rPr lang="en-GB" sz="2000"/>
              <a:t>No NSG</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Tree>
    <p:extLst>
      <p:ext uri="{BB962C8B-B14F-4D97-AF65-F5344CB8AC3E}">
        <p14:creationId xmlns:p14="http://schemas.microsoft.com/office/powerpoint/2010/main" val="130928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30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2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0"/>
                            </p:stCondLst>
                            <p:childTnLst>
                              <p:par>
                                <p:cTn id="24" presetID="2" presetClass="entr" presetSubtype="8"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500" fill="hold"/>
                                        <p:tgtEl>
                                          <p:spTgt spid="29"/>
                                        </p:tgtEl>
                                        <p:attrNameLst>
                                          <p:attrName>ppt_x</p:attrName>
                                        </p:attrNameLst>
                                      </p:cBhvr>
                                      <p:tavLst>
                                        <p:tav tm="0">
                                          <p:val>
                                            <p:strVal val="0-#ppt_w/2"/>
                                          </p:val>
                                        </p:tav>
                                        <p:tav tm="100000">
                                          <p:val>
                                            <p:strVal val="#ppt_x"/>
                                          </p:val>
                                        </p:tav>
                                      </p:tavLst>
                                    </p:anim>
                                    <p:anim calcmode="lin" valueType="num">
                                      <p:cBhvr additive="base">
                                        <p:cTn id="27" dur="500" fill="hold"/>
                                        <p:tgtEl>
                                          <p:spTgt spid="2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0-#ppt_w/2"/>
                                          </p:val>
                                        </p:tav>
                                        <p:tav tm="100000">
                                          <p:val>
                                            <p:strVal val="#ppt_x"/>
                                          </p:val>
                                        </p:tav>
                                      </p:tavLst>
                                    </p:anim>
                                    <p:anim calcmode="lin" valueType="num">
                                      <p:cBhvr additive="base">
                                        <p:cTn id="31" dur="500" fill="hold"/>
                                        <p:tgtEl>
                                          <p:spTgt spid="27"/>
                                        </p:tgtEl>
                                        <p:attrNameLst>
                                          <p:attrName>ppt_y</p:attrName>
                                        </p:attrNameLst>
                                      </p:cBhvr>
                                      <p:tavLst>
                                        <p:tav tm="0">
                                          <p:val>
                                            <p:strVal val="#ppt_y"/>
                                          </p:val>
                                        </p:tav>
                                        <p:tav tm="100000">
                                          <p:val>
                                            <p:strVal val="#ppt_y"/>
                                          </p:val>
                                        </p:tav>
                                      </p:tavLst>
                                    </p:anim>
                                  </p:childTnLst>
                                </p:cTn>
                              </p:par>
                            </p:childTnLst>
                          </p:cTn>
                        </p:par>
                        <p:par>
                          <p:cTn id="32" fill="hold">
                            <p:stCondLst>
                              <p:cond delay="5500"/>
                            </p:stCondLst>
                            <p:childTnLst>
                              <p:par>
                                <p:cTn id="33" presetID="6" presetClass="entr" presetSubtype="32"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out)">
                                      <p:cBhvr>
                                        <p:cTn id="35" dur="20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7500"/>
                            </p:stCondLst>
                            <p:childTnLst>
                              <p:par>
                                <p:cTn id="40" presetID="2" presetClass="entr" presetSubtype="8"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 calcmode="lin" valueType="num">
                                      <p:cBhvr additive="base">
                                        <p:cTn id="46" dur="500" fill="hold"/>
                                        <p:tgtEl>
                                          <p:spTgt spid="30"/>
                                        </p:tgtEl>
                                        <p:attrNameLst>
                                          <p:attrName>ppt_x</p:attrName>
                                        </p:attrNameLst>
                                      </p:cBhvr>
                                      <p:tavLst>
                                        <p:tav tm="0">
                                          <p:val>
                                            <p:strVal val="0-#ppt_w/2"/>
                                          </p:val>
                                        </p:tav>
                                        <p:tav tm="100000">
                                          <p:val>
                                            <p:strVal val="#ppt_x"/>
                                          </p:val>
                                        </p:tav>
                                      </p:tavLst>
                                    </p:anim>
                                    <p:anim calcmode="lin" valueType="num">
                                      <p:cBhvr additive="base">
                                        <p:cTn id="4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4" grpId="0"/>
      <p:bldP spid="25" grpId="0"/>
      <p:bldP spid="29"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NICs and PIPs</a:t>
            </a:r>
          </a:p>
        </p:txBody>
      </p:sp>
      <p:sp>
        <p:nvSpPr>
          <p:cNvPr id="4" name="Rectangle: Rounded Corners 3">
            <a:extLst>
              <a:ext uri="{FF2B5EF4-FFF2-40B4-BE49-F238E27FC236}">
                <a16:creationId xmlns:a16="http://schemas.microsoft.com/office/drawing/2014/main" id="{AB80C29E-AC99-42B5-9FAF-2C96C6D51A9D}"/>
              </a:ext>
            </a:extLst>
          </p:cNvPr>
          <p:cNvSpPr/>
          <p:nvPr/>
        </p:nvSpPr>
        <p:spPr bwMode="auto">
          <a:xfrm>
            <a:off x="1321693" y="1697062"/>
            <a:ext cx="7416824" cy="4464496"/>
          </a:xfrm>
          <a:prstGeom prst="roundRect">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88342C-52B8-4B1F-B443-8D76867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8397" y="976982"/>
            <a:ext cx="814189" cy="814189"/>
          </a:xfrm>
          <a:prstGeom prst="rect">
            <a:avLst/>
          </a:prstGeom>
        </p:spPr>
      </p:pic>
      <p:sp>
        <p:nvSpPr>
          <p:cNvPr id="9" name="Rectangle 8">
            <a:extLst>
              <a:ext uri="{FF2B5EF4-FFF2-40B4-BE49-F238E27FC236}">
                <a16:creationId xmlns:a16="http://schemas.microsoft.com/office/drawing/2014/main" id="{EEBD0613-D33D-4FB0-8526-19D031ECD422}"/>
              </a:ext>
            </a:extLst>
          </p:cNvPr>
          <p:cNvSpPr/>
          <p:nvPr/>
        </p:nvSpPr>
        <p:spPr>
          <a:xfrm>
            <a:off x="9026549" y="2176309"/>
            <a:ext cx="2952328" cy="1862048"/>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One NIC by default</a:t>
            </a:r>
          </a:p>
          <a:p>
            <a:pPr marL="342900" indent="-342900">
              <a:spcAft>
                <a:spcPts val="600"/>
              </a:spcAft>
              <a:buFont typeface="Arial" panose="020B0604020202020204" pitchFamily="34" charset="0"/>
              <a:buChar char="•"/>
            </a:pPr>
            <a:r>
              <a:rPr lang="en-GB" sz="2000"/>
              <a:t>IP allocated, may be reserved</a:t>
            </a:r>
          </a:p>
          <a:p>
            <a:pPr marL="342900" indent="-342900">
              <a:spcAft>
                <a:spcPts val="600"/>
              </a:spcAft>
              <a:buFont typeface="Arial" panose="020B0604020202020204" pitchFamily="34" charset="0"/>
              <a:buChar char="•"/>
            </a:pPr>
            <a:r>
              <a:rPr lang="en-GB" sz="2000"/>
              <a:t>Multiple NICs</a:t>
            </a:r>
          </a:p>
          <a:p>
            <a:pPr marL="342900" indent="-342900">
              <a:spcAft>
                <a:spcPts val="600"/>
              </a:spcAft>
              <a:buFont typeface="Arial" panose="020B0604020202020204" pitchFamily="34" charset="0"/>
              <a:buChar char="•"/>
            </a:pPr>
            <a:r>
              <a:rPr lang="en-GB" sz="2000"/>
              <a:t>Multiple IPs</a:t>
            </a:r>
          </a:p>
        </p:txBody>
      </p:sp>
      <p:sp>
        <p:nvSpPr>
          <p:cNvPr id="8" name="Rectangle: Rounded Corners 7">
            <a:extLst>
              <a:ext uri="{FF2B5EF4-FFF2-40B4-BE49-F238E27FC236}">
                <a16:creationId xmlns:a16="http://schemas.microsoft.com/office/drawing/2014/main" id="{A71DA8F3-66DF-49B5-B8E4-83D7C404F091}"/>
              </a:ext>
            </a:extLst>
          </p:cNvPr>
          <p:cNvSpPr/>
          <p:nvPr/>
        </p:nvSpPr>
        <p:spPr bwMode="auto">
          <a:xfrm>
            <a:off x="630615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6B69A48-C739-4353-9733-3D1E15029E9B}"/>
              </a:ext>
            </a:extLst>
          </p:cNvPr>
          <p:cNvSpPr/>
          <p:nvPr/>
        </p:nvSpPr>
        <p:spPr bwMode="auto">
          <a:xfrm>
            <a:off x="4042091" y="1845270"/>
            <a:ext cx="1976028" cy="4168080"/>
          </a:xfrm>
          <a:prstGeom prst="roundRect">
            <a:avLst/>
          </a:prstGeom>
          <a:noFill/>
          <a:ln w="3810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1C2160A5-EA78-411C-9384-1F9DA3996095}"/>
              </a:ext>
            </a:extLst>
          </p:cNvPr>
          <p:cNvSpPr txBox="1"/>
          <p:nvPr/>
        </p:nvSpPr>
        <p:spPr>
          <a:xfrm>
            <a:off x="6794301" y="6089550"/>
            <a:ext cx="136815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10.4.0.0/20</a:t>
            </a:r>
          </a:p>
        </p:txBody>
      </p:sp>
      <p:sp>
        <p:nvSpPr>
          <p:cNvPr id="11" name="TextBox 10">
            <a:extLst>
              <a:ext uri="{FF2B5EF4-FFF2-40B4-BE49-F238E27FC236}">
                <a16:creationId xmlns:a16="http://schemas.microsoft.com/office/drawing/2014/main" id="{E6E3D870-219B-4A5E-A9D1-68AD0290976D}"/>
              </a:ext>
            </a:extLst>
          </p:cNvPr>
          <p:cNvSpPr txBox="1"/>
          <p:nvPr/>
        </p:nvSpPr>
        <p:spPr>
          <a:xfrm>
            <a:off x="4831687"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10.4.1.0/24</a:t>
            </a:r>
            <a:endParaRPr lang="en-GB" sz="160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E7D9C53-3D37-4385-A7BA-D6860B4380B7}"/>
              </a:ext>
            </a:extLst>
          </p:cNvPr>
          <p:cNvSpPr txBox="1"/>
          <p:nvPr/>
        </p:nvSpPr>
        <p:spPr>
          <a:xfrm>
            <a:off x="7104434" y="5616611"/>
            <a:ext cx="1368152" cy="461665"/>
          </a:xfrm>
          <a:prstGeom prst="rect">
            <a:avLst/>
          </a:prstGeom>
          <a:noFill/>
        </p:spPr>
        <p:txBody>
          <a:bodyPr wrap="square" lIns="182880" tIns="146304" rIns="182880" bIns="146304" rtlCol="0">
            <a:spAutoFit/>
          </a:bodyPr>
          <a:lstStyle/>
          <a:p>
            <a:pPr>
              <a:lnSpc>
                <a:spcPct val="90000"/>
              </a:lnSpc>
              <a:spcAft>
                <a:spcPts val="600"/>
              </a:spcAft>
            </a:pPr>
            <a:r>
              <a:rPr lang="en-GB" sz="1200">
                <a:gradFill>
                  <a:gsLst>
                    <a:gs pos="2917">
                      <a:schemeClr val="tx1"/>
                    </a:gs>
                    <a:gs pos="30000">
                      <a:schemeClr val="tx1"/>
                    </a:gs>
                  </a:gsLst>
                  <a:lin ang="5400000" scaled="0"/>
                </a:gradFill>
              </a:rPr>
              <a:t>10.4.2.0/24</a:t>
            </a:r>
            <a:endParaRPr lang="en-GB" sz="16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E8B80B8-601E-4BD0-B218-F13CBC044DA5}"/>
              </a:ext>
            </a:extLst>
          </p:cNvPr>
          <p:cNvSpPr txBox="1"/>
          <p:nvPr/>
        </p:nvSpPr>
        <p:spPr>
          <a:xfrm>
            <a:off x="6074221" y="1286416"/>
            <a:ext cx="1728192"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azure101vNet</a:t>
            </a:r>
          </a:p>
        </p:txBody>
      </p:sp>
      <p:sp>
        <p:nvSpPr>
          <p:cNvPr id="14" name="TextBox 13">
            <a:extLst>
              <a:ext uri="{FF2B5EF4-FFF2-40B4-BE49-F238E27FC236}">
                <a16:creationId xmlns:a16="http://schemas.microsoft.com/office/drawing/2014/main" id="{FA0393A4-D59B-488B-8FAD-07A1E059EE88}"/>
              </a:ext>
            </a:extLst>
          </p:cNvPr>
          <p:cNvSpPr txBox="1"/>
          <p:nvPr/>
        </p:nvSpPr>
        <p:spPr>
          <a:xfrm>
            <a:off x="4903695"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webSubnet</a:t>
            </a:r>
            <a:endParaRPr lang="en-GB" sz="16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12CDCF4-E4AE-45D6-A9C4-75BEBFC8AE4E}"/>
              </a:ext>
            </a:extLst>
          </p:cNvPr>
          <p:cNvSpPr txBox="1"/>
          <p:nvPr/>
        </p:nvSpPr>
        <p:spPr>
          <a:xfrm>
            <a:off x="7279959" y="1826030"/>
            <a:ext cx="1242534" cy="461665"/>
          </a:xfrm>
          <a:prstGeom prst="rect">
            <a:avLst/>
          </a:prstGeom>
          <a:noFill/>
        </p:spPr>
        <p:txBody>
          <a:bodyPr wrap="square" lIns="182880" tIns="146304" rIns="182880" bIns="146304" rtlCol="0">
            <a:spAutoFit/>
          </a:bodyPr>
          <a:lstStyle/>
          <a:p>
            <a:pPr>
              <a:lnSpc>
                <a:spcPct val="90000"/>
              </a:lnSpc>
              <a:spcAft>
                <a:spcPts val="600"/>
              </a:spcAft>
            </a:pPr>
            <a:r>
              <a:rPr lang="en-GB" sz="1200" err="1">
                <a:gradFill>
                  <a:gsLst>
                    <a:gs pos="2917">
                      <a:schemeClr val="tx1"/>
                    </a:gs>
                    <a:gs pos="30000">
                      <a:schemeClr val="tx1"/>
                    </a:gs>
                  </a:gsLst>
                  <a:lin ang="5400000" scaled="0"/>
                </a:gradFill>
              </a:rPr>
              <a:t>dbSubnet</a:t>
            </a:r>
            <a:endParaRPr lang="en-GB" sz="1600">
              <a:gradFill>
                <a:gsLst>
                  <a:gs pos="2917">
                    <a:schemeClr val="tx1"/>
                  </a:gs>
                  <a:gs pos="30000">
                    <a:schemeClr val="tx1"/>
                  </a:gs>
                </a:gsLst>
                <a:lin ang="5400000" scaled="0"/>
              </a:gradFill>
            </a:endParaRPr>
          </a:p>
        </p:txBody>
      </p:sp>
      <p:pic>
        <p:nvPicPr>
          <p:cNvPr id="17" name="Graphic 16">
            <a:extLst>
              <a:ext uri="{FF2B5EF4-FFF2-40B4-BE49-F238E27FC236}">
                <a16:creationId xmlns:a16="http://schemas.microsoft.com/office/drawing/2014/main" id="{5EF737EE-BDF5-4939-A98D-17843F7A07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69965" y="2049570"/>
            <a:ext cx="583596" cy="583596"/>
          </a:xfrm>
          <a:prstGeom prst="rect">
            <a:avLst/>
          </a:prstGeom>
        </p:spPr>
      </p:pic>
      <p:pic>
        <p:nvPicPr>
          <p:cNvPr id="18" name="Graphic 17">
            <a:extLst>
              <a:ext uri="{FF2B5EF4-FFF2-40B4-BE49-F238E27FC236}">
                <a16:creationId xmlns:a16="http://schemas.microsoft.com/office/drawing/2014/main" id="{BCBACA05-33A1-4000-87A9-EDB05C6D19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600" y="2001913"/>
            <a:ext cx="583596" cy="583596"/>
          </a:xfrm>
          <a:prstGeom prst="rect">
            <a:avLst/>
          </a:prstGeom>
        </p:spPr>
      </p:pic>
      <p:sp>
        <p:nvSpPr>
          <p:cNvPr id="16" name="Rectangle: Rounded Corners 15">
            <a:extLst>
              <a:ext uri="{FF2B5EF4-FFF2-40B4-BE49-F238E27FC236}">
                <a16:creationId xmlns:a16="http://schemas.microsoft.com/office/drawing/2014/main" id="{FA5F451D-D9F6-458F-9CAA-B838D493CB32}"/>
              </a:ext>
            </a:extLst>
          </p:cNvPr>
          <p:cNvSpPr/>
          <p:nvPr/>
        </p:nvSpPr>
        <p:spPr bwMode="auto">
          <a:xfrm>
            <a:off x="1762200" y="1845270"/>
            <a:ext cx="1976028" cy="4168080"/>
          </a:xfrm>
          <a:prstGeom prst="roundRect">
            <a:avLst/>
          </a:prstGeom>
          <a:noFill/>
          <a:ln w="38100" cap="flat" cmpd="sng" algn="ctr">
            <a:solidFill>
              <a:srgbClr val="92D05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240855E0-E68E-4CF8-8AB4-801ECBE9AA8F}"/>
              </a:ext>
            </a:extLst>
          </p:cNvPr>
          <p:cNvSpPr txBox="1"/>
          <p:nvPr/>
        </p:nvSpPr>
        <p:spPr>
          <a:xfrm>
            <a:off x="2329727" y="1818737"/>
            <a:ext cx="1518010" cy="461665"/>
          </a:xfrm>
          <a:prstGeom prst="rect">
            <a:avLst/>
          </a:prstGeom>
          <a:noFill/>
        </p:spPr>
        <p:txBody>
          <a:bodyPr wrap="square" lIns="182880" tIns="146304" rIns="182880" bIns="146304" rtlCol="0">
            <a:spAutoFit/>
          </a:bodyPr>
          <a:lstStyle/>
          <a:p>
            <a:pPr>
              <a:lnSpc>
                <a:spcPct val="90000"/>
              </a:lnSpc>
              <a:spcAft>
                <a:spcPts val="600"/>
              </a:spcAft>
            </a:pPr>
            <a:r>
              <a:rPr lang="en-GB" sz="1200" err="1">
                <a:solidFill>
                  <a:srgbClr val="92D050"/>
                </a:solidFill>
              </a:rPr>
              <a:t>GatewaySubnet</a:t>
            </a:r>
            <a:endParaRPr lang="en-GB" sz="1600">
              <a:solidFill>
                <a:srgbClr val="92D050"/>
              </a:solidFill>
            </a:endParaRPr>
          </a:p>
        </p:txBody>
      </p:sp>
      <p:sp>
        <p:nvSpPr>
          <p:cNvPr id="21" name="TextBox 20">
            <a:extLst>
              <a:ext uri="{FF2B5EF4-FFF2-40B4-BE49-F238E27FC236}">
                <a16:creationId xmlns:a16="http://schemas.microsoft.com/office/drawing/2014/main" id="{3421AAA2-7D8F-4739-AC26-A604FF055857}"/>
              </a:ext>
            </a:extLst>
          </p:cNvPr>
          <p:cNvSpPr txBox="1"/>
          <p:nvPr/>
        </p:nvSpPr>
        <p:spPr>
          <a:xfrm>
            <a:off x="2593976" y="5616611"/>
            <a:ext cx="1368154" cy="461665"/>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92D050"/>
                </a:solidFill>
              </a:rPr>
              <a:t>10.4.0.0/27</a:t>
            </a:r>
            <a:endParaRPr lang="en-GB" sz="1600">
              <a:solidFill>
                <a:srgbClr val="92D050"/>
              </a:solidFill>
            </a:endParaRPr>
          </a:p>
        </p:txBody>
      </p:sp>
      <p:sp>
        <p:nvSpPr>
          <p:cNvPr id="24" name="TextBox 23">
            <a:extLst>
              <a:ext uri="{FF2B5EF4-FFF2-40B4-BE49-F238E27FC236}">
                <a16:creationId xmlns:a16="http://schemas.microsoft.com/office/drawing/2014/main" id="{CB7662D0-4EF0-4EFB-9358-0C25D47B72DF}"/>
              </a:ext>
            </a:extLst>
          </p:cNvPr>
          <p:cNvSpPr txBox="1"/>
          <p:nvPr/>
        </p:nvSpPr>
        <p:spPr>
          <a:xfrm>
            <a:off x="2005808" y="3217135"/>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rgbClr val="72BFDF"/>
                </a:solidFill>
              </a:rPr>
              <a:t>VPN Gateway</a:t>
            </a:r>
            <a:endParaRPr lang="en-GB" sz="1600">
              <a:solidFill>
                <a:srgbClr val="72BFDF"/>
              </a:solidFill>
            </a:endParaRPr>
          </a:p>
        </p:txBody>
      </p:sp>
      <p:sp>
        <p:nvSpPr>
          <p:cNvPr id="25" name="TextBox 24">
            <a:extLst>
              <a:ext uri="{FF2B5EF4-FFF2-40B4-BE49-F238E27FC236}">
                <a16:creationId xmlns:a16="http://schemas.microsoft.com/office/drawing/2014/main" id="{869CA9B1-A9FA-4D1D-BDE6-B443C66DF005}"/>
              </a:ext>
            </a:extLst>
          </p:cNvPr>
          <p:cNvSpPr txBox="1"/>
          <p:nvPr/>
        </p:nvSpPr>
        <p:spPr>
          <a:xfrm>
            <a:off x="2041773" y="4763789"/>
            <a:ext cx="1518010" cy="704808"/>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p>
          <a:p>
            <a:pPr algn="ctr">
              <a:lnSpc>
                <a:spcPct val="90000"/>
              </a:lnSpc>
              <a:spcAft>
                <a:spcPts val="600"/>
              </a:spcAft>
            </a:pPr>
            <a:r>
              <a:rPr lang="en-GB" sz="1200">
                <a:solidFill>
                  <a:schemeClr val="accent5">
                    <a:lumMod val="40000"/>
                    <a:lumOff val="60000"/>
                  </a:schemeClr>
                </a:solidFill>
              </a:rPr>
              <a:t>Gateway</a:t>
            </a:r>
            <a:endParaRPr lang="en-GB" sz="1600">
              <a:solidFill>
                <a:schemeClr val="accent5">
                  <a:lumMod val="40000"/>
                  <a:lumOff val="60000"/>
                </a:schemeClr>
              </a:solidFill>
            </a:endParaRPr>
          </a:p>
        </p:txBody>
      </p:sp>
      <p:cxnSp>
        <p:nvCxnSpPr>
          <p:cNvPr id="27" name="Straight Connector 26">
            <a:extLst>
              <a:ext uri="{FF2B5EF4-FFF2-40B4-BE49-F238E27FC236}">
                <a16:creationId xmlns:a16="http://schemas.microsoft.com/office/drawing/2014/main" id="{546BBBEA-91A1-44A2-95C5-78CF5982C0F8}"/>
              </a:ext>
            </a:extLst>
          </p:cNvPr>
          <p:cNvCxnSpPr>
            <a:cxnSpLocks/>
          </p:cNvCxnSpPr>
          <p:nvPr/>
        </p:nvCxnSpPr>
        <p:spPr>
          <a:xfrm>
            <a:off x="-49141" y="3037321"/>
            <a:ext cx="2522962" cy="1"/>
          </a:xfrm>
          <a:prstGeom prst="line">
            <a:avLst/>
          </a:prstGeom>
          <a:ln w="38100">
            <a:solidFill>
              <a:srgbClr val="72BFD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A871F455-1939-4E6C-8937-52A62BBDB9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4495" y="2495550"/>
            <a:ext cx="770806" cy="770806"/>
          </a:xfrm>
          <a:prstGeom prst="rect">
            <a:avLst/>
          </a:prstGeom>
        </p:spPr>
      </p:pic>
      <p:sp>
        <p:nvSpPr>
          <p:cNvPr id="29" name="TextBox 28">
            <a:extLst>
              <a:ext uri="{FF2B5EF4-FFF2-40B4-BE49-F238E27FC236}">
                <a16:creationId xmlns:a16="http://schemas.microsoft.com/office/drawing/2014/main" id="{CA7B1ECB-FD7B-497F-998A-E64BB93F5F54}"/>
              </a:ext>
            </a:extLst>
          </p:cNvPr>
          <p:cNvSpPr txBox="1"/>
          <p:nvPr/>
        </p:nvSpPr>
        <p:spPr>
          <a:xfrm>
            <a:off x="-124031" y="2979364"/>
            <a:ext cx="1518010"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en-GB" sz="1200">
                <a:solidFill>
                  <a:srgbClr val="72BFDF"/>
                </a:solidFill>
              </a:rPr>
              <a:t>S2S VPN</a:t>
            </a:r>
            <a:endParaRPr lang="en-GB" sz="1600">
              <a:solidFill>
                <a:srgbClr val="72BFDF"/>
              </a:solidFill>
            </a:endParaRPr>
          </a:p>
        </p:txBody>
      </p:sp>
      <p:cxnSp>
        <p:nvCxnSpPr>
          <p:cNvPr id="30" name="Straight Connector 29">
            <a:extLst>
              <a:ext uri="{FF2B5EF4-FFF2-40B4-BE49-F238E27FC236}">
                <a16:creationId xmlns:a16="http://schemas.microsoft.com/office/drawing/2014/main" id="{ABB56A34-85E5-4453-A3FC-C44EA77DCF2C}"/>
              </a:ext>
            </a:extLst>
          </p:cNvPr>
          <p:cNvCxnSpPr>
            <a:cxnSpLocks/>
          </p:cNvCxnSpPr>
          <p:nvPr/>
        </p:nvCxnSpPr>
        <p:spPr>
          <a:xfrm>
            <a:off x="-190475" y="4491323"/>
            <a:ext cx="2731277" cy="0"/>
          </a:xfrm>
          <a:prstGeom prst="line">
            <a:avLst/>
          </a:prstGeom>
          <a:ln w="38100">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844EE71-5FC1-48C4-A67A-513F6E1E1ACC}"/>
              </a:ext>
            </a:extLst>
          </p:cNvPr>
          <p:cNvSpPr txBox="1"/>
          <p:nvPr/>
        </p:nvSpPr>
        <p:spPr>
          <a:xfrm>
            <a:off x="-118467" y="4433366"/>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a:solidFill>
                  <a:schemeClr val="accent5">
                    <a:lumMod val="40000"/>
                    <a:lumOff val="60000"/>
                  </a:schemeClr>
                </a:solidFill>
              </a:rPr>
              <a:t>ExpressRoute</a:t>
            </a:r>
            <a:endParaRPr lang="en-GB" sz="1600">
              <a:solidFill>
                <a:schemeClr val="accent5">
                  <a:lumMod val="40000"/>
                  <a:lumOff val="60000"/>
                </a:schemeClr>
              </a:solidFill>
            </a:endParaRPr>
          </a:p>
        </p:txBody>
      </p:sp>
      <p:pic>
        <p:nvPicPr>
          <p:cNvPr id="23" name="Graphic 22">
            <a:extLst>
              <a:ext uri="{FF2B5EF4-FFF2-40B4-BE49-F238E27FC236}">
                <a16:creationId xmlns:a16="http://schemas.microsoft.com/office/drawing/2014/main" id="{FBC2DA30-FECB-428A-AF4D-9C254357E0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21723" y="3975893"/>
            <a:ext cx="950491" cy="950491"/>
          </a:xfrm>
          <a:prstGeom prst="rect">
            <a:avLst/>
          </a:prstGeom>
        </p:spPr>
      </p:pic>
      <p:sp>
        <p:nvSpPr>
          <p:cNvPr id="35" name="Rectangle 34">
            <a:extLst>
              <a:ext uri="{FF2B5EF4-FFF2-40B4-BE49-F238E27FC236}">
                <a16:creationId xmlns:a16="http://schemas.microsoft.com/office/drawing/2014/main" id="{038D6D98-A189-4ACF-ACCC-642D9BEC5396}"/>
              </a:ext>
            </a:extLst>
          </p:cNvPr>
          <p:cNvSpPr/>
          <p:nvPr/>
        </p:nvSpPr>
        <p:spPr>
          <a:xfrm>
            <a:off x="9032345" y="4419232"/>
            <a:ext cx="3131857" cy="784830"/>
          </a:xfrm>
          <a:prstGeom prst="rect">
            <a:avLst/>
          </a:prstGeom>
        </p:spPr>
        <p:txBody>
          <a:bodyPr wrap="square">
            <a:spAutoFit/>
          </a:bodyPr>
          <a:lstStyle/>
          <a:p>
            <a:pPr marL="342900" indent="-342900">
              <a:spcAft>
                <a:spcPts val="600"/>
              </a:spcAft>
              <a:buFont typeface="Arial" panose="020B0604020202020204" pitchFamily="34" charset="0"/>
              <a:buChar char="•"/>
            </a:pPr>
            <a:r>
              <a:rPr lang="en-GB" sz="2000"/>
              <a:t>Public IP (PIP)</a:t>
            </a:r>
          </a:p>
          <a:p>
            <a:pPr marL="342900" indent="-342900">
              <a:spcAft>
                <a:spcPts val="600"/>
              </a:spcAft>
              <a:buFont typeface="Arial" panose="020B0604020202020204" pitchFamily="34" charset="0"/>
              <a:buChar char="•"/>
            </a:pPr>
            <a:r>
              <a:rPr lang="en-GB" sz="2000"/>
              <a:t>Azure DNS name</a:t>
            </a:r>
          </a:p>
        </p:txBody>
      </p:sp>
      <p:cxnSp>
        <p:nvCxnSpPr>
          <p:cNvPr id="39" name="Straight Connector 38">
            <a:extLst>
              <a:ext uri="{FF2B5EF4-FFF2-40B4-BE49-F238E27FC236}">
                <a16:creationId xmlns:a16="http://schemas.microsoft.com/office/drawing/2014/main" id="{CFFE8A37-55EC-4818-8DD2-39696232371D}"/>
              </a:ext>
            </a:extLst>
          </p:cNvPr>
          <p:cNvCxnSpPr>
            <a:cxnSpLocks/>
          </p:cNvCxnSpPr>
          <p:nvPr/>
        </p:nvCxnSpPr>
        <p:spPr>
          <a:xfrm>
            <a:off x="4701013" y="5257693"/>
            <a:ext cx="0" cy="13386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8F282CEE-815E-467C-B19D-17B1E79D9060}"/>
              </a:ext>
            </a:extLst>
          </p:cNvPr>
          <p:cNvGrpSpPr/>
          <p:nvPr/>
        </p:nvGrpSpPr>
        <p:grpSpPr>
          <a:xfrm>
            <a:off x="4384239" y="4565124"/>
            <a:ext cx="656270" cy="818414"/>
            <a:chOff x="4384239" y="4565124"/>
            <a:chExt cx="656270" cy="818414"/>
          </a:xfrm>
        </p:grpSpPr>
        <p:pic>
          <p:nvPicPr>
            <p:cNvPr id="34" name="Graphic 33">
              <a:extLst>
                <a:ext uri="{FF2B5EF4-FFF2-40B4-BE49-F238E27FC236}">
                  <a16:creationId xmlns:a16="http://schemas.microsoft.com/office/drawing/2014/main" id="{07E4B251-6EC1-4C81-9497-EACBABC61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40541" y="4565124"/>
              <a:ext cx="351782" cy="213285"/>
            </a:xfrm>
            <a:prstGeom prst="rect">
              <a:avLst/>
            </a:prstGeom>
          </p:spPr>
        </p:pic>
        <p:pic>
          <p:nvPicPr>
            <p:cNvPr id="19" name="Graphic 18">
              <a:extLst>
                <a:ext uri="{FF2B5EF4-FFF2-40B4-BE49-F238E27FC236}">
                  <a16:creationId xmlns:a16="http://schemas.microsoft.com/office/drawing/2014/main" id="{FF23E206-3463-4B08-B84C-B784D89368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4239" y="4727268"/>
              <a:ext cx="656270" cy="656270"/>
            </a:xfrm>
            <a:prstGeom prst="rect">
              <a:avLst/>
            </a:prstGeom>
          </p:spPr>
        </p:pic>
      </p:grpSp>
      <p:sp>
        <p:nvSpPr>
          <p:cNvPr id="33" name="TextBox 32">
            <a:extLst>
              <a:ext uri="{FF2B5EF4-FFF2-40B4-BE49-F238E27FC236}">
                <a16:creationId xmlns:a16="http://schemas.microsoft.com/office/drawing/2014/main" id="{CA3D268A-24C8-4D9D-806A-ABD002ED0F2F}"/>
              </a:ext>
            </a:extLst>
          </p:cNvPr>
          <p:cNvSpPr txBox="1"/>
          <p:nvPr/>
        </p:nvSpPr>
        <p:spPr>
          <a:xfrm>
            <a:off x="4010354" y="4243951"/>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NIC</a:t>
            </a:r>
            <a:endParaRPr lang="en-GB" sz="1600" dirty="0">
              <a:solidFill>
                <a:srgbClr val="72BFDF"/>
              </a:solidFill>
            </a:endParaRPr>
          </a:p>
        </p:txBody>
      </p:sp>
      <p:sp>
        <p:nvSpPr>
          <p:cNvPr id="37" name="TextBox 36">
            <a:extLst>
              <a:ext uri="{FF2B5EF4-FFF2-40B4-BE49-F238E27FC236}">
                <a16:creationId xmlns:a16="http://schemas.microsoft.com/office/drawing/2014/main" id="{0C0DE790-4468-4692-ADAB-452E7B823906}"/>
              </a:ext>
            </a:extLst>
          </p:cNvPr>
          <p:cNvSpPr txBox="1"/>
          <p:nvPr/>
        </p:nvSpPr>
        <p:spPr>
          <a:xfrm>
            <a:off x="3942008" y="6482248"/>
            <a:ext cx="1518010" cy="461665"/>
          </a:xfrm>
          <a:prstGeom prst="rect">
            <a:avLst/>
          </a:prstGeom>
          <a:noFill/>
        </p:spPr>
        <p:txBody>
          <a:bodyPr wrap="square" lIns="182880" tIns="146304" rIns="182880" bIns="146304" rtlCol="0">
            <a:spAutoFit/>
          </a:bodyPr>
          <a:lstStyle/>
          <a:p>
            <a:pPr algn="ctr">
              <a:lnSpc>
                <a:spcPct val="90000"/>
              </a:lnSpc>
              <a:spcAft>
                <a:spcPts val="600"/>
              </a:spcAft>
            </a:pPr>
            <a:r>
              <a:rPr lang="en-GB" sz="1200" dirty="0">
                <a:solidFill>
                  <a:srgbClr val="72BFDF"/>
                </a:solidFill>
              </a:rPr>
              <a:t>PIP</a:t>
            </a:r>
            <a:endParaRPr lang="en-GB" sz="1600" dirty="0">
              <a:solidFill>
                <a:srgbClr val="72BFDF"/>
              </a:solidFill>
            </a:endParaRPr>
          </a:p>
        </p:txBody>
      </p:sp>
    </p:spTree>
    <p:extLst>
      <p:ext uri="{BB962C8B-B14F-4D97-AF65-F5344CB8AC3E}">
        <p14:creationId xmlns:p14="http://schemas.microsoft.com/office/powerpoint/2010/main" val="3596363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up)">
                                      <p:cBhvr>
                                        <p:cTn id="20" dur="500"/>
                                        <p:tgtEl>
                                          <p:spTgt spid="39"/>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P spid="33"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1: Portal and vNets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799734" y="2127371"/>
            <a:ext cx="6863952" cy="3804118"/>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aka.ms/azure-101</a:t>
            </a:r>
          </a:p>
          <a:p>
            <a:pPr defTabSz="932503">
              <a:lnSpc>
                <a:spcPct val="100000"/>
              </a:lnSpc>
              <a:spcBef>
                <a:spcPts val="0"/>
              </a:spcBef>
              <a:spcAft>
                <a:spcPts val="1200"/>
              </a:spcAft>
              <a:buClr>
                <a:srgbClr val="FFFFFF"/>
              </a:buClr>
              <a:defRPr/>
            </a:pP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Familiarisation</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with the Portal</a:t>
            </a:r>
          </a:p>
          <a:p>
            <a:pPr defTabSz="932503">
              <a:lnSpc>
                <a:spcPct val="100000"/>
              </a:lnSpc>
              <a:spcBef>
                <a:spcPts val="0"/>
              </a:spcBef>
              <a:spcAft>
                <a:spcPts val="1200"/>
              </a:spcAft>
              <a:buClr>
                <a:srgbClr val="FFFFFF"/>
              </a:buClr>
              <a:defRPr/>
            </a:pPr>
            <a:r>
              <a:rPr lang="en-US" sz="2400" dirty="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Customising</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the Dashboard</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Instantiating Services via the Portal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Documentation and Pricing Resources</a:t>
            </a:r>
          </a:p>
          <a:p>
            <a:pPr defTabSz="932503">
              <a:lnSpc>
                <a:spcPct val="100000"/>
              </a:lnSpc>
              <a:spcBef>
                <a:spcPts val="0"/>
              </a:spcBef>
              <a:spcAft>
                <a:spcPts val="1200"/>
              </a:spcAft>
              <a:buClr>
                <a:srgbClr val="FFFFFF"/>
              </a:buClr>
              <a:defRPr/>
            </a:pPr>
            <a:endPar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6381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50191E-6 -2.68271E-6 L -0.05284 -2.68271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Global VNet Peering (Public Preview)</a:t>
            </a:r>
          </a:p>
        </p:txBody>
      </p:sp>
      <p:sp>
        <p:nvSpPr>
          <p:cNvPr id="3" name="Text Placeholder 2">
            <a:extLst>
              <a:ext uri="{FF2B5EF4-FFF2-40B4-BE49-F238E27FC236}">
                <a16:creationId xmlns:a16="http://schemas.microsoft.com/office/drawing/2014/main" id="{79983016-872B-48D3-B492-433C571DA216}"/>
              </a:ext>
            </a:extLst>
          </p:cNvPr>
          <p:cNvSpPr>
            <a:spLocks noGrp="1"/>
          </p:cNvSpPr>
          <p:nvPr>
            <p:ph type="body" sz="quarter" idx="10"/>
          </p:nvPr>
        </p:nvSpPr>
        <p:spPr>
          <a:xfrm>
            <a:off x="29824" y="1122766"/>
            <a:ext cx="7086599" cy="5795433"/>
          </a:xfrm>
        </p:spPr>
        <p:txBody>
          <a:bodyPr/>
          <a:lstStyle/>
          <a:p>
            <a:pPr marL="800100" indent="-342900">
              <a:spcAft>
                <a:spcPts val="600"/>
              </a:spcAft>
              <a:buFont typeface="Arial" panose="020B0604020202020204" pitchFamily="34" charset="0"/>
              <a:buChar char="•"/>
            </a:pPr>
            <a:r>
              <a:rPr lang="en-US" sz="2400" dirty="0">
                <a:latin typeface="+mn-lt"/>
              </a:rPr>
              <a:t>VNets in different Azure regions can be peered to build a global VNet. </a:t>
            </a:r>
          </a:p>
          <a:p>
            <a:pPr marL="800100" indent="-342900">
              <a:spcAft>
                <a:spcPts val="600"/>
              </a:spcAft>
              <a:buFont typeface="Arial" panose="020B0604020202020204" pitchFamily="34" charset="0"/>
              <a:buChar char="•"/>
            </a:pPr>
            <a:r>
              <a:rPr lang="en-US" sz="2400" b="1" dirty="0">
                <a:latin typeface="+mn-lt"/>
              </a:rPr>
              <a:t>Private</a:t>
            </a:r>
            <a:r>
              <a:rPr lang="en-US" sz="2400" dirty="0">
                <a:latin typeface="+mn-lt"/>
              </a:rPr>
              <a:t>: Peer Traffic is private and does not leave the Microsoft Backbone</a:t>
            </a:r>
          </a:p>
          <a:p>
            <a:pPr marL="800100" indent="-342900">
              <a:spcAft>
                <a:spcPts val="600"/>
              </a:spcAft>
              <a:buFont typeface="Arial" panose="020B0604020202020204" pitchFamily="34" charset="0"/>
              <a:buChar char="•"/>
            </a:pPr>
            <a:r>
              <a:rPr lang="en-US" sz="2400" b="1" dirty="0">
                <a:latin typeface="+mn-lt"/>
              </a:rPr>
              <a:t>Easy to set up and manage</a:t>
            </a:r>
            <a:r>
              <a:rPr lang="en-US" sz="2400" dirty="0">
                <a:latin typeface="+mn-lt"/>
              </a:rPr>
              <a:t>: Set up with just a couple of clicks from the Azure portal or using PowerShell, CLI or REST API</a:t>
            </a:r>
          </a:p>
          <a:p>
            <a:pPr marL="800100" indent="-342900">
              <a:spcAft>
                <a:spcPts val="600"/>
              </a:spcAft>
              <a:buFont typeface="Arial" panose="020B0604020202020204" pitchFamily="34" charset="0"/>
              <a:buChar char="•"/>
            </a:pPr>
            <a:r>
              <a:rPr lang="en-US" sz="2400" b="1" dirty="0">
                <a:latin typeface="+mn-lt"/>
              </a:rPr>
              <a:t>Low latency</a:t>
            </a:r>
            <a:r>
              <a:rPr lang="en-US" sz="2400" dirty="0">
                <a:latin typeface="+mn-lt"/>
              </a:rPr>
              <a:t>: Cross region connectivity has no extra hops or internet, a low latency connection is created</a:t>
            </a:r>
          </a:p>
          <a:p>
            <a:pPr marL="800100" indent="-342900">
              <a:spcAft>
                <a:spcPts val="600"/>
              </a:spcAft>
              <a:buFont typeface="Arial" panose="020B0604020202020204" pitchFamily="34" charset="0"/>
              <a:buChar char="•"/>
            </a:pPr>
            <a:r>
              <a:rPr lang="en-US" sz="2400" b="1" dirty="0">
                <a:latin typeface="+mn-lt"/>
              </a:rPr>
              <a:t>No bandwidth restrictions</a:t>
            </a:r>
            <a:r>
              <a:rPr lang="en-US" sz="2400" dirty="0">
                <a:latin typeface="+mn-lt"/>
              </a:rPr>
              <a:t>: Bandwidth is determined based on bandwidth restrictions of the resources deployed in the VNet</a:t>
            </a:r>
          </a:p>
          <a:p>
            <a:endParaRPr lang="en-US" dirty="0"/>
          </a:p>
        </p:txBody>
      </p:sp>
      <p:pic>
        <p:nvPicPr>
          <p:cNvPr id="6" name="Picture 5">
            <a:extLst>
              <a:ext uri="{FF2B5EF4-FFF2-40B4-BE49-F238E27FC236}">
                <a16:creationId xmlns:a16="http://schemas.microsoft.com/office/drawing/2014/main" id="{8215E723-B43E-4C9B-9971-C9F29F963BCC}"/>
              </a:ext>
            </a:extLst>
          </p:cNvPr>
          <p:cNvPicPr>
            <a:picLocks noChangeAspect="1"/>
          </p:cNvPicPr>
          <p:nvPr/>
        </p:nvPicPr>
        <p:blipFill>
          <a:blip r:embed="rId3"/>
          <a:stretch>
            <a:fillRect/>
          </a:stretch>
        </p:blipFill>
        <p:spPr>
          <a:xfrm>
            <a:off x="7272782" y="1147254"/>
            <a:ext cx="4810924" cy="2425474"/>
          </a:xfrm>
          <a:prstGeom prst="rect">
            <a:avLst/>
          </a:prstGeom>
        </p:spPr>
      </p:pic>
    </p:spTree>
    <p:extLst>
      <p:ext uri="{BB962C8B-B14F-4D97-AF65-F5344CB8AC3E}">
        <p14:creationId xmlns:p14="http://schemas.microsoft.com/office/powerpoint/2010/main" val="4772144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896338E4-5E15-43CE-8AF9-7CEA7FF4CEDC}"/>
              </a:ext>
            </a:extLst>
          </p:cNvPr>
          <p:cNvSpPr txBox="1"/>
          <p:nvPr/>
        </p:nvSpPr>
        <p:spPr>
          <a:xfrm>
            <a:off x="9330272"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Trusted</a:t>
            </a:r>
          </a:p>
        </p:txBody>
      </p:sp>
      <p:sp>
        <p:nvSpPr>
          <p:cNvPr id="19" name="TextBox 10">
            <a:extLst>
              <a:ext uri="{FF2B5EF4-FFF2-40B4-BE49-F238E27FC236}">
                <a16:creationId xmlns:a16="http://schemas.microsoft.com/office/drawing/2014/main" id="{8BD8644E-02C1-4F61-928F-E8902B1F0AC2}"/>
              </a:ext>
            </a:extLst>
          </p:cNvPr>
          <p:cNvSpPr txBox="1"/>
          <p:nvPr/>
        </p:nvSpPr>
        <p:spPr>
          <a:xfrm>
            <a:off x="1106625"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dirty="0">
                <a:solidFill>
                  <a:srgbClr val="0078D7"/>
                </a:solidFill>
                <a:latin typeface="Segoe UI Light"/>
                <a:cs typeface="Segoe UI" pitchFamily="34" charset="0"/>
              </a:rPr>
              <a:t>Productive</a:t>
            </a:r>
          </a:p>
        </p:txBody>
      </p:sp>
      <p:sp>
        <p:nvSpPr>
          <p:cNvPr id="20" name="TextBox 10">
            <a:extLst>
              <a:ext uri="{FF2B5EF4-FFF2-40B4-BE49-F238E27FC236}">
                <a16:creationId xmlns:a16="http://schemas.microsoft.com/office/drawing/2014/main" id="{FF250B0B-16D0-4242-B609-FCD6071403FF}"/>
              </a:ext>
            </a:extLst>
          </p:cNvPr>
          <p:cNvSpPr txBox="1"/>
          <p:nvPr/>
        </p:nvSpPr>
        <p:spPr>
          <a:xfrm>
            <a:off x="6585916"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Intelligent</a:t>
            </a:r>
          </a:p>
        </p:txBody>
      </p:sp>
      <p:sp>
        <p:nvSpPr>
          <p:cNvPr id="21" name="TextBox 10">
            <a:extLst>
              <a:ext uri="{FF2B5EF4-FFF2-40B4-BE49-F238E27FC236}">
                <a16:creationId xmlns:a16="http://schemas.microsoft.com/office/drawing/2014/main" id="{2F69F83B-0A06-4322-8678-085D0848E284}"/>
              </a:ext>
            </a:extLst>
          </p:cNvPr>
          <p:cNvSpPr txBox="1"/>
          <p:nvPr/>
        </p:nvSpPr>
        <p:spPr>
          <a:xfrm>
            <a:off x="3851101" y="4307573"/>
            <a:ext cx="2139437" cy="55528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264" spc="30">
                <a:solidFill>
                  <a:srgbClr val="0078D7"/>
                </a:solidFill>
                <a:latin typeface="Segoe UI Light"/>
                <a:cs typeface="Segoe UI" pitchFamily="34" charset="0"/>
              </a:rPr>
              <a:t>Hybrid</a:t>
            </a:r>
          </a:p>
        </p:txBody>
      </p:sp>
      <p:sp>
        <p:nvSpPr>
          <p:cNvPr id="22" name="Oval 21">
            <a:extLst>
              <a:ext uri="{FF2B5EF4-FFF2-40B4-BE49-F238E27FC236}">
                <a16:creationId xmlns:a16="http://schemas.microsoft.com/office/drawing/2014/main" id="{8356B447-D388-4785-B3F6-4488C99BB77B}"/>
              </a:ext>
            </a:extLst>
          </p:cNvPr>
          <p:cNvSpPr/>
          <p:nvPr/>
        </p:nvSpPr>
        <p:spPr bwMode="auto">
          <a:xfrm rot="16200000">
            <a:off x="2087583" y="3765867"/>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3" name="Straight Connector 22">
            <a:extLst>
              <a:ext uri="{FF2B5EF4-FFF2-40B4-BE49-F238E27FC236}">
                <a16:creationId xmlns:a16="http://schemas.microsoft.com/office/drawing/2014/main" id="{0E56090D-DF36-436E-BAD8-6044593294A5}"/>
              </a:ext>
            </a:extLst>
          </p:cNvPr>
          <p:cNvCxnSpPr/>
          <p:nvPr/>
        </p:nvCxnSpPr>
        <p:spPr>
          <a:xfrm>
            <a:off x="2349526"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356B447-D388-4785-B3F6-4488C99BB77B}"/>
              </a:ext>
            </a:extLst>
          </p:cNvPr>
          <p:cNvSpPr/>
          <p:nvPr/>
        </p:nvSpPr>
        <p:spPr bwMode="auto">
          <a:xfrm rot="16200000">
            <a:off x="4833583" y="3765868"/>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5" name="Oval 24">
            <a:extLst>
              <a:ext uri="{FF2B5EF4-FFF2-40B4-BE49-F238E27FC236}">
                <a16:creationId xmlns:a16="http://schemas.microsoft.com/office/drawing/2014/main" id="{8356B447-D388-4785-B3F6-4488C99BB77B}"/>
              </a:ext>
            </a:extLst>
          </p:cNvPr>
          <p:cNvSpPr/>
          <p:nvPr/>
        </p:nvSpPr>
        <p:spPr bwMode="auto">
          <a:xfrm rot="16200000">
            <a:off x="7566629" y="3765868"/>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8356B447-D388-4785-B3F6-4488C99BB77B}"/>
              </a:ext>
            </a:extLst>
          </p:cNvPr>
          <p:cNvSpPr/>
          <p:nvPr/>
        </p:nvSpPr>
        <p:spPr bwMode="auto">
          <a:xfrm rot="16200000">
            <a:off x="10312628" y="3765869"/>
            <a:ext cx="169856" cy="16985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27" name="Straight Connector 26">
            <a:extLst>
              <a:ext uri="{FF2B5EF4-FFF2-40B4-BE49-F238E27FC236}">
                <a16:creationId xmlns:a16="http://schemas.microsoft.com/office/drawing/2014/main" id="{0E56090D-DF36-436E-BAD8-6044593294A5}"/>
              </a:ext>
            </a:extLst>
          </p:cNvPr>
          <p:cNvCxnSpPr/>
          <p:nvPr/>
        </p:nvCxnSpPr>
        <p:spPr>
          <a:xfrm>
            <a:off x="5043713"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E56090D-DF36-436E-BAD8-6044593294A5}"/>
              </a:ext>
            </a:extLst>
          </p:cNvPr>
          <p:cNvCxnSpPr/>
          <p:nvPr/>
        </p:nvCxnSpPr>
        <p:spPr>
          <a:xfrm>
            <a:off x="7828570" y="3854150"/>
            <a:ext cx="2418752" cy="0"/>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9"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1687697" y="2358928"/>
            <a:ext cx="969627" cy="96962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0" name="Group 29">
            <a:extLst>
              <a:ext uri="{FF2B5EF4-FFF2-40B4-BE49-F238E27FC236}">
                <a16:creationId xmlns:a16="http://schemas.microsoft.com/office/drawing/2014/main" id="{77AD9DD7-EB86-45CE-9B27-089347C7D079}"/>
              </a:ext>
            </a:extLst>
          </p:cNvPr>
          <p:cNvGrpSpPr/>
          <p:nvPr/>
        </p:nvGrpSpPr>
        <p:grpSpPr>
          <a:xfrm>
            <a:off x="4472238" y="2407852"/>
            <a:ext cx="892544" cy="871776"/>
            <a:chOff x="2088630" y="3287843"/>
            <a:chExt cx="429718" cy="419725"/>
          </a:xfrm>
          <a:noFill/>
        </p:grpSpPr>
        <p:sp>
          <p:nvSpPr>
            <p:cNvPr id="31" name="Rectangle 30">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81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32" name="Rectangle 31">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8100">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3"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326019" y="2350897"/>
            <a:ext cx="663915" cy="98568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8100">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4" name="Freeform 33"/>
          <p:cNvSpPr>
            <a:spLocks noChangeArrowheads="1"/>
          </p:cNvSpPr>
          <p:nvPr/>
        </p:nvSpPr>
        <p:spPr bwMode="auto">
          <a:xfrm>
            <a:off x="9877399" y="2352498"/>
            <a:ext cx="1046245" cy="1035260"/>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8100"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Tree>
    <p:extLst>
      <p:ext uri="{BB962C8B-B14F-4D97-AF65-F5344CB8AC3E}">
        <p14:creationId xmlns:p14="http://schemas.microsoft.com/office/powerpoint/2010/main" val="325449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23" presetClass="entr" presetSubtype="272"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strVal val="2/3*#ppt_w"/>
                                          </p:val>
                                        </p:tav>
                                        <p:tav tm="100000">
                                          <p:val>
                                            <p:strVal val="#ppt_w"/>
                                          </p:val>
                                        </p:tav>
                                      </p:tavLst>
                                    </p:anim>
                                    <p:anim calcmode="lin" valueType="num">
                                      <p:cBhvr>
                                        <p:cTn id="13" dur="500" fill="hold"/>
                                        <p:tgtEl>
                                          <p:spTgt spid="22"/>
                                        </p:tgtEl>
                                        <p:attrNameLst>
                                          <p:attrName>ppt_h</p:attrName>
                                        </p:attrNameLst>
                                      </p:cBhvr>
                                      <p:tavLst>
                                        <p:tav tm="0">
                                          <p:val>
                                            <p:strVal val="2/3*#ppt_h"/>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47" presetClass="entr" presetSubtype="0" fill="hold" grpId="0" nodeType="withEffect">
                                  <p:stCondLst>
                                    <p:cond delay="2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par>
                                <p:cTn id="22" presetID="23" presetClass="entr" presetSubtype="272" fill="hold" grpId="0" nodeType="withEffect">
                                  <p:stCondLst>
                                    <p:cond delay="200"/>
                                  </p:stCondLst>
                                  <p:childTnLst>
                                    <p:set>
                                      <p:cBhvr>
                                        <p:cTn id="23" dur="1" fill="hold">
                                          <p:stCondLst>
                                            <p:cond delay="0"/>
                                          </p:stCondLst>
                                        </p:cTn>
                                        <p:tgtEl>
                                          <p:spTgt spid="24"/>
                                        </p:tgtEl>
                                        <p:attrNameLst>
                                          <p:attrName>style.visibility</p:attrName>
                                        </p:attrNameLst>
                                      </p:cBhvr>
                                      <p:to>
                                        <p:strVal val="visible"/>
                                      </p:to>
                                    </p:set>
                                    <p:anim calcmode="lin" valueType="num">
                                      <p:cBhvr>
                                        <p:cTn id="24" dur="500" fill="hold"/>
                                        <p:tgtEl>
                                          <p:spTgt spid="24"/>
                                        </p:tgtEl>
                                        <p:attrNameLst>
                                          <p:attrName>ppt_w</p:attrName>
                                        </p:attrNameLst>
                                      </p:cBhvr>
                                      <p:tavLst>
                                        <p:tav tm="0">
                                          <p:val>
                                            <p:strVal val="2/3*#ppt_w"/>
                                          </p:val>
                                        </p:tav>
                                        <p:tav tm="100000">
                                          <p:val>
                                            <p:strVal val="#ppt_w"/>
                                          </p:val>
                                        </p:tav>
                                      </p:tavLst>
                                    </p:anim>
                                    <p:anim calcmode="lin" valueType="num">
                                      <p:cBhvr>
                                        <p:cTn id="25" dur="500" fill="hold"/>
                                        <p:tgtEl>
                                          <p:spTgt spid="24"/>
                                        </p:tgtEl>
                                        <p:attrNameLst>
                                          <p:attrName>ppt_h</p:attrName>
                                        </p:attrNameLst>
                                      </p:cBhvr>
                                      <p:tavLst>
                                        <p:tav tm="0">
                                          <p:val>
                                            <p:strVal val="2/3*#ppt_h"/>
                                          </p:val>
                                        </p:tav>
                                        <p:tav tm="100000">
                                          <p:val>
                                            <p:strVal val="#ppt_h"/>
                                          </p:val>
                                        </p:tav>
                                      </p:tavLst>
                                    </p:anim>
                                  </p:childTnLst>
                                </p:cTn>
                              </p:par>
                              <p:par>
                                <p:cTn id="26" presetID="10" presetClass="entr" presetSubtype="0" fill="hold" nodeType="withEffect">
                                  <p:stCondLst>
                                    <p:cond delay="2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7" presetClass="entr" presetSubtype="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23" presetClass="entr" presetSubtype="272" fill="hold" grpId="0" nodeType="withEffect">
                                  <p:stCondLst>
                                    <p:cond delay="400"/>
                                  </p:stCondLst>
                                  <p:childTnLst>
                                    <p:set>
                                      <p:cBhvr>
                                        <p:cTn id="35" dur="1" fill="hold">
                                          <p:stCondLst>
                                            <p:cond delay="0"/>
                                          </p:stCondLst>
                                        </p:cTn>
                                        <p:tgtEl>
                                          <p:spTgt spid="25"/>
                                        </p:tgtEl>
                                        <p:attrNameLst>
                                          <p:attrName>style.visibility</p:attrName>
                                        </p:attrNameLst>
                                      </p:cBhvr>
                                      <p:to>
                                        <p:strVal val="visible"/>
                                      </p:to>
                                    </p:set>
                                    <p:anim calcmode="lin" valueType="num">
                                      <p:cBhvr>
                                        <p:cTn id="36" dur="500" fill="hold"/>
                                        <p:tgtEl>
                                          <p:spTgt spid="25"/>
                                        </p:tgtEl>
                                        <p:attrNameLst>
                                          <p:attrName>ppt_w</p:attrName>
                                        </p:attrNameLst>
                                      </p:cBhvr>
                                      <p:tavLst>
                                        <p:tav tm="0">
                                          <p:val>
                                            <p:strVal val="2/3*#ppt_w"/>
                                          </p:val>
                                        </p:tav>
                                        <p:tav tm="100000">
                                          <p:val>
                                            <p:strVal val="#ppt_w"/>
                                          </p:val>
                                        </p:tav>
                                      </p:tavLst>
                                    </p:anim>
                                    <p:anim calcmode="lin" valueType="num">
                                      <p:cBhvr>
                                        <p:cTn id="37" dur="500" fill="hold"/>
                                        <p:tgtEl>
                                          <p:spTgt spid="25"/>
                                        </p:tgtEl>
                                        <p:attrNameLst>
                                          <p:attrName>ppt_h</p:attrName>
                                        </p:attrNameLst>
                                      </p:cBhvr>
                                      <p:tavLst>
                                        <p:tav tm="0">
                                          <p:val>
                                            <p:strVal val="2/3*#ppt_h"/>
                                          </p:val>
                                        </p:tav>
                                        <p:tav tm="100000">
                                          <p:val>
                                            <p:strVal val="#ppt_h"/>
                                          </p:val>
                                        </p:tav>
                                      </p:tavLst>
                                    </p:anim>
                                  </p:childTnLst>
                                </p:cTn>
                              </p:par>
                              <p:par>
                                <p:cTn id="38" presetID="10" presetClass="entr" presetSubtype="0" fill="hold" grpId="0"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47" presetClass="entr" presetSubtype="0" fill="hold" grpId="0" nodeType="withEffect">
                                  <p:stCondLst>
                                    <p:cond delay="4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anim calcmode="lin" valueType="num">
                                      <p:cBhvr>
                                        <p:cTn id="44" dur="500" fill="hold"/>
                                        <p:tgtEl>
                                          <p:spTgt spid="18"/>
                                        </p:tgtEl>
                                        <p:attrNameLst>
                                          <p:attrName>ppt_x</p:attrName>
                                        </p:attrNameLst>
                                      </p:cBhvr>
                                      <p:tavLst>
                                        <p:tav tm="0">
                                          <p:val>
                                            <p:strVal val="#ppt_x"/>
                                          </p:val>
                                        </p:tav>
                                        <p:tav tm="100000">
                                          <p:val>
                                            <p:strVal val="#ppt_x"/>
                                          </p:val>
                                        </p:tav>
                                      </p:tavLst>
                                    </p:anim>
                                    <p:anim calcmode="lin" valueType="num">
                                      <p:cBhvr>
                                        <p:cTn id="45" dur="500" fill="hold"/>
                                        <p:tgtEl>
                                          <p:spTgt spid="18"/>
                                        </p:tgtEl>
                                        <p:attrNameLst>
                                          <p:attrName>ppt_y</p:attrName>
                                        </p:attrNameLst>
                                      </p:cBhvr>
                                      <p:tavLst>
                                        <p:tav tm="0">
                                          <p:val>
                                            <p:strVal val="#ppt_y-.1"/>
                                          </p:val>
                                        </p:tav>
                                        <p:tav tm="100000">
                                          <p:val>
                                            <p:strVal val="#ppt_y"/>
                                          </p:val>
                                        </p:tav>
                                      </p:tavLst>
                                    </p:anim>
                                  </p:childTnLst>
                                </p:cTn>
                              </p:par>
                              <p:par>
                                <p:cTn id="46" presetID="23" presetClass="entr" presetSubtype="272" fill="hold" grpId="0" nodeType="withEffect">
                                  <p:stCondLst>
                                    <p:cond delay="600"/>
                                  </p:stCondLst>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ppt_w</p:attrName>
                                        </p:attrNameLst>
                                      </p:cBhvr>
                                      <p:tavLst>
                                        <p:tav tm="0">
                                          <p:val>
                                            <p:strVal val="2/3*#ppt_w"/>
                                          </p:val>
                                        </p:tav>
                                        <p:tav tm="100000">
                                          <p:val>
                                            <p:strVal val="#ppt_w"/>
                                          </p:val>
                                        </p:tav>
                                      </p:tavLst>
                                    </p:anim>
                                    <p:anim calcmode="lin" valueType="num">
                                      <p:cBhvr>
                                        <p:cTn id="49" dur="500" fill="hold"/>
                                        <p:tgtEl>
                                          <p:spTgt spid="26"/>
                                        </p:tgtEl>
                                        <p:attrNameLst>
                                          <p:attrName>ppt_h</p:attrName>
                                        </p:attrNameLst>
                                      </p:cBhvr>
                                      <p:tavLst>
                                        <p:tav tm="0">
                                          <p:val>
                                            <p:strVal val="2/3*#ppt_h"/>
                                          </p:val>
                                        </p:tav>
                                        <p:tav tm="100000">
                                          <p:val>
                                            <p:strVal val="#ppt_h"/>
                                          </p:val>
                                        </p:tav>
                                      </p:tavLst>
                                    </p:anim>
                                  </p:childTnLst>
                                </p:cTn>
                              </p:par>
                              <p:par>
                                <p:cTn id="50" presetID="10" presetClass="entr" presetSubtype="0" fill="hold" grpId="0" nodeType="withEffect">
                                  <p:stCondLst>
                                    <p:cond delay="6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6" presetClass="entr" presetSubtype="37" fill="hold" nodeType="withEffect">
                                  <p:stCondLst>
                                    <p:cond delay="600"/>
                                  </p:stCondLst>
                                  <p:childTnLst>
                                    <p:set>
                                      <p:cBhvr>
                                        <p:cTn id="54" dur="1" fill="hold">
                                          <p:stCondLst>
                                            <p:cond delay="0"/>
                                          </p:stCondLst>
                                        </p:cTn>
                                        <p:tgtEl>
                                          <p:spTgt spid="23"/>
                                        </p:tgtEl>
                                        <p:attrNameLst>
                                          <p:attrName>style.visibility</p:attrName>
                                        </p:attrNameLst>
                                      </p:cBhvr>
                                      <p:to>
                                        <p:strVal val="visible"/>
                                      </p:to>
                                    </p:set>
                                    <p:animEffect transition="in" filter="barn(outVertical)">
                                      <p:cBhvr>
                                        <p:cTn id="55" dur="500"/>
                                        <p:tgtEl>
                                          <p:spTgt spid="23"/>
                                        </p:tgtEl>
                                      </p:cBhvr>
                                    </p:animEffect>
                                  </p:childTnLst>
                                </p:cTn>
                              </p:par>
                              <p:par>
                                <p:cTn id="56" presetID="16" presetClass="entr" presetSubtype="37" fill="hold" nodeType="withEffect">
                                  <p:stCondLst>
                                    <p:cond delay="600"/>
                                  </p:stCondLst>
                                  <p:childTnLst>
                                    <p:set>
                                      <p:cBhvr>
                                        <p:cTn id="57" dur="1" fill="hold">
                                          <p:stCondLst>
                                            <p:cond delay="0"/>
                                          </p:stCondLst>
                                        </p:cTn>
                                        <p:tgtEl>
                                          <p:spTgt spid="27"/>
                                        </p:tgtEl>
                                        <p:attrNameLst>
                                          <p:attrName>style.visibility</p:attrName>
                                        </p:attrNameLst>
                                      </p:cBhvr>
                                      <p:to>
                                        <p:strVal val="visible"/>
                                      </p:to>
                                    </p:set>
                                    <p:animEffect transition="in" filter="barn(outVertical)">
                                      <p:cBhvr>
                                        <p:cTn id="58" dur="500"/>
                                        <p:tgtEl>
                                          <p:spTgt spid="27"/>
                                        </p:tgtEl>
                                      </p:cBhvr>
                                    </p:animEffect>
                                  </p:childTnLst>
                                </p:cTn>
                              </p:par>
                              <p:par>
                                <p:cTn id="59" presetID="16" presetClass="entr" presetSubtype="37" fill="hold" nodeType="withEffect">
                                  <p:stCondLst>
                                    <p:cond delay="600"/>
                                  </p:stCondLst>
                                  <p:childTnLst>
                                    <p:set>
                                      <p:cBhvr>
                                        <p:cTn id="60" dur="1" fill="hold">
                                          <p:stCondLst>
                                            <p:cond delay="0"/>
                                          </p:stCondLst>
                                        </p:cTn>
                                        <p:tgtEl>
                                          <p:spTgt spid="28"/>
                                        </p:tgtEl>
                                        <p:attrNameLst>
                                          <p:attrName>style.visibility</p:attrName>
                                        </p:attrNameLst>
                                      </p:cBhvr>
                                      <p:to>
                                        <p:strVal val="visible"/>
                                      </p:to>
                                    </p:set>
                                    <p:animEffect transition="in" filter="barn(outVertic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animBg="1"/>
      <p:bldP spid="24" grpId="0" animBg="1"/>
      <p:bldP spid="25" grpId="0" animBg="1"/>
      <p:bldP spid="26" grpId="0" animBg="1"/>
      <p:bldP spid="29" grpId="0" animBg="1"/>
      <p:bldP spid="33"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VNet Service Endpoints (Public Preview)</a:t>
            </a:r>
          </a:p>
        </p:txBody>
      </p:sp>
      <p:sp>
        <p:nvSpPr>
          <p:cNvPr id="3" name="Text Placeholder 2">
            <a:extLst>
              <a:ext uri="{FF2B5EF4-FFF2-40B4-BE49-F238E27FC236}">
                <a16:creationId xmlns:a16="http://schemas.microsoft.com/office/drawing/2014/main" id="{F1D19DCA-EE32-4027-86D2-7186DCE4AFBF}"/>
              </a:ext>
            </a:extLst>
          </p:cNvPr>
          <p:cNvSpPr>
            <a:spLocks noGrp="1"/>
          </p:cNvSpPr>
          <p:nvPr>
            <p:ph type="body" sz="quarter" idx="10"/>
          </p:nvPr>
        </p:nvSpPr>
        <p:spPr>
          <a:xfrm>
            <a:off x="274638" y="1212850"/>
            <a:ext cx="6934199" cy="5401479"/>
          </a:xfrm>
        </p:spPr>
        <p:txBody>
          <a:bodyPr/>
          <a:lstStyle/>
          <a:p>
            <a:pPr marL="800100" indent="-342900">
              <a:spcAft>
                <a:spcPts val="600"/>
              </a:spcAft>
              <a:buFont typeface="Arial" panose="020B0604020202020204" pitchFamily="34" charset="0"/>
              <a:buChar char="•"/>
            </a:pPr>
            <a:r>
              <a:rPr lang="en-US" sz="2800" dirty="0">
                <a:latin typeface="+mn-lt"/>
              </a:rPr>
              <a:t>Secure Azure PaaS service resources to your Virtual networks</a:t>
            </a:r>
          </a:p>
          <a:p>
            <a:pPr marL="800100" indent="-342900">
              <a:spcAft>
                <a:spcPts val="600"/>
              </a:spcAft>
              <a:buFont typeface="Arial" panose="020B0604020202020204" pitchFamily="34" charset="0"/>
              <a:buChar char="•"/>
            </a:pPr>
            <a:r>
              <a:rPr lang="en-US" sz="2800" dirty="0">
                <a:latin typeface="+mn-lt"/>
              </a:rPr>
              <a:t>Direct connection from your virtual network to an Azure service</a:t>
            </a:r>
          </a:p>
          <a:p>
            <a:pPr marL="800100" indent="-342900">
              <a:spcAft>
                <a:spcPts val="600"/>
              </a:spcAft>
              <a:buFont typeface="Arial" panose="020B0604020202020204" pitchFamily="34" charset="0"/>
              <a:buChar char="•"/>
            </a:pPr>
            <a:r>
              <a:rPr lang="en-US" sz="2800" dirty="0">
                <a:latin typeface="+mn-lt"/>
              </a:rPr>
              <a:t>Use VNet’s private address space to access supported Azure services</a:t>
            </a:r>
          </a:p>
          <a:p>
            <a:pPr marL="800100" indent="-342900">
              <a:spcAft>
                <a:spcPts val="600"/>
              </a:spcAft>
              <a:buFont typeface="Arial" panose="020B0604020202020204" pitchFamily="34" charset="0"/>
              <a:buChar char="•"/>
            </a:pPr>
            <a:r>
              <a:rPr lang="en-US" sz="2800" dirty="0">
                <a:latin typeface="+mn-lt"/>
              </a:rPr>
              <a:t>Secure Azure Storage Azure SQL to virtual networks </a:t>
            </a:r>
          </a:p>
          <a:p>
            <a:pPr marL="800100" indent="-342900">
              <a:spcAft>
                <a:spcPts val="600"/>
              </a:spcAft>
              <a:buFont typeface="Arial" panose="020B0604020202020204" pitchFamily="34" charset="0"/>
              <a:buChar char="•"/>
            </a:pPr>
            <a:r>
              <a:rPr lang="en-US" sz="2800" dirty="0">
                <a:latin typeface="+mn-lt"/>
              </a:rPr>
              <a:t>Lower latencies for Azure service traffic from your VNet</a:t>
            </a:r>
          </a:p>
          <a:p>
            <a:endParaRPr lang="en-US" dirty="0"/>
          </a:p>
        </p:txBody>
      </p:sp>
      <p:pic>
        <p:nvPicPr>
          <p:cNvPr id="4" name="Picture 3">
            <a:extLst>
              <a:ext uri="{FF2B5EF4-FFF2-40B4-BE49-F238E27FC236}">
                <a16:creationId xmlns:a16="http://schemas.microsoft.com/office/drawing/2014/main" id="{1693EE75-8CFA-45D4-BA8E-97078078D51E}"/>
              </a:ext>
            </a:extLst>
          </p:cNvPr>
          <p:cNvPicPr>
            <a:picLocks noChangeAspect="1"/>
          </p:cNvPicPr>
          <p:nvPr/>
        </p:nvPicPr>
        <p:blipFill>
          <a:blip r:embed="rId3"/>
          <a:stretch>
            <a:fillRect/>
          </a:stretch>
        </p:blipFill>
        <p:spPr>
          <a:xfrm>
            <a:off x="7219206" y="1363662"/>
            <a:ext cx="5092905" cy="3324257"/>
          </a:xfrm>
          <a:prstGeom prst="rect">
            <a:avLst/>
          </a:prstGeom>
        </p:spPr>
      </p:pic>
    </p:spTree>
    <p:extLst>
      <p:ext uri="{BB962C8B-B14F-4D97-AF65-F5344CB8AC3E}">
        <p14:creationId xmlns:p14="http://schemas.microsoft.com/office/powerpoint/2010/main" val="38193987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DNS Private Zone (Managed Preview) </a:t>
            </a:r>
          </a:p>
        </p:txBody>
      </p:sp>
      <p:sp>
        <p:nvSpPr>
          <p:cNvPr id="3" name="Text Placeholder 2">
            <a:extLst>
              <a:ext uri="{FF2B5EF4-FFF2-40B4-BE49-F238E27FC236}">
                <a16:creationId xmlns:a16="http://schemas.microsoft.com/office/drawing/2014/main" id="{8682FF9F-10A8-4706-875A-2A776F992AFF}"/>
              </a:ext>
            </a:extLst>
          </p:cNvPr>
          <p:cNvSpPr>
            <a:spLocks noGrp="1"/>
          </p:cNvSpPr>
          <p:nvPr>
            <p:ph type="body" sz="quarter" idx="10"/>
          </p:nvPr>
        </p:nvSpPr>
        <p:spPr>
          <a:xfrm>
            <a:off x="274638" y="1212850"/>
            <a:ext cx="6857999" cy="5486401"/>
          </a:xfrm>
        </p:spPr>
        <p:txBody>
          <a:bodyPr/>
          <a:lstStyle/>
          <a:p>
            <a:pPr marL="342900" indent="-342900">
              <a:buFont typeface="Arial" panose="020B0604020202020204" pitchFamily="34" charset="0"/>
              <a:buChar char="•"/>
            </a:pPr>
            <a:r>
              <a:rPr lang="en-US" sz="2400" dirty="0"/>
              <a:t>Host DNS zones within virtual networks</a:t>
            </a:r>
          </a:p>
          <a:p>
            <a:pPr marL="342900" indent="-342900">
              <a:buFont typeface="Arial" panose="020B0604020202020204" pitchFamily="34" charset="0"/>
              <a:buChar char="•"/>
            </a:pPr>
            <a:r>
              <a:rPr lang="en-US" sz="2400" dirty="0"/>
              <a:t>Removes the need for custom DNS solutions</a:t>
            </a:r>
          </a:p>
          <a:p>
            <a:pPr marL="342900" indent="-342900">
              <a:buFont typeface="Arial" panose="020B0604020202020204" pitchFamily="34" charset="0"/>
              <a:buChar char="•"/>
            </a:pPr>
            <a:r>
              <a:rPr lang="en-US" sz="2400" dirty="0"/>
              <a:t>Use all common DNS records types</a:t>
            </a:r>
          </a:p>
          <a:p>
            <a:pPr marL="809271" lvl="1" indent="-342900">
              <a:buFont typeface="Arial" panose="020B0604020202020204" pitchFamily="34" charset="0"/>
              <a:buChar char="•"/>
            </a:pPr>
            <a:r>
              <a:rPr lang="en-US" sz="2400" dirty="0"/>
              <a:t>A, AAAA, CNAME, MX, NS, PTR, SOA, SRV, and TXT records</a:t>
            </a:r>
          </a:p>
          <a:p>
            <a:pPr marL="342900" indent="-342900">
              <a:buFont typeface="Arial" panose="020B0604020202020204" pitchFamily="34" charset="0"/>
              <a:buChar char="•"/>
            </a:pPr>
            <a:r>
              <a:rPr lang="en-US" sz="2400" dirty="0"/>
              <a:t>Automatic hostname record management.</a:t>
            </a:r>
          </a:p>
          <a:p>
            <a:pPr marL="342900" indent="-342900">
              <a:buFont typeface="Arial" panose="020B0604020202020204" pitchFamily="34" charset="0"/>
              <a:buChar char="•"/>
            </a:pPr>
            <a:r>
              <a:rPr lang="en-US" sz="2400" dirty="0"/>
              <a:t>Hostname resolution between virtual networks</a:t>
            </a:r>
          </a:p>
          <a:p>
            <a:pPr marL="342900" indent="-342900">
              <a:buFont typeface="Arial" panose="020B0604020202020204" pitchFamily="34" charset="0"/>
              <a:buChar char="•"/>
            </a:pPr>
            <a:r>
              <a:rPr lang="en-US" sz="2400" dirty="0"/>
              <a:t>Familiar tools and user experience</a:t>
            </a:r>
          </a:p>
          <a:p>
            <a:endParaRPr lang="en-US" dirty="0"/>
          </a:p>
        </p:txBody>
      </p:sp>
      <p:pic>
        <p:nvPicPr>
          <p:cNvPr id="6" name="Picture 5">
            <a:extLst>
              <a:ext uri="{FF2B5EF4-FFF2-40B4-BE49-F238E27FC236}">
                <a16:creationId xmlns:a16="http://schemas.microsoft.com/office/drawing/2014/main" id="{251C8C0D-1830-4541-97A6-19B9D132D05D}"/>
              </a:ext>
            </a:extLst>
          </p:cNvPr>
          <p:cNvPicPr>
            <a:picLocks noChangeAspect="1"/>
          </p:cNvPicPr>
          <p:nvPr/>
        </p:nvPicPr>
        <p:blipFill>
          <a:blip r:embed="rId3"/>
          <a:stretch>
            <a:fillRect/>
          </a:stretch>
        </p:blipFill>
        <p:spPr>
          <a:xfrm>
            <a:off x="7259935" y="1287462"/>
            <a:ext cx="4776970" cy="3299294"/>
          </a:xfrm>
          <a:prstGeom prst="rect">
            <a:avLst/>
          </a:prstGeom>
        </p:spPr>
      </p:pic>
    </p:spTree>
    <p:extLst>
      <p:ext uri="{BB962C8B-B14F-4D97-AF65-F5344CB8AC3E}">
        <p14:creationId xmlns:p14="http://schemas.microsoft.com/office/powerpoint/2010/main" val="4978813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sz="4400" dirty="0"/>
              <a:t>Accelerated Networking for Linux (Public Preview)</a:t>
            </a:r>
          </a:p>
        </p:txBody>
      </p:sp>
      <p:sp>
        <p:nvSpPr>
          <p:cNvPr id="3" name="Text Placeholder 2">
            <a:extLst>
              <a:ext uri="{FF2B5EF4-FFF2-40B4-BE49-F238E27FC236}">
                <a16:creationId xmlns:a16="http://schemas.microsoft.com/office/drawing/2014/main" id="{8FFC9035-82E9-4F97-B338-11B17DC2A264}"/>
              </a:ext>
            </a:extLst>
          </p:cNvPr>
          <p:cNvSpPr>
            <a:spLocks noGrp="1"/>
          </p:cNvSpPr>
          <p:nvPr>
            <p:ph type="body" sz="quarter" idx="10"/>
          </p:nvPr>
        </p:nvSpPr>
        <p:spPr>
          <a:xfrm>
            <a:off x="274638" y="1212850"/>
            <a:ext cx="5638799" cy="5816977"/>
          </a:xfrm>
        </p:spPr>
        <p:txBody>
          <a:bodyPr/>
          <a:lstStyle/>
          <a:p>
            <a:pPr marL="285750" indent="-285750">
              <a:buFont typeface="Arial" panose="020B0604020202020204" pitchFamily="34" charset="0"/>
              <a:buChar char="•"/>
            </a:pPr>
            <a:r>
              <a:rPr lang="en-US" sz="2400" b="1" dirty="0">
                <a:latin typeface="+mn-lt"/>
              </a:rPr>
              <a:t>No accelerated networking</a:t>
            </a:r>
            <a:r>
              <a:rPr lang="en-US" sz="2400" dirty="0">
                <a:latin typeface="+mn-lt"/>
              </a:rPr>
              <a:t>: Network traffic traverses the host and the virtual switch. </a:t>
            </a:r>
          </a:p>
          <a:p>
            <a:pPr marL="285750" indent="-285750">
              <a:buFont typeface="Arial" panose="020B0604020202020204" pitchFamily="34" charset="0"/>
              <a:buChar char="•"/>
            </a:pPr>
            <a:r>
              <a:rPr lang="en-US" sz="2400" b="1" dirty="0">
                <a:latin typeface="+mn-lt"/>
              </a:rPr>
              <a:t>Accelerated networking</a:t>
            </a:r>
            <a:r>
              <a:rPr lang="en-US" sz="2400" dirty="0">
                <a:latin typeface="+mn-lt"/>
              </a:rPr>
              <a:t>: Network traffic arrives at the VM's network interface (NIC), and forwarded to VM. </a:t>
            </a:r>
          </a:p>
          <a:p>
            <a:pPr marL="752121" lvl="1" indent="-285750">
              <a:buFont typeface="Arial" panose="020B0604020202020204" pitchFamily="34" charset="0"/>
              <a:buChar char="•"/>
            </a:pPr>
            <a:r>
              <a:rPr lang="en-US" sz="2400" dirty="0"/>
              <a:t>All network policies that the virtual switch applies without accelerated networking </a:t>
            </a:r>
            <a:r>
              <a:rPr lang="en-US" sz="2400" dirty="0">
                <a:solidFill>
                  <a:srgbClr val="0078D7"/>
                </a:solidFill>
              </a:rPr>
              <a:t>are offloaded and applied in hardware</a:t>
            </a:r>
          </a:p>
          <a:p>
            <a:pPr marL="752121" lvl="1" indent="-285750">
              <a:buFont typeface="Arial" panose="020B0604020202020204" pitchFamily="34" charset="0"/>
              <a:buChar char="•"/>
            </a:pPr>
            <a:r>
              <a:rPr lang="en-US" sz="2400" dirty="0"/>
              <a:t>Lower Latency / Higher packets per second (pps)</a:t>
            </a:r>
          </a:p>
          <a:p>
            <a:pPr marL="752121" lvl="1" indent="-285750">
              <a:buFont typeface="Arial" panose="020B0604020202020204" pitchFamily="34" charset="0"/>
              <a:buChar char="•"/>
            </a:pPr>
            <a:r>
              <a:rPr lang="en-US" sz="2400" dirty="0"/>
              <a:t>Reduced jitter</a:t>
            </a:r>
          </a:p>
          <a:p>
            <a:pPr marL="752121" lvl="1" indent="-285750">
              <a:buFont typeface="Arial" panose="020B0604020202020204" pitchFamily="34" charset="0"/>
              <a:buChar char="•"/>
            </a:pPr>
            <a:r>
              <a:rPr lang="en-US" sz="2400" dirty="0"/>
              <a:t>Decreased CPU utilization</a:t>
            </a:r>
          </a:p>
          <a:p>
            <a:endParaRPr lang="en-US" dirty="0"/>
          </a:p>
        </p:txBody>
      </p:sp>
      <p:sp>
        <p:nvSpPr>
          <p:cNvPr id="7" name="Rectangle 6">
            <a:extLst>
              <a:ext uri="{FF2B5EF4-FFF2-40B4-BE49-F238E27FC236}">
                <a16:creationId xmlns:a16="http://schemas.microsoft.com/office/drawing/2014/main" id="{053CD3D8-CE67-444A-80C3-D33841E95C0B}"/>
              </a:ext>
            </a:extLst>
          </p:cNvPr>
          <p:cNvSpPr/>
          <p:nvPr/>
        </p:nvSpPr>
        <p:spPr>
          <a:xfrm>
            <a:off x="655637" y="1439862"/>
            <a:ext cx="5486400" cy="369332"/>
          </a:xfrm>
          <a:prstGeom prst="rect">
            <a:avLst/>
          </a:prstGeom>
        </p:spPr>
        <p:txBody>
          <a:bodyPr wrap="square">
            <a:spAutoFit/>
          </a:bodyPr>
          <a:lstStyle/>
          <a:p>
            <a:pPr marL="285750" indent="-285750">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7BDC35FE-B80B-4823-BDE9-F5E094955C33}"/>
              </a:ext>
            </a:extLst>
          </p:cNvPr>
          <p:cNvPicPr>
            <a:picLocks noChangeAspect="1"/>
          </p:cNvPicPr>
          <p:nvPr/>
        </p:nvPicPr>
        <p:blipFill>
          <a:blip r:embed="rId3"/>
          <a:stretch>
            <a:fillRect/>
          </a:stretch>
        </p:blipFill>
        <p:spPr>
          <a:xfrm>
            <a:off x="6142037" y="1363662"/>
            <a:ext cx="5979694" cy="3810000"/>
          </a:xfrm>
          <a:prstGeom prst="rect">
            <a:avLst/>
          </a:prstGeom>
        </p:spPr>
      </p:pic>
    </p:spTree>
    <p:extLst>
      <p:ext uri="{BB962C8B-B14F-4D97-AF65-F5344CB8AC3E}">
        <p14:creationId xmlns:p14="http://schemas.microsoft.com/office/powerpoint/2010/main" val="16130666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Load balancer</a:t>
            </a:r>
          </a:p>
        </p:txBody>
      </p:sp>
      <p:sp>
        <p:nvSpPr>
          <p:cNvPr id="3" name="Text Placeholder 2">
            <a:extLst>
              <a:ext uri="{FF2B5EF4-FFF2-40B4-BE49-F238E27FC236}">
                <a16:creationId xmlns:a16="http://schemas.microsoft.com/office/drawing/2014/main" id="{14A59976-C0EC-44AF-887F-3CF1B3E53B0C}"/>
              </a:ext>
            </a:extLst>
          </p:cNvPr>
          <p:cNvSpPr>
            <a:spLocks noGrp="1"/>
          </p:cNvSpPr>
          <p:nvPr>
            <p:ph type="body" sz="quarter" idx="10"/>
          </p:nvPr>
        </p:nvSpPr>
        <p:spPr>
          <a:xfrm>
            <a:off x="274639" y="1212850"/>
            <a:ext cx="8839200" cy="6029343"/>
          </a:xfrm>
        </p:spPr>
        <p:txBody>
          <a:bodyPr/>
          <a:lstStyle/>
          <a:p>
            <a:pPr marL="457200" indent="-457200">
              <a:buFont typeface="+mj-lt"/>
              <a:buAutoNum type="arabicPeriod"/>
            </a:pPr>
            <a:r>
              <a:rPr lang="en-US" sz="1800" dirty="0"/>
              <a:t>Load balancer Standard (Public Preview)</a:t>
            </a:r>
          </a:p>
          <a:p>
            <a:pPr marL="1152171" lvl="2" indent="-457200">
              <a:buFont typeface="Arial" panose="020B0604020202020204" pitchFamily="34" charset="0"/>
              <a:buChar char="•"/>
            </a:pPr>
            <a:r>
              <a:rPr lang="en-US" sz="1800" dirty="0">
                <a:solidFill>
                  <a:srgbClr val="0078D7"/>
                </a:solidFill>
                <a:latin typeface="+mj-lt"/>
              </a:rPr>
              <a:t>Availability Zones with regionally resilient and zonal frontends, cross-zone load balancing for HA scenarios within a zone or across zones.</a:t>
            </a:r>
          </a:p>
          <a:p>
            <a:pPr marL="1152171" lvl="2" indent="-457200">
              <a:buFont typeface="Arial" panose="020B0604020202020204" pitchFamily="34" charset="0"/>
              <a:buChar char="•"/>
            </a:pPr>
            <a:r>
              <a:rPr lang="en-US" sz="1800" dirty="0">
                <a:latin typeface="+mj-lt"/>
              </a:rPr>
              <a:t>Any Virtual Machine instances in a Virtual Network, including 1000 instance VM Scale Sets.</a:t>
            </a:r>
          </a:p>
          <a:p>
            <a:pPr marL="1152171" lvl="2" indent="-457200">
              <a:buFont typeface="Arial" panose="020B0604020202020204" pitchFamily="34" charset="0"/>
              <a:buChar char="•"/>
            </a:pPr>
            <a:r>
              <a:rPr lang="en-US" sz="1800" dirty="0">
                <a:latin typeface="+mj-lt"/>
              </a:rPr>
              <a:t>Instance load balancing rules to internally load balance all TCP and UDP flows for scenarios including Network Virtual Appliance HA</a:t>
            </a:r>
          </a:p>
          <a:p>
            <a:pPr marL="1152171" lvl="2" indent="-457200">
              <a:buFont typeface="Arial" panose="020B0604020202020204" pitchFamily="34" charset="0"/>
              <a:buChar char="•"/>
            </a:pPr>
            <a:r>
              <a:rPr lang="en-US" sz="1800" dirty="0">
                <a:latin typeface="+mj-lt"/>
              </a:rPr>
              <a:t>Diagnostic insights: data plane health, per endpoint health probe status, and counters for packets, bytes, SYN packets, and outbound SNAT connections.</a:t>
            </a:r>
          </a:p>
          <a:p>
            <a:pPr marL="457200" indent="-457200">
              <a:buFont typeface="+mj-lt"/>
              <a:buAutoNum type="arabicPeriod"/>
            </a:pPr>
            <a:r>
              <a:rPr lang="en-US" sz="1800" dirty="0"/>
              <a:t>Load balancer HA Ports (Public Preview)</a:t>
            </a:r>
          </a:p>
          <a:p>
            <a:pPr marL="923571" lvl="1" indent="-457200">
              <a:buFont typeface="Arial" panose="020B0604020202020204" pitchFamily="34" charset="0"/>
              <a:buChar char="•"/>
            </a:pPr>
            <a:r>
              <a:rPr lang="en-US" sz="1800" b="1" dirty="0">
                <a:latin typeface="+mj-lt"/>
              </a:rPr>
              <a:t>All Traffic </a:t>
            </a:r>
            <a:r>
              <a:rPr lang="en-US" sz="1800" dirty="0">
                <a:latin typeface="+mj-lt"/>
              </a:rPr>
              <a:t>- Load balance the Virtual network traffic from multiple different sources on to the backend pool – irrespective of the port numbers.</a:t>
            </a:r>
          </a:p>
          <a:p>
            <a:pPr marL="923571" lvl="1" indent="-457200">
              <a:buFont typeface="Arial" panose="020B0604020202020204" pitchFamily="34" charset="0"/>
              <a:buChar char="•"/>
            </a:pPr>
            <a:r>
              <a:rPr lang="en-US" sz="1800" b="1" dirty="0">
                <a:latin typeface="+mj-lt"/>
              </a:rPr>
              <a:t>Simpler Configuration </a:t>
            </a:r>
            <a:r>
              <a:rPr lang="en-US" sz="1800" dirty="0">
                <a:latin typeface="+mj-lt"/>
              </a:rPr>
              <a:t>– </a:t>
            </a:r>
            <a:r>
              <a:rPr lang="en-US" sz="1800" dirty="0">
                <a:solidFill>
                  <a:srgbClr val="0078D7"/>
                </a:solidFill>
                <a:latin typeface="+mj-lt"/>
              </a:rPr>
              <a:t>Replaces </a:t>
            </a:r>
            <a:r>
              <a:rPr lang="en-US" sz="1800" b="1" dirty="0">
                <a:solidFill>
                  <a:srgbClr val="0078D7"/>
                </a:solidFill>
                <a:latin typeface="+mj-lt"/>
              </a:rPr>
              <a:t>multiple load balancing rules with a single rule, avoid the max rule limit, and reduce complexity</a:t>
            </a:r>
          </a:p>
          <a:p>
            <a:pPr marL="923571" lvl="1" indent="-457200">
              <a:buFont typeface="Arial" panose="020B0604020202020204" pitchFamily="34" charset="0"/>
              <a:buChar char="•"/>
            </a:pPr>
            <a:r>
              <a:rPr lang="en-US" sz="1800" b="1" dirty="0">
                <a:latin typeface="+mj-lt"/>
              </a:rPr>
              <a:t>NVA HA</a:t>
            </a:r>
            <a:r>
              <a:rPr lang="en-US" sz="1800" dirty="0">
                <a:latin typeface="+mj-lt"/>
              </a:rPr>
              <a:t> – Appliances can be deployed in an N-Active Pool behind a load balancer using the HA Ports, and can be made highly available and process all traffic.</a:t>
            </a:r>
          </a:p>
          <a:p>
            <a:pPr marL="923571" lvl="1" indent="-457200">
              <a:buFont typeface="Arial" panose="020B0604020202020204" pitchFamily="34" charset="0"/>
              <a:buChar char="•"/>
            </a:pPr>
            <a:r>
              <a:rPr lang="en-US" sz="1800" b="1" dirty="0">
                <a:latin typeface="+mj-lt"/>
              </a:rPr>
              <a:t>Load balancing for Port Range</a:t>
            </a:r>
            <a:r>
              <a:rPr lang="en-US" sz="1800" dirty="0">
                <a:latin typeface="+mj-lt"/>
              </a:rPr>
              <a:t> – this feature, combined with NSGs can Load Balance traffic for certain port ranges for custom applications.</a:t>
            </a:r>
          </a:p>
          <a:p>
            <a:endParaRPr lang="en-US" dirty="0"/>
          </a:p>
        </p:txBody>
      </p:sp>
      <p:sp>
        <p:nvSpPr>
          <p:cNvPr id="5" name="Rectangle 4">
            <a:extLst>
              <a:ext uri="{FF2B5EF4-FFF2-40B4-BE49-F238E27FC236}">
                <a16:creationId xmlns:a16="http://schemas.microsoft.com/office/drawing/2014/main" id="{FA5917CB-E5EC-4927-A7C8-C4003E4C0891}"/>
              </a:ext>
            </a:extLst>
          </p:cNvPr>
          <p:cNvSpPr/>
          <p:nvPr/>
        </p:nvSpPr>
        <p:spPr>
          <a:xfrm>
            <a:off x="547688" y="1363662"/>
            <a:ext cx="8839200" cy="707886"/>
          </a:xfrm>
          <a:prstGeom prst="rect">
            <a:avLst/>
          </a:prstGeom>
        </p:spPr>
        <p:txBody>
          <a:bodyPr wrap="square">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pic>
        <p:nvPicPr>
          <p:cNvPr id="4" name="Picture 3">
            <a:extLst>
              <a:ext uri="{FF2B5EF4-FFF2-40B4-BE49-F238E27FC236}">
                <a16:creationId xmlns:a16="http://schemas.microsoft.com/office/drawing/2014/main" id="{90EC62CE-6C54-48E3-B260-6B00C4B0E299}"/>
              </a:ext>
            </a:extLst>
          </p:cNvPr>
          <p:cNvPicPr>
            <a:picLocks noChangeAspect="1"/>
          </p:cNvPicPr>
          <p:nvPr/>
        </p:nvPicPr>
        <p:blipFill>
          <a:blip r:embed="rId3"/>
          <a:stretch>
            <a:fillRect/>
          </a:stretch>
        </p:blipFill>
        <p:spPr>
          <a:xfrm>
            <a:off x="9647237" y="2542500"/>
            <a:ext cx="2515026" cy="2070966"/>
          </a:xfrm>
          <a:prstGeom prst="rect">
            <a:avLst/>
          </a:prstGeom>
        </p:spPr>
      </p:pic>
    </p:spTree>
    <p:extLst>
      <p:ext uri="{BB962C8B-B14F-4D97-AF65-F5344CB8AC3E}">
        <p14:creationId xmlns:p14="http://schemas.microsoft.com/office/powerpoint/2010/main" val="29162497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dirty="0"/>
              <a:t>Compute &amp; Storage Services</a:t>
            </a:r>
          </a:p>
        </p:txBody>
      </p:sp>
      <p:pic>
        <p:nvPicPr>
          <p:cNvPr id="6" name="Picture Placeholder 5" descr="A picture containing computer, indoor, building, train&#10;&#10;Description generated with high confidence">
            <a:extLst>
              <a:ext uri="{FF2B5EF4-FFF2-40B4-BE49-F238E27FC236}">
                <a16:creationId xmlns:a16="http://schemas.microsoft.com/office/drawing/2014/main" id="{4AF14745-9BB0-4DA9-8154-C6726ED0528B}"/>
              </a:ext>
            </a:extLst>
          </p:cNvPr>
          <p:cNvPicPr>
            <a:picLocks noGrp="1" noChangeAspect="1"/>
          </p:cNvPicPr>
          <p:nvPr>
            <p:ph type="pic" sz="quarter" idx="10"/>
          </p:nvPr>
        </p:nvPicPr>
        <p:blipFill>
          <a:blip r:embed="rId3"/>
          <a:srcRect l="20379" r="20379"/>
          <a:stretch>
            <a:fillRect/>
          </a:stretch>
        </p:blipFill>
        <p:spPr/>
      </p:pic>
    </p:spTree>
    <p:extLst>
      <p:ext uri="{BB962C8B-B14F-4D97-AF65-F5344CB8AC3E}">
        <p14:creationId xmlns:p14="http://schemas.microsoft.com/office/powerpoint/2010/main" val="7664590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529605" y="1695023"/>
            <a:ext cx="11449272" cy="465613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839039"/>
            <a:ext cx="4176544" cy="4401205"/>
          </a:xfrm>
        </p:spPr>
        <p:txBody>
          <a:bodyPr/>
          <a:lstStyle/>
          <a:p>
            <a:pPr marL="0" indent="0">
              <a:spcAft>
                <a:spcPts val="1800"/>
              </a:spcAft>
              <a:buNone/>
            </a:pPr>
            <a:r>
              <a:rPr lang="en-GB" sz="2000" b="1">
                <a:latin typeface="+mn-lt"/>
                <a:cs typeface="Segoe UI Light" panose="020B0502040204020203" pitchFamily="34" charset="0"/>
              </a:rPr>
              <a:t>Virtual Machines</a:t>
            </a:r>
            <a:br>
              <a:rPr lang="en-GB" sz="2000" b="1">
                <a:latin typeface="+mn-lt"/>
                <a:cs typeface="Segoe UI Light" panose="020B0502040204020203" pitchFamily="34" charset="0"/>
              </a:rPr>
            </a:br>
            <a:r>
              <a:rPr lang="en-GB" sz="2000">
                <a:cs typeface="Segoe UI Light" panose="020B0502040204020203" pitchFamily="34" charset="0"/>
              </a:rPr>
              <a:t>Windows and Linux VMs</a:t>
            </a:r>
          </a:p>
          <a:p>
            <a:pPr marL="0" indent="0">
              <a:spcAft>
                <a:spcPts val="1800"/>
              </a:spcAft>
              <a:buNone/>
            </a:pPr>
            <a:endParaRPr lang="en-GB" sz="2000" b="1">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Scale Sets</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Elastically scale 100s of VMs without pre-provisioning</a:t>
            </a:r>
          </a:p>
          <a:p>
            <a:pPr marL="0" indent="0">
              <a:spcAft>
                <a:spcPts val="1800"/>
              </a:spcAft>
              <a:buNone/>
            </a:pPr>
            <a:endParaRPr lang="en-GB" sz="2000" b="1">
              <a:solidFill>
                <a:schemeClr val="tx1"/>
              </a:solidFill>
              <a:cs typeface="Segoe UI Light" panose="020B0502040204020203" pitchFamily="34" charset="0"/>
            </a:endParaRPr>
          </a:p>
          <a:p>
            <a:pPr marL="0" indent="0">
              <a:spcAft>
                <a:spcPts val="1800"/>
              </a:spcAft>
              <a:buNone/>
            </a:pPr>
            <a:r>
              <a:rPr lang="en-GB" sz="2000" b="1">
                <a:solidFill>
                  <a:schemeClr val="tx1"/>
                </a:solidFill>
                <a:latin typeface="+mn-lt"/>
                <a:cs typeface="Segoe UI Light" panose="020B0502040204020203" pitchFamily="34" charset="0"/>
              </a:rPr>
              <a:t>Batch</a:t>
            </a:r>
            <a:br>
              <a:rPr lang="en-GB" sz="2000" b="1">
                <a:solidFill>
                  <a:schemeClr val="tx1"/>
                </a:solidFill>
                <a:latin typeface="+mn-lt"/>
                <a:cs typeface="Segoe UI Light" panose="020B0502040204020203" pitchFamily="34" charset="0"/>
              </a:rPr>
            </a:br>
            <a:r>
              <a:rPr lang="en-GB" sz="2000">
                <a:solidFill>
                  <a:schemeClr val="tx1"/>
                </a:solidFill>
                <a:cs typeface="Segoe UI Light" panose="020B0502040204020203" pitchFamily="34" charset="0"/>
              </a:rPr>
              <a:t>HPC and large scale batch processing. Scales to hundreds or thousands of VMs</a:t>
            </a:r>
            <a:endParaRPr lang="en-GB" sz="200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a:t>Azure Compute – Core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839039"/>
            <a:ext cx="4824536" cy="4108817"/>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a:solidFill>
                  <a:schemeClr val="tx1"/>
                </a:solidFill>
              </a:rPr>
              <a:t>Azure Container Service</a:t>
            </a:r>
            <a:br>
              <a:rPr lang="en-GB" dirty="0">
                <a:solidFill>
                  <a:schemeClr val="tx1"/>
                </a:solidFill>
                <a:latin typeface="+mj-lt"/>
              </a:rPr>
            </a:br>
            <a:r>
              <a:rPr lang="en-GB" b="0" dirty="0">
                <a:solidFill>
                  <a:schemeClr val="tx1"/>
                </a:solidFill>
                <a:latin typeface="+mj-lt"/>
              </a:rPr>
              <a:t>Deploy and manage clustered containers in DC/OS, Kubernetes and Swarm</a:t>
            </a:r>
          </a:p>
          <a:p>
            <a:endParaRPr lang="en-GB" dirty="0">
              <a:solidFill>
                <a:schemeClr val="tx1"/>
              </a:solidFill>
            </a:endParaRPr>
          </a:p>
          <a:p>
            <a:r>
              <a:rPr lang="en-US" dirty="0"/>
              <a:t>Azure Container Registry</a:t>
            </a:r>
            <a:br>
              <a:rPr lang="en-US" dirty="0"/>
            </a:br>
            <a:r>
              <a:rPr lang="en-US" dirty="0">
                <a:latin typeface="+mj-lt"/>
              </a:rPr>
              <a:t>Secure</a:t>
            </a:r>
            <a:r>
              <a:rPr lang="en-US" dirty="0"/>
              <a:t> </a:t>
            </a:r>
            <a:r>
              <a:rPr lang="en-US" dirty="0">
                <a:latin typeface="+mj-lt"/>
              </a:rPr>
              <a:t>Docker private registry, provided as a service</a:t>
            </a:r>
            <a:br>
              <a:rPr lang="en-US" dirty="0">
                <a:latin typeface="+mj-lt"/>
              </a:rPr>
            </a:br>
            <a:endParaRPr lang="en-US" dirty="0"/>
          </a:p>
          <a:p>
            <a:r>
              <a:rPr lang="en-US" dirty="0"/>
              <a:t>Service Fabric</a:t>
            </a:r>
            <a:br>
              <a:rPr lang="en-US" dirty="0"/>
            </a:br>
            <a:r>
              <a:rPr lang="en-US" b="0" dirty="0">
                <a:solidFill>
                  <a:schemeClr val="tx1"/>
                </a:solidFill>
                <a:latin typeface="+mj-lt"/>
              </a:rPr>
              <a:t>Highly scalable microservice platform for stateless and stateful services</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382" y="1913086"/>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265" y="3406163"/>
            <a:ext cx="720000" cy="720000"/>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118" y="5029865"/>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7880" y="3484232"/>
            <a:ext cx="818429" cy="818429"/>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stretch>
            <a:fillRect/>
          </a:stretch>
        </p:blipFill>
        <p:spPr>
          <a:xfrm>
            <a:off x="6074301" y="1814657"/>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74301" y="5055097"/>
            <a:ext cx="720000" cy="720000"/>
          </a:xfrm>
          <a:prstGeom prst="rect">
            <a:avLst/>
          </a:prstGeom>
        </p:spPr>
      </p:pic>
    </p:spTree>
    <p:extLst>
      <p:ext uri="{BB962C8B-B14F-4D97-AF65-F5344CB8AC3E}">
        <p14:creationId xmlns:p14="http://schemas.microsoft.com/office/powerpoint/2010/main" val="31637116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638" y="1975757"/>
            <a:ext cx="1188956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4" name="Group 3"/>
          <p:cNvGrpSpPr/>
          <p:nvPr/>
        </p:nvGrpSpPr>
        <p:grpSpPr>
          <a:xfrm>
            <a:off x="10532264" y="2159127"/>
            <a:ext cx="1490100" cy="2107303"/>
            <a:chOff x="10532264" y="2494176"/>
            <a:chExt cx="1490100" cy="2107303"/>
          </a:xfrm>
        </p:grpSpPr>
        <p:sp>
          <p:nvSpPr>
            <p:cNvPr id="5" name="Rectangle 4"/>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6" name="Group 5"/>
            <p:cNvGrpSpPr/>
            <p:nvPr/>
          </p:nvGrpSpPr>
          <p:grpSpPr>
            <a:xfrm>
              <a:off x="10532264" y="2494176"/>
              <a:ext cx="1437099" cy="1384404"/>
              <a:chOff x="10632593" y="1209273"/>
              <a:chExt cx="1110459" cy="1069741"/>
            </a:xfrm>
          </p:grpSpPr>
          <p:grpSp>
            <p:nvGrpSpPr>
              <p:cNvPr id="7" name="Group 6"/>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3" name="Flowchart: Magnetic Disk 12"/>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4" name="Flowchart: Magnetic Disk 13"/>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 name="Flowchart: Magnetic Disk 14"/>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 name="Flowchart: Magnetic Disk 15"/>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7" name="Flowchart: Magnetic Disk 16"/>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8" name="Group 7"/>
              <p:cNvGrpSpPr/>
              <p:nvPr/>
            </p:nvGrpSpPr>
            <p:grpSpPr>
              <a:xfrm>
                <a:off x="10632593" y="1483519"/>
                <a:ext cx="767612" cy="795495"/>
                <a:chOff x="-477782" y="450675"/>
                <a:chExt cx="5901463" cy="6115812"/>
              </a:xfrm>
            </p:grpSpPr>
            <p:sp>
              <p:nvSpPr>
                <p:cNvPr id="9"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stretch>
                  <a:fillRect/>
                </a:stretch>
              </p:blipFill>
              <p:spPr>
                <a:xfrm>
                  <a:off x="2990885" y="4844838"/>
                  <a:ext cx="1486280" cy="1490576"/>
                </a:xfrm>
                <a:prstGeom prst="rect">
                  <a:avLst/>
                </a:prstGeom>
              </p:spPr>
            </p:pic>
            <p:pic>
              <p:nvPicPr>
                <p:cNvPr id="11" name="Picture 10"/>
                <p:cNvPicPr>
                  <a:picLocks noChangeAspect="1"/>
                </p:cNvPicPr>
                <p:nvPr/>
              </p:nvPicPr>
              <p:blipFill>
                <a:blip r:embed="rId3"/>
                <a:stretch>
                  <a:fillRect/>
                </a:stretch>
              </p:blipFill>
              <p:spPr>
                <a:xfrm>
                  <a:off x="624820" y="1700441"/>
                  <a:ext cx="3815982" cy="3827010"/>
                </a:xfrm>
                <a:prstGeom prst="rect">
                  <a:avLst/>
                </a:prstGeom>
              </p:spPr>
            </p:pic>
            <p:pic>
              <p:nvPicPr>
                <p:cNvPr id="12" name="Picture 11"/>
                <p:cNvPicPr>
                  <a:picLocks noChangeAspect="1"/>
                </p:cNvPicPr>
                <p:nvPr/>
              </p:nvPicPr>
              <p:blipFill>
                <a:blip r:embed="rId3"/>
                <a:stretch>
                  <a:fillRect/>
                </a:stretch>
              </p:blipFill>
              <p:spPr>
                <a:xfrm>
                  <a:off x="2211493" y="450675"/>
                  <a:ext cx="1974734" cy="1980442"/>
                </a:xfrm>
                <a:prstGeom prst="rect">
                  <a:avLst/>
                </a:prstGeom>
              </p:spPr>
            </p:pic>
          </p:grpSp>
        </p:grpSp>
      </p:grpSp>
      <p:sp>
        <p:nvSpPr>
          <p:cNvPr id="19" name="Rectangle 18"/>
          <p:cNvSpPr/>
          <p:nvPr/>
        </p:nvSpPr>
        <p:spPr bwMode="auto">
          <a:xfrm>
            <a:off x="1012338" y="3770189"/>
            <a:ext cx="983097"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Entry</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Level</a:t>
            </a:r>
          </a:p>
        </p:txBody>
      </p:sp>
      <p:sp>
        <p:nvSpPr>
          <p:cNvPr id="28" name="Rectangle 27"/>
          <p:cNvSpPr/>
          <p:nvPr/>
        </p:nvSpPr>
        <p:spPr bwMode="auto">
          <a:xfrm>
            <a:off x="3475071" y="3770189"/>
            <a:ext cx="108420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VMs</a:t>
            </a:r>
          </a:p>
        </p:txBody>
      </p:sp>
      <p:sp>
        <p:nvSpPr>
          <p:cNvPr id="37" name="Rectangle 36"/>
          <p:cNvSpPr/>
          <p:nvPr/>
        </p:nvSpPr>
        <p:spPr bwMode="auto">
          <a:xfrm>
            <a:off x="5867205" y="3770189"/>
            <a:ext cx="132651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Compute </a:t>
            </a:r>
          </a:p>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VMs</a:t>
            </a:r>
          </a:p>
        </p:txBody>
      </p:sp>
      <p:sp>
        <p:nvSpPr>
          <p:cNvPr id="46" name="Rectangle 45"/>
          <p:cNvSpPr/>
          <p:nvPr/>
        </p:nvSpPr>
        <p:spPr bwMode="auto">
          <a:xfrm>
            <a:off x="8420979" y="3770189"/>
            <a:ext cx="1245549"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 Memory </a:t>
            </a:r>
            <a:b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400" kern="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VMs</a:t>
            </a:r>
          </a:p>
        </p:txBody>
      </p:sp>
      <p:sp>
        <p:nvSpPr>
          <p:cNvPr id="55" name="TextBox 54"/>
          <p:cNvSpPr txBox="1"/>
          <p:nvPr/>
        </p:nvSpPr>
        <p:spPr>
          <a:xfrm>
            <a:off x="425428" y="4417017"/>
            <a:ext cx="2441448" cy="2449343"/>
          </a:xfrm>
          <a:prstGeom prst="rect">
            <a:avLst/>
          </a:prstGeom>
          <a:noFill/>
        </p:spPr>
        <p:txBody>
          <a:bodyPr vert="horz" wrap="square" lIns="182880" tIns="146304" rIns="182880" bIns="146304" rtlCol="0" anchor="t" anchorCtr="0">
            <a:noAutofit/>
          </a:bodyPr>
          <a:lstStyle/>
          <a:p>
            <a:pPr>
              <a:lnSpc>
                <a:spcPct val="90000"/>
              </a:lnSpc>
              <a:spcBef>
                <a:spcPts val="600"/>
              </a:spcBef>
              <a:spcAft>
                <a:spcPts val="600"/>
              </a:spcAft>
            </a:pPr>
            <a:r>
              <a:rPr lang="en-US" sz="1400">
                <a:gradFill>
                  <a:gsLst>
                    <a:gs pos="1250">
                      <a:schemeClr val="tx1"/>
                    </a:gs>
                    <a:gs pos="100000">
                      <a:schemeClr val="tx1"/>
                    </a:gs>
                  </a:gsLst>
                  <a:lin ang="5400000" scaled="0"/>
                </a:gradFill>
              </a:rPr>
              <a:t>Dev/Test and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entry-level workloads</a:t>
            </a:r>
          </a:p>
          <a:p>
            <a:pPr>
              <a:lnSpc>
                <a:spcPct val="90000"/>
              </a:lnSpc>
              <a:spcBef>
                <a:spcPts val="600"/>
              </a:spcBef>
              <a:spcAft>
                <a:spcPts val="600"/>
              </a:spcAft>
            </a:pPr>
            <a:r>
              <a:rPr lang="en-US" sz="1400">
                <a:gradFill>
                  <a:gsLst>
                    <a:gs pos="1250">
                      <a:schemeClr val="tx1"/>
                    </a:gs>
                    <a:gs pos="100000">
                      <a:schemeClr val="tx1"/>
                    </a:gs>
                  </a:gsLst>
                  <a:lin ang="5400000" scaled="0"/>
                </a:gradFill>
              </a:rPr>
              <a:t>Earliest generation, HDD</a:t>
            </a:r>
          </a:p>
          <a:p>
            <a:pPr>
              <a:lnSpc>
                <a:spcPct val="90000"/>
              </a:lnSpc>
              <a:spcBef>
                <a:spcPts val="600"/>
              </a:spcBef>
              <a:spcAft>
                <a:spcPts val="600"/>
              </a:spcAft>
            </a:pPr>
            <a:r>
              <a:rPr lang="en-US" sz="1400">
                <a:gradFill>
                  <a:gsLst>
                    <a:gs pos="1250">
                      <a:schemeClr val="tx1"/>
                    </a:gs>
                    <a:gs pos="100000">
                      <a:schemeClr val="tx1"/>
                    </a:gs>
                  </a:gsLst>
                  <a:lin ang="5400000" scaled="0"/>
                </a:gradFill>
              </a:rPr>
              <a:t>100 ACU/core		 </a:t>
            </a:r>
          </a:p>
        </p:txBody>
      </p:sp>
      <p:sp>
        <p:nvSpPr>
          <p:cNvPr id="56" name="Content Placeholder 2"/>
          <p:cNvSpPr txBox="1">
            <a:spLocks/>
          </p:cNvSpPr>
          <p:nvPr/>
        </p:nvSpPr>
        <p:spPr>
          <a:xfrm>
            <a:off x="2942983" y="4417017"/>
            <a:ext cx="2437565" cy="2449343"/>
          </a:xfrm>
          <a:prstGeom prst="rect">
            <a:avLst/>
          </a:prstGeom>
          <a:no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Clr>
                <a:srgbClr val="505050"/>
              </a:buClr>
              <a:buNone/>
            </a:pPr>
            <a:r>
              <a:rPr lang="en-US" sz="1400">
                <a:latin typeface="+mn-lt"/>
                <a:ea typeface="Segoe UI" pitchFamily="34" charset="0"/>
                <a:cs typeface="Segoe UI" pitchFamily="34" charset="0"/>
              </a:rPr>
              <a:t>Good combination of memory, SSD for most common production applications</a:t>
            </a:r>
          </a:p>
          <a:p>
            <a:pPr marL="0" indent="0">
              <a:spcBef>
                <a:spcPts val="600"/>
              </a:spcBef>
              <a:spcAft>
                <a:spcPts val="600"/>
              </a:spcAft>
              <a:buClr>
                <a:srgbClr val="505050"/>
              </a:buClr>
              <a:buNone/>
            </a:pPr>
            <a:r>
              <a:rPr lang="en-US" sz="1400">
                <a:latin typeface="+mn-lt"/>
                <a:ea typeface="Segoe UI" pitchFamily="34" charset="0"/>
                <a:cs typeface="Segoe UI" pitchFamily="34" charset="0"/>
              </a:rPr>
              <a:t>Memory-intensive variants</a:t>
            </a:r>
          </a:p>
          <a:p>
            <a:pPr marL="0" indent="0">
              <a:spcBef>
                <a:spcPts val="600"/>
              </a:spcBef>
              <a:spcAft>
                <a:spcPts val="600"/>
              </a:spcAft>
              <a:buClr>
                <a:srgbClr val="505050"/>
              </a:buClr>
              <a:buNone/>
            </a:pPr>
            <a:r>
              <a:rPr lang="en-US" sz="1400">
                <a:latin typeface="+mn-lt"/>
                <a:ea typeface="Segoe UI" pitchFamily="34" charset="0"/>
                <a:cs typeface="Segoe UI" pitchFamily="34" charset="0"/>
              </a:rPr>
              <a:t>210 ACU/core</a:t>
            </a:r>
          </a:p>
        </p:txBody>
      </p:sp>
      <p:sp>
        <p:nvSpPr>
          <p:cNvPr id="57" name="Rectangle 56"/>
          <p:cNvSpPr/>
          <p:nvPr/>
        </p:nvSpPr>
        <p:spPr bwMode="auto">
          <a:xfrm>
            <a:off x="5456655" y="4417017"/>
            <a:ext cx="2437565" cy="2449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Compute-intensive apps like Gaming, Analytics</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More CPU to </a:t>
            </a:r>
            <a:br>
              <a:rPr lang="en-US" sz="1400">
                <a:gradFill>
                  <a:gsLst>
                    <a:gs pos="1250">
                      <a:schemeClr val="tx1"/>
                    </a:gs>
                    <a:gs pos="100000">
                      <a:schemeClr val="tx1"/>
                    </a:gs>
                  </a:gsLst>
                  <a:lin ang="5400000" scaled="0"/>
                </a:gradFill>
              </a:rPr>
            </a:br>
            <a:r>
              <a:rPr lang="en-US" sz="1400">
                <a:gradFill>
                  <a:gsLst>
                    <a:gs pos="1250">
                      <a:schemeClr val="tx1"/>
                    </a:gs>
                    <a:gs pos="100000">
                      <a:schemeClr val="tx1"/>
                    </a:gs>
                  </a:gsLst>
                  <a:lin ang="5400000" scaled="0"/>
                </a:gradFill>
              </a:rPr>
              <a:t>memory ratio</a:t>
            </a:r>
          </a:p>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rPr>
              <a:t>210 ACU/core</a:t>
            </a:r>
          </a:p>
          <a:p>
            <a:pPr defTabSz="913927" eaLnBrk="0" fontAlgn="base" hangingPunct="0">
              <a:lnSpc>
                <a:spcPct val="90000"/>
              </a:lnSpc>
              <a:spcBef>
                <a:spcPts val="600"/>
              </a:spcBef>
              <a:spcAft>
                <a:spcPts val="600"/>
              </a:spcAft>
              <a:defRPr/>
            </a:pPr>
            <a:endParaRPr lang="en-US" sz="1400">
              <a:gradFill>
                <a:gsLst>
                  <a:gs pos="1250">
                    <a:schemeClr val="tx1"/>
                  </a:gs>
                  <a:gs pos="100000">
                    <a:schemeClr val="tx1"/>
                  </a:gs>
                </a:gsLst>
                <a:lin ang="5400000" scaled="0"/>
              </a:gradFill>
              <a:ea typeface="Segoe UI" pitchFamily="34" charset="0"/>
              <a:cs typeface="Segoe UI" pitchFamily="34" charset="0"/>
            </a:endParaRPr>
          </a:p>
        </p:txBody>
      </p:sp>
      <p:sp>
        <p:nvSpPr>
          <p:cNvPr id="58" name="TextBox 57"/>
          <p:cNvSpPr txBox="1"/>
          <p:nvPr/>
        </p:nvSpPr>
        <p:spPr>
          <a:xfrm>
            <a:off x="7970328" y="4417017"/>
            <a:ext cx="2437565" cy="2449343"/>
          </a:xfrm>
          <a:prstGeom prst="rect">
            <a:avLst/>
          </a:prstGeom>
          <a:noFill/>
        </p:spPr>
        <p:txBody>
          <a:bodyPr vert="horz" wrap="square" lIns="182880" tIns="146304" rIns="182880" bIns="146304" rtlCol="0" anchor="t" anchorCtr="0">
            <a:noAutofit/>
          </a:bodyPr>
          <a:lstStyle/>
          <a:p>
            <a:pPr defTabSz="913927" eaLnBrk="0" fontAlgn="base" hangingPunct="0">
              <a:lnSpc>
                <a:spcPct val="90000"/>
              </a:lnSpc>
              <a:spcBef>
                <a:spcPts val="600"/>
              </a:spcBef>
              <a:spcAft>
                <a:spcPts val="600"/>
              </a:spcAft>
              <a:defRPr/>
            </a:pPr>
            <a:r>
              <a:rPr lang="en-US" sz="1400">
                <a:gradFill>
                  <a:gsLst>
                    <a:gs pos="1250">
                      <a:schemeClr val="tx1"/>
                    </a:gs>
                    <a:gs pos="100000">
                      <a:schemeClr val="tx1"/>
                    </a:gs>
                  </a:gsLst>
                  <a:lin ang="5400000" scaled="0"/>
                </a:gradFill>
                <a:ea typeface="Segoe UI" pitchFamily="34" charset="0"/>
                <a:cs typeface="Segoe UI" pitchFamily="34" charset="0"/>
              </a:rPr>
              <a:t>Large VMs for large databases requiring fast Storage</a:t>
            </a:r>
            <a:endParaRPr lang="en-US" sz="1400">
              <a:gradFill>
                <a:gsLst>
                  <a:gs pos="1250">
                    <a:schemeClr val="tx1"/>
                  </a:gs>
                  <a:gs pos="100000">
                    <a:schemeClr val="tx1"/>
                  </a:gs>
                </a:gsLst>
                <a:lin ang="5400000" scaled="0"/>
              </a:gradFill>
            </a:endParaRPr>
          </a:p>
          <a:p>
            <a:pPr>
              <a:lnSpc>
                <a:spcPct val="90000"/>
              </a:lnSpc>
              <a:spcBef>
                <a:spcPts val="600"/>
              </a:spcBef>
              <a:spcAft>
                <a:spcPts val="600"/>
              </a:spcAft>
            </a:pPr>
            <a:r>
              <a:rPr lang="en-US" sz="1400">
                <a:gradFill>
                  <a:gsLst>
                    <a:gs pos="1250">
                      <a:schemeClr val="tx1"/>
                    </a:gs>
                    <a:gs pos="100000">
                      <a:schemeClr val="tx1"/>
                    </a:gs>
                  </a:gsLst>
                  <a:lin ang="5400000" scaled="0"/>
                </a:gradFill>
              </a:rPr>
              <a:t>Intel Haswell processor with 0.5TB RAM</a:t>
            </a:r>
          </a:p>
          <a:p>
            <a:pPr>
              <a:lnSpc>
                <a:spcPct val="90000"/>
              </a:lnSpc>
              <a:spcBef>
                <a:spcPts val="600"/>
              </a:spcBef>
              <a:spcAft>
                <a:spcPts val="600"/>
              </a:spcAft>
            </a:pPr>
            <a:r>
              <a:rPr lang="en-US" sz="1400">
                <a:gradFill>
                  <a:gsLst>
                    <a:gs pos="1250">
                      <a:schemeClr val="tx1"/>
                    </a:gs>
                    <a:gs pos="100000">
                      <a:schemeClr val="tx1"/>
                    </a:gs>
                  </a:gsLst>
                  <a:lin ang="5400000" scaled="0"/>
                </a:gradFill>
              </a:rPr>
              <a:t>180 ACU/core</a:t>
            </a:r>
          </a:p>
        </p:txBody>
      </p:sp>
      <p:sp>
        <p:nvSpPr>
          <p:cNvPr id="59" name="Title 3"/>
          <p:cNvSpPr>
            <a:spLocks noGrp="1"/>
          </p:cNvSpPr>
          <p:nvPr>
            <p:ph type="title"/>
          </p:nvPr>
        </p:nvSpPr>
        <p:spPr/>
        <p:txBody>
          <a:bodyPr lIns="182880" tIns="146304" rIns="182880" bIns="146304"/>
          <a:lstStyle/>
          <a:p>
            <a:r>
              <a:rPr lang="en-US" sz="4400" spc="0">
                <a:cs typeface="Segoe UI Semibold" panose="020B0702040204020203" pitchFamily="34" charset="0"/>
              </a:rPr>
              <a:t>Compute families</a:t>
            </a:r>
          </a:p>
        </p:txBody>
      </p:sp>
      <p:grpSp>
        <p:nvGrpSpPr>
          <p:cNvPr id="64" name="Group 63"/>
          <p:cNvGrpSpPr/>
          <p:nvPr/>
        </p:nvGrpSpPr>
        <p:grpSpPr>
          <a:xfrm>
            <a:off x="1116491" y="2383082"/>
            <a:ext cx="864685" cy="1236329"/>
            <a:chOff x="454025" y="3077179"/>
            <a:chExt cx="807346" cy="1154346"/>
          </a:xfrm>
        </p:grpSpPr>
        <p:pic>
          <p:nvPicPr>
            <p:cNvPr id="65" name="Picture 64"/>
            <p:cNvPicPr>
              <a:picLocks noChangeAspect="1"/>
            </p:cNvPicPr>
            <p:nvPr/>
          </p:nvPicPr>
          <p:blipFill>
            <a:blip r:embed="rId4"/>
            <a:stretch>
              <a:fillRect/>
            </a:stretch>
          </p:blipFill>
          <p:spPr>
            <a:xfrm>
              <a:off x="454025" y="3077179"/>
              <a:ext cx="807346" cy="1154346"/>
            </a:xfrm>
            <a:prstGeom prst="rect">
              <a:avLst/>
            </a:prstGeom>
          </p:spPr>
        </p:pic>
        <p:sp>
          <p:nvSpPr>
            <p:cNvPr id="66" name="Rectangle 6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7" name="Group 66"/>
          <p:cNvGrpSpPr/>
          <p:nvPr/>
        </p:nvGrpSpPr>
        <p:grpSpPr>
          <a:xfrm>
            <a:off x="3588758" y="2383082"/>
            <a:ext cx="864685" cy="1236329"/>
            <a:chOff x="454025" y="3077179"/>
            <a:chExt cx="807346" cy="1154346"/>
          </a:xfrm>
        </p:grpSpPr>
        <p:pic>
          <p:nvPicPr>
            <p:cNvPr id="68" name="Picture 67"/>
            <p:cNvPicPr>
              <a:picLocks noChangeAspect="1"/>
            </p:cNvPicPr>
            <p:nvPr/>
          </p:nvPicPr>
          <p:blipFill>
            <a:blip r:embed="rId4"/>
            <a:stretch>
              <a:fillRect/>
            </a:stretch>
          </p:blipFill>
          <p:spPr>
            <a:xfrm>
              <a:off x="454025" y="3077179"/>
              <a:ext cx="807346" cy="1154346"/>
            </a:xfrm>
            <a:prstGeom prst="rect">
              <a:avLst/>
            </a:prstGeom>
          </p:spPr>
        </p:pic>
        <p:sp>
          <p:nvSpPr>
            <p:cNvPr id="69" name="Rectangle 6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70" name="Group 69"/>
          <p:cNvGrpSpPr/>
          <p:nvPr/>
        </p:nvGrpSpPr>
        <p:grpSpPr>
          <a:xfrm>
            <a:off x="6061025" y="2383082"/>
            <a:ext cx="864685" cy="1236329"/>
            <a:chOff x="454025" y="3077179"/>
            <a:chExt cx="807346" cy="1154346"/>
          </a:xfrm>
        </p:grpSpPr>
        <p:pic>
          <p:nvPicPr>
            <p:cNvPr id="71" name="Picture 70"/>
            <p:cNvPicPr>
              <a:picLocks noChangeAspect="1"/>
            </p:cNvPicPr>
            <p:nvPr/>
          </p:nvPicPr>
          <p:blipFill>
            <a:blip r:embed="rId4"/>
            <a:stretch>
              <a:fillRect/>
            </a:stretch>
          </p:blipFill>
          <p:spPr>
            <a:xfrm>
              <a:off x="454025" y="3077179"/>
              <a:ext cx="807346" cy="1154346"/>
            </a:xfrm>
            <a:prstGeom prst="rect">
              <a:avLst/>
            </a:prstGeom>
          </p:spPr>
        </p:pic>
        <p:sp>
          <p:nvSpPr>
            <p:cNvPr id="72" name="Rectangle 7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3" name="Group 72"/>
          <p:cNvGrpSpPr/>
          <p:nvPr/>
        </p:nvGrpSpPr>
        <p:grpSpPr>
          <a:xfrm>
            <a:off x="8533291" y="2383082"/>
            <a:ext cx="864685" cy="1236329"/>
            <a:chOff x="454025" y="3077179"/>
            <a:chExt cx="807346" cy="1154346"/>
          </a:xfrm>
        </p:grpSpPr>
        <p:pic>
          <p:nvPicPr>
            <p:cNvPr id="74" name="Picture 73"/>
            <p:cNvPicPr>
              <a:picLocks noChangeAspect="1"/>
            </p:cNvPicPr>
            <p:nvPr/>
          </p:nvPicPr>
          <p:blipFill>
            <a:blip r:embed="rId4"/>
            <a:stretch>
              <a:fillRect/>
            </a:stretch>
          </p:blipFill>
          <p:spPr>
            <a:xfrm>
              <a:off x="454025" y="3077179"/>
              <a:ext cx="807346" cy="1154346"/>
            </a:xfrm>
            <a:prstGeom prst="rect">
              <a:avLst/>
            </a:prstGeom>
          </p:spPr>
        </p:pic>
        <p:sp>
          <p:nvSpPr>
            <p:cNvPr id="75" name="Rectangle 7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Tree>
    <p:extLst>
      <p:ext uri="{BB962C8B-B14F-4D97-AF65-F5344CB8AC3E}">
        <p14:creationId xmlns:p14="http://schemas.microsoft.com/office/powerpoint/2010/main" val="14413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1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nodeType="withEffect">
                                  <p:stCondLst>
                                    <p:cond delay="150"/>
                                  </p:stCondLst>
                                  <p:childTnLst>
                                    <p:animMotion origin="layout" path="M 1.20756E-6 -3.58148E-6 L 1.20756E-6 0.03836 " pathEditMode="relative" rAng="0" ptsTypes="AA">
                                      <p:cBhvr>
                                        <p:cTn id="12" dur="750" spd="-100000" fill="hold"/>
                                        <p:tgtEl>
                                          <p:spTgt spid="4"/>
                                        </p:tgtEl>
                                        <p:attrNameLst>
                                          <p:attrName>ppt_x</p:attrName>
                                          <p:attrName>ppt_y</p:attrName>
                                        </p:attrNameLst>
                                      </p:cBhvr>
                                      <p:rCtr x="0" y="1906"/>
                                    </p:animMotion>
                                  </p:childTnLst>
                                </p:cTn>
                              </p:par>
                              <p:par>
                                <p:cTn id="13" presetID="10" presetClass="entr" presetSubtype="0" fill="hold" nodeType="withEffect">
                                  <p:stCondLst>
                                    <p:cond delay="15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42" presetClass="path" presetSubtype="0" decel="100000" fill="hold" nodeType="withEffect">
                                  <p:stCondLst>
                                    <p:cond delay="150"/>
                                  </p:stCondLst>
                                  <p:childTnLst>
                                    <p:animMotion origin="layout" path="M 1.20756E-6 -3.58148E-6 L 1.20756E-6 0.03836 " pathEditMode="relative" rAng="0" ptsTypes="AA">
                                      <p:cBhvr>
                                        <p:cTn id="17" dur="750" spd="-100000" fill="hold"/>
                                        <p:tgtEl>
                                          <p:spTgt spid="73"/>
                                        </p:tgtEl>
                                        <p:attrNameLst>
                                          <p:attrName>ppt_x</p:attrName>
                                          <p:attrName>ppt_y</p:attrName>
                                        </p:attrNameLst>
                                      </p:cBhvr>
                                      <p:rCtr x="0" y="1906"/>
                                    </p:animMotion>
                                  </p:childTnLst>
                                </p:cTn>
                              </p:par>
                              <p:par>
                                <p:cTn id="18" presetID="10" presetClass="entr" presetSubtype="0" fill="hold" nodeType="withEffect">
                                  <p:stCondLst>
                                    <p:cond delay="15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par>
                                <p:cTn id="21" presetID="42" presetClass="path" presetSubtype="0" decel="100000" fill="hold" nodeType="withEffect">
                                  <p:stCondLst>
                                    <p:cond delay="150"/>
                                  </p:stCondLst>
                                  <p:childTnLst>
                                    <p:animMotion origin="layout" path="M 1.20756E-6 -3.58148E-6 L 1.20756E-6 0.03836 " pathEditMode="relative" rAng="0" ptsTypes="AA">
                                      <p:cBhvr>
                                        <p:cTn id="22" dur="750" spd="-100000" fill="hold"/>
                                        <p:tgtEl>
                                          <p:spTgt spid="70"/>
                                        </p:tgtEl>
                                        <p:attrNameLst>
                                          <p:attrName>ppt_x</p:attrName>
                                          <p:attrName>ppt_y</p:attrName>
                                        </p:attrNameLst>
                                      </p:cBhvr>
                                      <p:rCtr x="0" y="1906"/>
                                    </p:animMotion>
                                  </p:childTnLst>
                                </p:cTn>
                              </p:par>
                              <p:par>
                                <p:cTn id="23" presetID="10" presetClass="entr" presetSubtype="0" fill="hold" nodeType="withEffect">
                                  <p:stCondLst>
                                    <p:cond delay="1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42" presetClass="path" presetSubtype="0" decel="100000" fill="hold" nodeType="withEffect">
                                  <p:stCondLst>
                                    <p:cond delay="150"/>
                                  </p:stCondLst>
                                  <p:childTnLst>
                                    <p:animMotion origin="layout" path="M 1.20756E-6 -3.58148E-6 L 1.20756E-6 0.03836 " pathEditMode="relative" rAng="0" ptsTypes="AA">
                                      <p:cBhvr>
                                        <p:cTn id="27" dur="750" spd="-100000" fill="hold"/>
                                        <p:tgtEl>
                                          <p:spTgt spid="67"/>
                                        </p:tgtEl>
                                        <p:attrNameLst>
                                          <p:attrName>ppt_x</p:attrName>
                                          <p:attrName>ppt_y</p:attrName>
                                        </p:attrNameLst>
                                      </p:cBhvr>
                                      <p:rCtr x="0" y="1906"/>
                                    </p:animMotion>
                                  </p:childTnLst>
                                </p:cTn>
                              </p:par>
                              <p:par>
                                <p:cTn id="28" presetID="10" presetClass="entr" presetSubtype="0" fill="hold" nodeType="withEffect">
                                  <p:stCondLst>
                                    <p:cond delay="15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42" presetClass="path" presetSubtype="0" decel="100000" fill="hold" nodeType="withEffect">
                                  <p:stCondLst>
                                    <p:cond delay="150"/>
                                  </p:stCondLst>
                                  <p:childTnLst>
                                    <p:animMotion origin="layout" path="M 1.20756E-6 -3.58148E-6 L 1.20756E-6 0.03836 " pathEditMode="relative" rAng="0" ptsTypes="AA">
                                      <p:cBhvr>
                                        <p:cTn id="32" dur="750" spd="-100000" fill="hold"/>
                                        <p:tgtEl>
                                          <p:spTgt spid="64"/>
                                        </p:tgtEl>
                                        <p:attrNameLst>
                                          <p:attrName>ppt_x</p:attrName>
                                          <p:attrName>ppt_y</p:attrName>
                                        </p:attrNameLst>
                                      </p:cBhvr>
                                      <p:rCtr x="0" y="1906"/>
                                    </p:animMotion>
                                  </p:childTnLst>
                                </p:cTn>
                              </p:par>
                              <p:par>
                                <p:cTn id="33" presetID="10" presetClass="entr" presetSubtype="0" fill="hold" grpId="0" nodeType="withEffect">
                                  <p:stCondLst>
                                    <p:cond delay="1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42" presetClass="path" presetSubtype="0" decel="100000" fill="hold" grpId="1" nodeType="withEffect">
                                  <p:stCondLst>
                                    <p:cond delay="150"/>
                                  </p:stCondLst>
                                  <p:childTnLst>
                                    <p:animMotion origin="layout" path="M 1.20756E-6 -3.58148E-6 L 1.20756E-6 0.03836 " pathEditMode="relative" rAng="0" ptsTypes="AA">
                                      <p:cBhvr>
                                        <p:cTn id="37" dur="750" spd="-100000" fill="hold"/>
                                        <p:tgtEl>
                                          <p:spTgt spid="19"/>
                                        </p:tgtEl>
                                        <p:attrNameLst>
                                          <p:attrName>ppt_x</p:attrName>
                                          <p:attrName>ppt_y</p:attrName>
                                        </p:attrNameLst>
                                      </p:cBhvr>
                                      <p:rCtr x="0" y="1906"/>
                                    </p:animMotion>
                                  </p:childTnLst>
                                </p:cTn>
                              </p:par>
                              <p:par>
                                <p:cTn id="38" presetID="10" presetClass="entr" presetSubtype="0" fill="hold" grpId="0" nodeType="withEffect">
                                  <p:stCondLst>
                                    <p:cond delay="15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42" presetClass="path" presetSubtype="0" decel="100000" fill="hold" grpId="1" nodeType="withEffect">
                                  <p:stCondLst>
                                    <p:cond delay="150"/>
                                  </p:stCondLst>
                                  <p:childTnLst>
                                    <p:animMotion origin="layout" path="M 1.20756E-6 -3.58148E-6 L 1.20756E-6 0.03836 " pathEditMode="relative" rAng="0" ptsTypes="AA">
                                      <p:cBhvr>
                                        <p:cTn id="42" dur="750" spd="-100000" fill="hold"/>
                                        <p:tgtEl>
                                          <p:spTgt spid="28"/>
                                        </p:tgtEl>
                                        <p:attrNameLst>
                                          <p:attrName>ppt_x</p:attrName>
                                          <p:attrName>ppt_y</p:attrName>
                                        </p:attrNameLst>
                                      </p:cBhvr>
                                      <p:rCtr x="0" y="1906"/>
                                    </p:animMotion>
                                  </p:childTnLst>
                                </p:cTn>
                              </p:par>
                              <p:par>
                                <p:cTn id="43" presetID="10" presetClass="entr" presetSubtype="0" fill="hold" grpId="0" nodeType="withEffect">
                                  <p:stCondLst>
                                    <p:cond delay="15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42" presetClass="path" presetSubtype="0" decel="100000" fill="hold" grpId="1" nodeType="withEffect">
                                  <p:stCondLst>
                                    <p:cond delay="150"/>
                                  </p:stCondLst>
                                  <p:childTnLst>
                                    <p:animMotion origin="layout" path="M 1.20756E-6 -3.58148E-6 L 1.20756E-6 0.03836 " pathEditMode="relative" rAng="0" ptsTypes="AA">
                                      <p:cBhvr>
                                        <p:cTn id="47" dur="750" spd="-100000" fill="hold"/>
                                        <p:tgtEl>
                                          <p:spTgt spid="37"/>
                                        </p:tgtEl>
                                        <p:attrNameLst>
                                          <p:attrName>ppt_x</p:attrName>
                                          <p:attrName>ppt_y</p:attrName>
                                        </p:attrNameLst>
                                      </p:cBhvr>
                                      <p:rCtr x="0" y="1906"/>
                                    </p:animMotion>
                                  </p:childTnLst>
                                </p:cTn>
                              </p:par>
                              <p:par>
                                <p:cTn id="48" presetID="10" presetClass="entr" presetSubtype="0" fill="hold" grpId="0" nodeType="withEffect">
                                  <p:stCondLst>
                                    <p:cond delay="1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42" presetClass="path" presetSubtype="0" decel="100000" fill="hold" grpId="1" nodeType="withEffect">
                                  <p:stCondLst>
                                    <p:cond delay="150"/>
                                  </p:stCondLst>
                                  <p:childTnLst>
                                    <p:animMotion origin="layout" path="M 1.20756E-6 -3.58148E-6 L 1.20756E-6 0.03836 " pathEditMode="relative" rAng="0" ptsTypes="AA">
                                      <p:cBhvr>
                                        <p:cTn id="52" dur="750" spd="-100000" fill="hold"/>
                                        <p:tgtEl>
                                          <p:spTgt spid="46"/>
                                        </p:tgtEl>
                                        <p:attrNameLst>
                                          <p:attrName>ppt_x</p:attrName>
                                          <p:attrName>ppt_y</p:attrName>
                                        </p:attrNameLst>
                                      </p:cBhvr>
                                      <p:rCtr x="0" y="1906"/>
                                    </p:animMotion>
                                  </p:childTnLst>
                                </p:cTn>
                              </p:par>
                              <p:par>
                                <p:cTn id="53" presetID="10" presetClass="entr" presetSubtype="0" fill="hold" grpId="0" nodeType="withEffect">
                                  <p:stCondLst>
                                    <p:cond delay="50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500"/>
                                  </p:stCondLst>
                                  <p:childTnLst>
                                    <p:animMotion origin="layout" path="M 1.20756E-6 -3.58148E-6 L 1.20756E-6 0.03836 " pathEditMode="relative" rAng="0" ptsTypes="AA">
                                      <p:cBhvr>
                                        <p:cTn id="57" dur="750" spd="-100000" fill="hold"/>
                                        <p:tgtEl>
                                          <p:spTgt spid="55"/>
                                        </p:tgtEl>
                                        <p:attrNameLst>
                                          <p:attrName>ppt_x</p:attrName>
                                          <p:attrName>ppt_y</p:attrName>
                                        </p:attrNameLst>
                                      </p:cBhvr>
                                      <p:rCtr x="0" y="1906"/>
                                    </p:animMotion>
                                  </p:childTnLst>
                                </p:cTn>
                              </p:par>
                              <p:par>
                                <p:cTn id="58" presetID="10" presetClass="entr" presetSubtype="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par>
                                <p:cTn id="61" presetID="42" presetClass="path" presetSubtype="0" decel="100000" fill="hold" grpId="1" nodeType="withEffect">
                                  <p:stCondLst>
                                    <p:cond delay="500"/>
                                  </p:stCondLst>
                                  <p:childTnLst>
                                    <p:animMotion origin="layout" path="M 1.20756E-6 -3.58148E-6 L 1.20756E-6 0.03836 " pathEditMode="relative" rAng="0" ptsTypes="AA">
                                      <p:cBhvr>
                                        <p:cTn id="62" dur="750" spd="-100000" fill="hold"/>
                                        <p:tgtEl>
                                          <p:spTgt spid="56"/>
                                        </p:tgtEl>
                                        <p:attrNameLst>
                                          <p:attrName>ppt_x</p:attrName>
                                          <p:attrName>ppt_y</p:attrName>
                                        </p:attrNameLst>
                                      </p:cBhvr>
                                      <p:rCtr x="0" y="1906"/>
                                    </p:animMotion>
                                  </p:childTnLst>
                                </p:cTn>
                              </p:par>
                              <p:par>
                                <p:cTn id="63" presetID="10" presetClass="entr" presetSubtype="0" fill="hold" grpId="0" nodeType="withEffect">
                                  <p:stCondLst>
                                    <p:cond delay="50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500"/>
                                        <p:tgtEl>
                                          <p:spTgt spid="57"/>
                                        </p:tgtEl>
                                      </p:cBhvr>
                                    </p:animEffect>
                                  </p:childTnLst>
                                </p:cTn>
                              </p:par>
                              <p:par>
                                <p:cTn id="66" presetID="42" presetClass="path" presetSubtype="0" decel="100000" fill="hold" grpId="1" nodeType="withEffect">
                                  <p:stCondLst>
                                    <p:cond delay="500"/>
                                  </p:stCondLst>
                                  <p:childTnLst>
                                    <p:animMotion origin="layout" path="M 1.20756E-6 -3.58148E-6 L 1.20756E-6 0.03836 " pathEditMode="relative" rAng="0" ptsTypes="AA">
                                      <p:cBhvr>
                                        <p:cTn id="67" dur="750" spd="-100000" fill="hold"/>
                                        <p:tgtEl>
                                          <p:spTgt spid="57"/>
                                        </p:tgtEl>
                                        <p:attrNameLst>
                                          <p:attrName>ppt_x</p:attrName>
                                          <p:attrName>ppt_y</p:attrName>
                                        </p:attrNameLst>
                                      </p:cBhvr>
                                      <p:rCtr x="0" y="1906"/>
                                    </p:animMotion>
                                  </p:childTnLst>
                                </p:cTn>
                              </p:par>
                              <p:par>
                                <p:cTn id="68" presetID="10" presetClass="entr" presetSubtype="0" fill="hold" grpId="0" nodeType="withEffect">
                                  <p:stCondLst>
                                    <p:cond delay="5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par>
                                <p:cTn id="71" presetID="42" presetClass="path" presetSubtype="0" decel="100000" fill="hold" grpId="1" nodeType="withEffect">
                                  <p:stCondLst>
                                    <p:cond delay="500"/>
                                  </p:stCondLst>
                                  <p:childTnLst>
                                    <p:animMotion origin="layout" path="M 1.20756E-6 -3.58148E-6 L 1.20756E-6 0.03836 " pathEditMode="relative" rAng="0" ptsTypes="AA">
                                      <p:cBhvr>
                                        <p:cTn id="72" dur="750" spd="-100000" fill="hold"/>
                                        <p:tgtEl>
                                          <p:spTgt spid="58"/>
                                        </p:tgtEl>
                                        <p:attrNameLst>
                                          <p:attrName>ppt_x</p:attrName>
                                          <p:attrName>ppt_y</p:attrName>
                                        </p:attrNameLst>
                                      </p:cBhvr>
                                      <p:rCtr x="0" y="1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p:bldP spid="19" grpId="1"/>
      <p:bldP spid="28" grpId="0"/>
      <p:bldP spid="28" grpId="1"/>
      <p:bldP spid="37" grpId="0"/>
      <p:bldP spid="37" grpId="1"/>
      <p:bldP spid="46" grpId="0"/>
      <p:bldP spid="46" grpId="1"/>
      <p:bldP spid="55" grpId="0"/>
      <p:bldP spid="55" grpId="1"/>
      <p:bldP spid="56" grpId="0"/>
      <p:bldP spid="56" grpId="1"/>
      <p:bldP spid="57" grpId="0"/>
      <p:bldP spid="57" grpId="1"/>
      <p:bldP spid="58" grpId="0"/>
      <p:bldP spid="58"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46" name="Rectangle 145"/>
          <p:cNvSpPr/>
          <p:nvPr/>
        </p:nvSpPr>
        <p:spPr bwMode="auto">
          <a:xfrm>
            <a:off x="0" y="1916381"/>
            <a:ext cx="12436475" cy="2441260"/>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109" name="Group 108"/>
          <p:cNvGrpSpPr/>
          <p:nvPr/>
        </p:nvGrpSpPr>
        <p:grpSpPr>
          <a:xfrm>
            <a:off x="4472600" y="2394089"/>
            <a:ext cx="864685" cy="1236329"/>
            <a:chOff x="454025" y="3077179"/>
            <a:chExt cx="807346" cy="1154346"/>
          </a:xfrm>
        </p:grpSpPr>
        <p:pic>
          <p:nvPicPr>
            <p:cNvPr id="110" name="Picture 109"/>
            <p:cNvPicPr>
              <a:picLocks noChangeAspect="1"/>
            </p:cNvPicPr>
            <p:nvPr/>
          </p:nvPicPr>
          <p:blipFill>
            <a:blip r:embed="rId3"/>
            <a:stretch>
              <a:fillRect/>
            </a:stretch>
          </p:blipFill>
          <p:spPr>
            <a:xfrm>
              <a:off x="454025" y="3077179"/>
              <a:ext cx="807346" cy="1154346"/>
            </a:xfrm>
            <a:prstGeom prst="rect">
              <a:avLst/>
            </a:prstGeom>
          </p:spPr>
        </p:pic>
        <p:sp>
          <p:nvSpPr>
            <p:cNvPr id="111" name="Rectangle 11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2" name="Rectangle 11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13" name="Rectangle 11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Dv3</a:t>
              </a:r>
            </a:p>
          </p:txBody>
        </p:sp>
      </p:grpSp>
      <p:sp>
        <p:nvSpPr>
          <p:cNvPr id="2" name="Title 1"/>
          <p:cNvSpPr>
            <a:spLocks noGrp="1"/>
          </p:cNvSpPr>
          <p:nvPr>
            <p:ph type="title"/>
          </p:nvPr>
        </p:nvSpPr>
        <p:spPr/>
        <p:txBody>
          <a:bodyPr/>
          <a:lstStyle/>
          <a:p>
            <a:r>
              <a:rPr lang="en-US"/>
              <a:t>New compute size options</a:t>
            </a:r>
          </a:p>
        </p:txBody>
      </p:sp>
      <p:sp>
        <p:nvSpPr>
          <p:cNvPr id="10" name="Rectangle 9"/>
          <p:cNvSpPr/>
          <p:nvPr/>
        </p:nvSpPr>
        <p:spPr bwMode="auto">
          <a:xfrm>
            <a:off x="595860" y="3880849"/>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3880849"/>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3880849"/>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59" name="Group 58"/>
          <p:cNvGrpSpPr/>
          <p:nvPr/>
        </p:nvGrpSpPr>
        <p:grpSpPr>
          <a:xfrm>
            <a:off x="906879" y="2392239"/>
            <a:ext cx="864685" cy="1236329"/>
            <a:chOff x="454025" y="3077179"/>
            <a:chExt cx="807346" cy="1154346"/>
          </a:xfrm>
        </p:grpSpPr>
        <p:pic>
          <p:nvPicPr>
            <p:cNvPr id="60" name="Picture 59"/>
            <p:cNvPicPr>
              <a:picLocks noChangeAspect="1"/>
            </p:cNvPicPr>
            <p:nvPr/>
          </p:nvPicPr>
          <p:blipFill>
            <a:blip r:embed="rId3"/>
            <a:stretch>
              <a:fillRect/>
            </a:stretch>
          </p:blipFill>
          <p:spPr>
            <a:xfrm>
              <a:off x="454025" y="3077179"/>
              <a:ext cx="807346" cy="1154346"/>
            </a:xfrm>
            <a:prstGeom prst="rect">
              <a:avLst/>
            </a:prstGeom>
          </p:spPr>
        </p:pic>
        <p:sp>
          <p:nvSpPr>
            <p:cNvPr id="61" name="Rectangle 6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2" name="Rectangle 9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3" name="Rectangle 9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1" name="Group 70"/>
          <p:cNvGrpSpPr/>
          <p:nvPr/>
        </p:nvGrpSpPr>
        <p:grpSpPr>
          <a:xfrm>
            <a:off x="7120429" y="2381876"/>
            <a:ext cx="864685" cy="1236329"/>
            <a:chOff x="454025" y="3077179"/>
            <a:chExt cx="807346" cy="1154346"/>
          </a:xfrm>
        </p:grpSpPr>
        <p:pic>
          <p:nvPicPr>
            <p:cNvPr id="72" name="Picture 71"/>
            <p:cNvPicPr>
              <a:picLocks noChangeAspect="1"/>
            </p:cNvPicPr>
            <p:nvPr/>
          </p:nvPicPr>
          <p:blipFill>
            <a:blip r:embed="rId3"/>
            <a:stretch>
              <a:fillRect/>
            </a:stretch>
          </p:blipFill>
          <p:spPr>
            <a:xfrm>
              <a:off x="454025" y="3077179"/>
              <a:ext cx="807346" cy="1154346"/>
            </a:xfrm>
            <a:prstGeom prst="rect">
              <a:avLst/>
            </a:prstGeom>
          </p:spPr>
        </p:pic>
        <p:sp>
          <p:nvSpPr>
            <p:cNvPr id="73" name="Rectangle 7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grpSp>
        <p:nvGrpSpPr>
          <p:cNvPr id="74" name="Group 73"/>
          <p:cNvGrpSpPr/>
          <p:nvPr/>
        </p:nvGrpSpPr>
        <p:grpSpPr>
          <a:xfrm>
            <a:off x="9766238" y="2386432"/>
            <a:ext cx="864685" cy="1236329"/>
            <a:chOff x="454025" y="3077179"/>
            <a:chExt cx="807346" cy="1154346"/>
          </a:xfrm>
        </p:grpSpPr>
        <p:pic>
          <p:nvPicPr>
            <p:cNvPr id="75" name="Picture 74"/>
            <p:cNvPicPr>
              <a:picLocks noChangeAspect="1"/>
            </p:cNvPicPr>
            <p:nvPr/>
          </p:nvPicPr>
          <p:blipFill>
            <a:blip r:embed="rId3"/>
            <a:stretch>
              <a:fillRect/>
            </a:stretch>
          </p:blipFill>
          <p:spPr>
            <a:xfrm>
              <a:off x="454025" y="3077179"/>
              <a:ext cx="807346" cy="1154346"/>
            </a:xfrm>
            <a:prstGeom prst="rect">
              <a:avLst/>
            </a:prstGeom>
          </p:spPr>
        </p:pic>
        <p:sp>
          <p:nvSpPr>
            <p:cNvPr id="76" name="Rectangle 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80" name="Group 79"/>
          <p:cNvGrpSpPr/>
          <p:nvPr/>
        </p:nvGrpSpPr>
        <p:grpSpPr>
          <a:xfrm>
            <a:off x="6242487" y="2386432"/>
            <a:ext cx="864685" cy="1236329"/>
            <a:chOff x="454025" y="3077179"/>
            <a:chExt cx="807346" cy="1154346"/>
          </a:xfrm>
        </p:grpSpPr>
        <p:pic>
          <p:nvPicPr>
            <p:cNvPr id="81" name="Picture 80"/>
            <p:cNvPicPr>
              <a:picLocks noChangeAspect="1"/>
            </p:cNvPicPr>
            <p:nvPr/>
          </p:nvPicPr>
          <p:blipFill>
            <a:blip r:embed="rId3"/>
            <a:stretch>
              <a:fillRect/>
            </a:stretch>
          </p:blipFill>
          <p:spPr>
            <a:xfrm>
              <a:off x="454025" y="3077179"/>
              <a:ext cx="807346" cy="1154346"/>
            </a:xfrm>
            <a:prstGeom prst="rect">
              <a:avLst/>
            </a:prstGeom>
          </p:spPr>
        </p:pic>
        <p:sp>
          <p:nvSpPr>
            <p:cNvPr id="82" name="Rectangle 8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N</a:t>
              </a:r>
            </a:p>
          </p:txBody>
        </p:sp>
      </p:grpSp>
      <p:grpSp>
        <p:nvGrpSpPr>
          <p:cNvPr id="83" name="Group 82"/>
          <p:cNvGrpSpPr/>
          <p:nvPr/>
        </p:nvGrpSpPr>
        <p:grpSpPr>
          <a:xfrm>
            <a:off x="8884946" y="2391408"/>
            <a:ext cx="864685" cy="1236329"/>
            <a:chOff x="454025" y="3077179"/>
            <a:chExt cx="807346" cy="1154346"/>
          </a:xfrm>
        </p:grpSpPr>
        <p:pic>
          <p:nvPicPr>
            <p:cNvPr id="84" name="Picture 83"/>
            <p:cNvPicPr>
              <a:picLocks noChangeAspect="1"/>
            </p:cNvPicPr>
            <p:nvPr/>
          </p:nvPicPr>
          <p:blipFill>
            <a:blip r:embed="rId3"/>
            <a:stretch>
              <a:fillRect/>
            </a:stretch>
          </p:blipFill>
          <p:spPr>
            <a:xfrm>
              <a:off x="454025" y="3077179"/>
              <a:ext cx="807346" cy="1154346"/>
            </a:xfrm>
            <a:prstGeom prst="rect">
              <a:avLst/>
            </a:prstGeom>
          </p:spPr>
        </p:pic>
        <p:sp>
          <p:nvSpPr>
            <p:cNvPr id="85" name="Rectangle 8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H</a:t>
              </a:r>
            </a:p>
          </p:txBody>
        </p:sp>
      </p:grpSp>
      <p:grpSp>
        <p:nvGrpSpPr>
          <p:cNvPr id="86" name="Group 85"/>
          <p:cNvGrpSpPr/>
          <p:nvPr/>
        </p:nvGrpSpPr>
        <p:grpSpPr>
          <a:xfrm>
            <a:off x="10643422" y="2379535"/>
            <a:ext cx="864685" cy="1236329"/>
            <a:chOff x="454025" y="3077179"/>
            <a:chExt cx="807346" cy="1154346"/>
          </a:xfrm>
        </p:grpSpPr>
        <p:pic>
          <p:nvPicPr>
            <p:cNvPr id="87" name="Picture 86"/>
            <p:cNvPicPr>
              <a:picLocks noChangeAspect="1"/>
            </p:cNvPicPr>
            <p:nvPr/>
          </p:nvPicPr>
          <p:blipFill>
            <a:blip r:embed="rId3"/>
            <a:stretch>
              <a:fillRect/>
            </a:stretch>
          </p:blipFill>
          <p:spPr>
            <a:xfrm>
              <a:off x="454025" y="3077179"/>
              <a:ext cx="807346" cy="1154346"/>
            </a:xfrm>
            <a:prstGeom prst="rect">
              <a:avLst/>
            </a:prstGeom>
          </p:spPr>
        </p:pic>
        <p:sp>
          <p:nvSpPr>
            <p:cNvPr id="88" name="Rectangle 87"/>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grpSp>
        <p:nvGrpSpPr>
          <p:cNvPr id="94" name="Group 93"/>
          <p:cNvGrpSpPr/>
          <p:nvPr/>
        </p:nvGrpSpPr>
        <p:grpSpPr>
          <a:xfrm>
            <a:off x="3573339" y="2393388"/>
            <a:ext cx="864685" cy="1236329"/>
            <a:chOff x="454025" y="3077179"/>
            <a:chExt cx="807346" cy="1154346"/>
          </a:xfrm>
        </p:grpSpPr>
        <p:pic>
          <p:nvPicPr>
            <p:cNvPr id="95" name="Picture 94"/>
            <p:cNvPicPr>
              <a:picLocks noChangeAspect="1"/>
            </p:cNvPicPr>
            <p:nvPr/>
          </p:nvPicPr>
          <p:blipFill>
            <a:blip r:embed="rId3"/>
            <a:stretch>
              <a:fillRect/>
            </a:stretch>
          </p:blipFill>
          <p:spPr>
            <a:xfrm>
              <a:off x="454025" y="3077179"/>
              <a:ext cx="807346" cy="1154346"/>
            </a:xfrm>
            <a:prstGeom prst="rect">
              <a:avLst/>
            </a:prstGeom>
          </p:spPr>
        </p:pic>
        <p:sp>
          <p:nvSpPr>
            <p:cNvPr id="96" name="Rectangle 95"/>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7" name="Rectangle 96"/>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98" name="Rectangle 97"/>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spc="-50">
                  <a:gradFill>
                    <a:gsLst>
                      <a:gs pos="0">
                        <a:srgbClr val="FFFFFF"/>
                      </a:gs>
                      <a:gs pos="100000">
                        <a:srgbClr val="FFFFFF"/>
                      </a:gs>
                    </a:gsLst>
                    <a:lin ang="5400000" scaled="0"/>
                  </a:gradFill>
                </a:rPr>
                <a:t>Dv2</a:t>
              </a:r>
            </a:p>
          </p:txBody>
        </p:sp>
      </p:grpSp>
      <p:grpSp>
        <p:nvGrpSpPr>
          <p:cNvPr id="134" name="Group 133"/>
          <p:cNvGrpSpPr/>
          <p:nvPr/>
        </p:nvGrpSpPr>
        <p:grpSpPr>
          <a:xfrm>
            <a:off x="30129" y="2389347"/>
            <a:ext cx="864685" cy="1236329"/>
            <a:chOff x="454025" y="3077179"/>
            <a:chExt cx="807346" cy="1154346"/>
          </a:xfrm>
        </p:grpSpPr>
        <p:pic>
          <p:nvPicPr>
            <p:cNvPr id="135" name="Picture 134"/>
            <p:cNvPicPr>
              <a:picLocks noChangeAspect="1"/>
            </p:cNvPicPr>
            <p:nvPr/>
          </p:nvPicPr>
          <p:blipFill>
            <a:blip r:embed="rId3"/>
            <a:stretch>
              <a:fillRect/>
            </a:stretch>
          </p:blipFill>
          <p:spPr>
            <a:xfrm>
              <a:off x="454025" y="3077179"/>
              <a:ext cx="807346" cy="1154346"/>
            </a:xfrm>
            <a:prstGeom prst="rect">
              <a:avLst/>
            </a:prstGeom>
          </p:spPr>
        </p:pic>
        <p:sp>
          <p:nvSpPr>
            <p:cNvPr id="136" name="Rectangle 13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137" name="Group 136"/>
          <p:cNvGrpSpPr/>
          <p:nvPr/>
        </p:nvGrpSpPr>
        <p:grpSpPr>
          <a:xfrm>
            <a:off x="2673940" y="2393389"/>
            <a:ext cx="864685" cy="1236329"/>
            <a:chOff x="454025" y="3077179"/>
            <a:chExt cx="807346" cy="1154346"/>
          </a:xfrm>
        </p:grpSpPr>
        <p:pic>
          <p:nvPicPr>
            <p:cNvPr id="138" name="Picture 137"/>
            <p:cNvPicPr>
              <a:picLocks noChangeAspect="1"/>
            </p:cNvPicPr>
            <p:nvPr/>
          </p:nvPicPr>
          <p:blipFill>
            <a:blip r:embed="rId3"/>
            <a:stretch>
              <a:fillRect/>
            </a:stretch>
          </p:blipFill>
          <p:spPr>
            <a:xfrm>
              <a:off x="454025" y="3077179"/>
              <a:ext cx="807346" cy="1154346"/>
            </a:xfrm>
            <a:prstGeom prst="rect">
              <a:avLst/>
            </a:prstGeom>
          </p:spPr>
        </p:pic>
        <p:sp>
          <p:nvSpPr>
            <p:cNvPr id="139" name="Rectangle 138"/>
            <p:cNvSpPr/>
            <p:nvPr/>
          </p:nvSpPr>
          <p:spPr bwMode="auto">
            <a:xfrm>
              <a:off x="606079" y="3166036"/>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140" name="Group 139"/>
          <p:cNvGrpSpPr/>
          <p:nvPr/>
        </p:nvGrpSpPr>
        <p:grpSpPr>
          <a:xfrm>
            <a:off x="5366784" y="2393388"/>
            <a:ext cx="864685" cy="1236329"/>
            <a:chOff x="454025" y="3077179"/>
            <a:chExt cx="807346" cy="1154346"/>
          </a:xfrm>
        </p:grpSpPr>
        <p:pic>
          <p:nvPicPr>
            <p:cNvPr id="141" name="Picture 140"/>
            <p:cNvPicPr>
              <a:picLocks noChangeAspect="1"/>
            </p:cNvPicPr>
            <p:nvPr/>
          </p:nvPicPr>
          <p:blipFill>
            <a:blip r:embed="rId3"/>
            <a:stretch>
              <a:fillRect/>
            </a:stretch>
          </p:blipFill>
          <p:spPr>
            <a:xfrm>
              <a:off x="454025" y="3077179"/>
              <a:ext cx="807346" cy="1154346"/>
            </a:xfrm>
            <a:prstGeom prst="rect">
              <a:avLst/>
            </a:prstGeom>
          </p:spPr>
        </p:pic>
        <p:sp>
          <p:nvSpPr>
            <p:cNvPr id="142" name="Rectangle 141"/>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143" name="Group 142"/>
          <p:cNvGrpSpPr/>
          <p:nvPr/>
        </p:nvGrpSpPr>
        <p:grpSpPr>
          <a:xfrm>
            <a:off x="7995593" y="2379535"/>
            <a:ext cx="864685" cy="1236329"/>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sp>
        <p:nvSpPr>
          <p:cNvPr id="108" name="TextBox 107"/>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89" name="Group 88"/>
          <p:cNvGrpSpPr/>
          <p:nvPr/>
        </p:nvGrpSpPr>
        <p:grpSpPr>
          <a:xfrm>
            <a:off x="11461547" y="2391408"/>
            <a:ext cx="990308" cy="1013056"/>
            <a:chOff x="9264169" y="3168861"/>
            <a:chExt cx="1048453" cy="1150283"/>
          </a:xfrm>
        </p:grpSpPr>
        <p:grpSp>
          <p:nvGrpSpPr>
            <p:cNvPr id="90" name="Group 89"/>
            <p:cNvGrpSpPr/>
            <p:nvPr/>
          </p:nvGrpSpPr>
          <p:grpSpPr>
            <a:xfrm>
              <a:off x="9369060" y="3168861"/>
              <a:ext cx="838673" cy="860859"/>
              <a:chOff x="-1455738" y="922338"/>
              <a:chExt cx="300038" cy="307975"/>
            </a:xfrm>
          </p:grpSpPr>
          <p:sp>
            <p:nvSpPr>
              <p:cNvPr id="99"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0"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1"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2"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3"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4"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5"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06"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4"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15"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91" name="Picture 90"/>
            <p:cNvPicPr>
              <a:picLocks noChangeAspect="1"/>
            </p:cNvPicPr>
            <p:nvPr/>
          </p:nvPicPr>
          <p:blipFill>
            <a:blip r:embed="rId4"/>
            <a:stretch>
              <a:fillRect/>
            </a:stretch>
          </p:blipFill>
          <p:spPr>
            <a:xfrm>
              <a:off x="9264169" y="4013345"/>
              <a:ext cx="1048453" cy="305799"/>
            </a:xfrm>
            <a:prstGeom prst="rect">
              <a:avLst/>
            </a:prstGeom>
          </p:spPr>
        </p:pic>
      </p:grpSp>
      <p:grpSp>
        <p:nvGrpSpPr>
          <p:cNvPr id="148" name="Group 147"/>
          <p:cNvGrpSpPr/>
          <p:nvPr/>
        </p:nvGrpSpPr>
        <p:grpSpPr>
          <a:xfrm>
            <a:off x="10934941" y="650074"/>
            <a:ext cx="1490100" cy="2107303"/>
            <a:chOff x="10532264" y="2494176"/>
            <a:chExt cx="1490100" cy="2107303"/>
          </a:xfrm>
        </p:grpSpPr>
        <p:sp>
          <p:nvSpPr>
            <p:cNvPr id="149" name="Rectangle 148"/>
            <p:cNvSpPr/>
            <p:nvPr/>
          </p:nvSpPr>
          <p:spPr bwMode="auto">
            <a:xfrm>
              <a:off x="10564986" y="4105238"/>
              <a:ext cx="1457378" cy="4962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&gt;80,000 IOPs</a:t>
              </a:r>
            </a:p>
            <a:p>
              <a:pPr marL="0" marR="0" lvl="0" indent="0" algn="ctr" defTabSz="932293"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chemeClr val="tx1"/>
                      </a:gs>
                      <a:gs pos="100000">
                        <a:schemeClr val="tx1"/>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Premium Storage</a:t>
              </a:r>
            </a:p>
          </p:txBody>
        </p:sp>
        <p:grpSp>
          <p:nvGrpSpPr>
            <p:cNvPr id="150" name="Group 149"/>
            <p:cNvGrpSpPr/>
            <p:nvPr/>
          </p:nvGrpSpPr>
          <p:grpSpPr>
            <a:xfrm>
              <a:off x="10532264" y="2494176"/>
              <a:ext cx="1437099" cy="1384404"/>
              <a:chOff x="10632593" y="1209273"/>
              <a:chExt cx="1110459" cy="1069741"/>
            </a:xfrm>
          </p:grpSpPr>
          <p:grpSp>
            <p:nvGrpSpPr>
              <p:cNvPr id="151" name="Group 150"/>
              <p:cNvGrpSpPr/>
              <p:nvPr/>
            </p:nvGrpSpPr>
            <p:grpSpPr>
              <a:xfrm>
                <a:off x="11109193" y="1209273"/>
                <a:ext cx="633859" cy="1004948"/>
                <a:chOff x="6206486" y="2957003"/>
                <a:chExt cx="660500" cy="1268000"/>
              </a:xfrm>
              <a:gradFill>
                <a:gsLst>
                  <a:gs pos="0">
                    <a:schemeClr val="accent1">
                      <a:lumMod val="50000"/>
                      <a:alpha val="68000"/>
                    </a:schemeClr>
                  </a:gs>
                  <a:gs pos="100000">
                    <a:schemeClr val="accent1">
                      <a:lumMod val="50000"/>
                    </a:schemeClr>
                  </a:gs>
                </a:gsLst>
                <a:lin ang="5400000" scaled="0"/>
              </a:gradFill>
            </p:grpSpPr>
            <p:sp>
              <p:nvSpPr>
                <p:cNvPr id="157" name="Flowchart: Magnetic Disk 156"/>
                <p:cNvSpPr/>
                <p:nvPr/>
              </p:nvSpPr>
              <p:spPr bwMode="auto">
                <a:xfrm>
                  <a:off x="6206486" y="3927534"/>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8" name="Flowchart: Magnetic Disk 157"/>
                <p:cNvSpPr/>
                <p:nvPr/>
              </p:nvSpPr>
              <p:spPr bwMode="auto">
                <a:xfrm>
                  <a:off x="6206486" y="3683447"/>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59" name="Flowchart: Magnetic Disk 158"/>
                <p:cNvSpPr/>
                <p:nvPr/>
              </p:nvSpPr>
              <p:spPr bwMode="auto">
                <a:xfrm>
                  <a:off x="6206486" y="3439360"/>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0" name="Flowchart: Magnetic Disk 159"/>
                <p:cNvSpPr/>
                <p:nvPr/>
              </p:nvSpPr>
              <p:spPr bwMode="auto">
                <a:xfrm>
                  <a:off x="6206486" y="319527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161" name="Flowchart: Magnetic Disk 160"/>
                <p:cNvSpPr/>
                <p:nvPr/>
              </p:nvSpPr>
              <p:spPr bwMode="auto">
                <a:xfrm>
                  <a:off x="6206486" y="2957003"/>
                  <a:ext cx="660500" cy="297469"/>
                </a:xfrm>
                <a:prstGeom prst="flowChartMagneticDisk">
                  <a:avLst/>
                </a:prstGeom>
                <a:solidFill>
                  <a:schemeClr val="bg2">
                    <a:lumMod val="50000"/>
                    <a:alpha val="58000"/>
                  </a:schemeClr>
                </a:solid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a:ln>
                      <a:noFill/>
                    </a:ln>
                    <a:solidFill>
                      <a:schemeClr val="tx1"/>
                    </a:solidFill>
                    <a:effectLst/>
                    <a:uLnTx/>
                    <a:uFillTx/>
                    <a:ea typeface="Segoe UI" pitchFamily="34" charset="0"/>
                    <a:cs typeface="Segoe UI" pitchFamily="34" charset="0"/>
                  </a:endParaRPr>
                </a:p>
              </p:txBody>
            </p:sp>
          </p:grpSp>
          <p:grpSp>
            <p:nvGrpSpPr>
              <p:cNvPr id="152" name="Group 151"/>
              <p:cNvGrpSpPr/>
              <p:nvPr/>
            </p:nvGrpSpPr>
            <p:grpSpPr>
              <a:xfrm>
                <a:off x="10632593" y="1483519"/>
                <a:ext cx="767612" cy="795495"/>
                <a:chOff x="-477782" y="450675"/>
                <a:chExt cx="5901463" cy="6115812"/>
              </a:xfrm>
            </p:grpSpPr>
            <p:sp>
              <p:nvSpPr>
                <p:cNvPr id="153" name="16-Point Star 90"/>
                <p:cNvSpPr/>
                <p:nvPr/>
              </p:nvSpPr>
              <p:spPr bwMode="auto">
                <a:xfrm>
                  <a:off x="-477782" y="665024"/>
                  <a:ext cx="5901463" cy="5901463"/>
                </a:xfrm>
                <a:prstGeom prst="star16">
                  <a:avLst>
                    <a:gd name="adj" fmla="val 35361"/>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4" name="Picture 153"/>
                <p:cNvPicPr>
                  <a:picLocks noChangeAspect="1"/>
                </p:cNvPicPr>
                <p:nvPr/>
              </p:nvPicPr>
              <p:blipFill>
                <a:blip r:embed="rId5"/>
                <a:stretch>
                  <a:fillRect/>
                </a:stretch>
              </p:blipFill>
              <p:spPr>
                <a:xfrm>
                  <a:off x="2990885" y="4844838"/>
                  <a:ext cx="1486280" cy="1490576"/>
                </a:xfrm>
                <a:prstGeom prst="rect">
                  <a:avLst/>
                </a:prstGeom>
              </p:spPr>
            </p:pic>
            <p:pic>
              <p:nvPicPr>
                <p:cNvPr id="155" name="Picture 154"/>
                <p:cNvPicPr>
                  <a:picLocks noChangeAspect="1"/>
                </p:cNvPicPr>
                <p:nvPr/>
              </p:nvPicPr>
              <p:blipFill>
                <a:blip r:embed="rId5"/>
                <a:stretch>
                  <a:fillRect/>
                </a:stretch>
              </p:blipFill>
              <p:spPr>
                <a:xfrm>
                  <a:off x="624820" y="1700441"/>
                  <a:ext cx="3815982" cy="3827010"/>
                </a:xfrm>
                <a:prstGeom prst="rect">
                  <a:avLst/>
                </a:prstGeom>
              </p:spPr>
            </p:pic>
            <p:pic>
              <p:nvPicPr>
                <p:cNvPr id="156" name="Picture 155"/>
                <p:cNvPicPr>
                  <a:picLocks noChangeAspect="1"/>
                </p:cNvPicPr>
                <p:nvPr/>
              </p:nvPicPr>
              <p:blipFill>
                <a:blip r:embed="rId5"/>
                <a:stretch>
                  <a:fillRect/>
                </a:stretch>
              </p:blipFill>
              <p:spPr>
                <a:xfrm>
                  <a:off x="2211493" y="450675"/>
                  <a:ext cx="1974734" cy="1980442"/>
                </a:xfrm>
                <a:prstGeom prst="rect">
                  <a:avLst/>
                </a:prstGeom>
              </p:spPr>
            </p:pic>
          </p:grpSp>
        </p:grpSp>
      </p:grpSp>
      <p:grpSp>
        <p:nvGrpSpPr>
          <p:cNvPr id="119" name="Group 118"/>
          <p:cNvGrpSpPr/>
          <p:nvPr/>
        </p:nvGrpSpPr>
        <p:grpSpPr>
          <a:xfrm>
            <a:off x="1797821" y="2393388"/>
            <a:ext cx="864685" cy="1236329"/>
            <a:chOff x="454025" y="3077179"/>
            <a:chExt cx="807346" cy="1154346"/>
          </a:xfrm>
        </p:grpSpPr>
        <p:pic>
          <p:nvPicPr>
            <p:cNvPr id="120" name="Picture 119"/>
            <p:cNvPicPr>
              <a:picLocks noChangeAspect="1"/>
            </p:cNvPicPr>
            <p:nvPr/>
          </p:nvPicPr>
          <p:blipFill>
            <a:blip r:embed="rId3"/>
            <a:stretch>
              <a:fillRect/>
            </a:stretch>
          </p:blipFill>
          <p:spPr>
            <a:xfrm>
              <a:off x="454025" y="3077179"/>
              <a:ext cx="807346" cy="1154346"/>
            </a:xfrm>
            <a:prstGeom prst="rect">
              <a:avLst/>
            </a:prstGeom>
          </p:spPr>
        </p:pic>
        <p:sp>
          <p:nvSpPr>
            <p:cNvPr id="121" name="Rectangle 120"/>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2" name="Rectangle 121"/>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700" b="1">
                  <a:gradFill>
                    <a:gsLst>
                      <a:gs pos="0">
                        <a:srgbClr val="FFFFFF"/>
                      </a:gs>
                      <a:gs pos="100000">
                        <a:srgbClr val="FFFFFF"/>
                      </a:gs>
                    </a:gsLst>
                    <a:lin ang="5400000" scaled="0"/>
                  </a:gradFill>
                </a:rPr>
                <a:t>Av2</a:t>
              </a:r>
            </a:p>
          </p:txBody>
        </p:sp>
        <p:sp>
          <p:nvSpPr>
            <p:cNvPr id="123" name="Rectangle 122"/>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700" b="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6028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0 0 L 0 0.25 E" pathEditMode="relative" ptsTypes="">
                                      <p:cBhvr>
                                        <p:cTn id="9" dur="2000" fill="hold"/>
                                        <p:tgtEl>
                                          <p:spTgt spid="45"/>
                                        </p:tgtEl>
                                        <p:attrNameLst>
                                          <p:attrName>ppt_x</p:attrName>
                                          <p:attrName>ppt_y</p:attrName>
                                        </p:attrNameLst>
                                      </p:cBhvr>
                                    </p:animMotion>
                                  </p:childTnLst>
                                </p:cTn>
                              </p:par>
                              <p:par>
                                <p:cTn id="10" presetID="42" presetClass="path" presetSubtype="0" accel="50000" decel="50000" fill="hold" nodeType="withEffect">
                                  <p:stCondLst>
                                    <p:cond delay="0"/>
                                  </p:stCondLst>
                                  <p:childTnLst>
                                    <p:animMotion origin="layout" path="M 0 0 L 0 0.25 E" pathEditMode="relative" ptsTypes="">
                                      <p:cBhvr>
                                        <p:cTn id="11" dur="2000" fill="hold"/>
                                        <p:tgtEl>
                                          <p:spTgt spid="62"/>
                                        </p:tgtEl>
                                        <p:attrNameLst>
                                          <p:attrName>ppt_x</p:attrName>
                                          <p:attrName>ppt_y</p:attrName>
                                        </p:attrNameLst>
                                      </p:cBhvr>
                                    </p:animMotion>
                                  </p:childTnLst>
                                </p:cTn>
                              </p:par>
                              <p:par>
                                <p:cTn id="12" presetID="42" presetClass="path" presetSubtype="0" accel="50000" decel="50000" fill="hold" nodeType="withEffect">
                                  <p:stCondLst>
                                    <p:cond delay="0"/>
                                  </p:stCondLst>
                                  <p:childTnLst>
                                    <p:animMotion origin="layout" path="M 0 0 L 0 0.25 E" pathEditMode="relative" ptsTypes="">
                                      <p:cBhvr>
                                        <p:cTn id="13" dur="2000" fill="hold"/>
                                        <p:tgtEl>
                                          <p:spTgt spid="68"/>
                                        </p:tgtEl>
                                        <p:attrNameLst>
                                          <p:attrName>ppt_x</p:attrName>
                                          <p:attrName>ppt_y</p:attrName>
                                        </p:attrNameLst>
                                      </p:cBhvr>
                                    </p:animMotion>
                                  </p:childTnLst>
                                </p:cTn>
                              </p:par>
                              <p:par>
                                <p:cTn id="14" presetID="42" presetClass="path" presetSubtype="0" accel="50000" decel="50000" fill="hold" nodeType="withEffect">
                                  <p:stCondLst>
                                    <p:cond delay="0"/>
                                  </p:stCondLst>
                                  <p:childTnLst>
                                    <p:animMotion origin="layout" path="M 0 0 L 0 0.25 E" pathEditMode="relative" ptsTypes="">
                                      <p:cBhvr>
                                        <p:cTn id="15" dur="2000" fill="hold"/>
                                        <p:tgtEl>
                                          <p:spTgt spid="77"/>
                                        </p:tgtEl>
                                        <p:attrNameLst>
                                          <p:attrName>ppt_x</p:attrName>
                                          <p:attrName>ppt_y</p:attrName>
                                        </p:attrNameLst>
                                      </p:cBhvr>
                                    </p:animMotion>
                                  </p:childTnLst>
                                </p:cTn>
                              </p:par>
                              <p:par>
                                <p:cTn id="16" presetID="10" presetClass="entr" presetSubtype="0" fill="hold" nodeType="withEffect">
                                  <p:stCondLst>
                                    <p:cond delay="25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42" presetClass="path" presetSubtype="0" decel="100000" fill="hold" nodeType="withEffect">
                                  <p:stCondLst>
                                    <p:cond delay="250"/>
                                  </p:stCondLst>
                                  <p:childTnLst>
                                    <p:animMotion origin="layout" path="M 2.13684E-6 -2.28779E-6 L 2.13684E-6 0.05039 " pathEditMode="relative" rAng="0" ptsTypes="AA">
                                      <p:cBhvr>
                                        <p:cTn id="20" dur="750" spd="-100000" fill="hold"/>
                                        <p:tgtEl>
                                          <p:spTgt spid="59"/>
                                        </p:tgtEl>
                                        <p:attrNameLst>
                                          <p:attrName>ppt_x</p:attrName>
                                          <p:attrName>ppt_y</p:attrName>
                                        </p:attrNameLst>
                                      </p:cBhvr>
                                      <p:rCtr x="0" y="2519"/>
                                    </p:animMotion>
                                  </p:childTnLst>
                                </p:cTn>
                              </p:par>
                              <p:par>
                                <p:cTn id="21" presetID="10" presetClass="entr" presetSubtype="0" fill="hold" nodeType="withEffect">
                                  <p:stCondLst>
                                    <p:cond delay="25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500"/>
                                        <p:tgtEl>
                                          <p:spTgt spid="94"/>
                                        </p:tgtEl>
                                      </p:cBhvr>
                                    </p:animEffect>
                                  </p:childTnLst>
                                </p:cTn>
                              </p:par>
                              <p:par>
                                <p:cTn id="24" presetID="42" presetClass="path" presetSubtype="0" decel="100000" fill="hold" nodeType="withEffect">
                                  <p:stCondLst>
                                    <p:cond delay="250"/>
                                  </p:stCondLst>
                                  <p:childTnLst>
                                    <p:animMotion origin="layout" path="M 2.30278E-6 7.48979E-7 L 2.30278E-6 0.05039 " pathEditMode="relative" rAng="0" ptsTypes="AA">
                                      <p:cBhvr>
                                        <p:cTn id="25" dur="750" spd="-100000" fill="hold"/>
                                        <p:tgtEl>
                                          <p:spTgt spid="94"/>
                                        </p:tgtEl>
                                        <p:attrNameLst>
                                          <p:attrName>ppt_x</p:attrName>
                                          <p:attrName>ppt_y</p:attrName>
                                        </p:attrNameLst>
                                      </p:cBhvr>
                                      <p:rCtr x="0" y="2519"/>
                                    </p:animMotion>
                                  </p:childTnLst>
                                </p:cTn>
                              </p:par>
                              <p:par>
                                <p:cTn id="26" presetID="10" presetClass="entr" presetSubtype="0" fill="hold" nodeType="withEffect">
                                  <p:stCondLst>
                                    <p:cond delay="25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42" presetClass="path" presetSubtype="0" decel="100000" fill="hold" nodeType="withEffect">
                                  <p:stCondLst>
                                    <p:cond delay="250"/>
                                  </p:stCondLst>
                                  <p:childTnLst>
                                    <p:animMotion origin="layout" path="M -3.90094E-6 -1.40717E-7 L -3.90094E-6 0.05039 " pathEditMode="relative" rAng="0" ptsTypes="AA">
                                      <p:cBhvr>
                                        <p:cTn id="30" dur="750" spd="-100000" fill="hold"/>
                                        <p:tgtEl>
                                          <p:spTgt spid="71"/>
                                        </p:tgtEl>
                                        <p:attrNameLst>
                                          <p:attrName>ppt_x</p:attrName>
                                          <p:attrName>ppt_y</p:attrName>
                                        </p:attrNameLst>
                                      </p:cBhvr>
                                      <p:rCtr x="0" y="2519"/>
                                    </p:animMotion>
                                  </p:childTnLst>
                                </p:cTn>
                              </p:par>
                              <p:par>
                                <p:cTn id="31" presetID="10" presetClass="entr" presetSubtype="0" fill="hold" nodeType="withEffect">
                                  <p:stCondLst>
                                    <p:cond delay="25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42" presetClass="path" presetSubtype="0" decel="100000" fill="hold" nodeType="withEffect">
                                  <p:stCondLst>
                                    <p:cond delay="250"/>
                                  </p:stCondLst>
                                  <p:childTnLst>
                                    <p:animMotion origin="layout" path="M -5.02936E-7 -2.8098E-6 L -5.02936E-7 0.05039 " pathEditMode="relative" rAng="0" ptsTypes="AA">
                                      <p:cBhvr>
                                        <p:cTn id="35" dur="750" spd="-100000" fill="hold"/>
                                        <p:tgtEl>
                                          <p:spTgt spid="74"/>
                                        </p:tgtEl>
                                        <p:attrNameLst>
                                          <p:attrName>ppt_x</p:attrName>
                                          <p:attrName>ppt_y</p:attrName>
                                        </p:attrNameLst>
                                      </p:cBhvr>
                                      <p:rCtr x="0" y="2519"/>
                                    </p:animMotion>
                                  </p:childTnLst>
                                </p:cTn>
                              </p:par>
                              <p:par>
                                <p:cTn id="36" presetID="10" presetClass="entr" presetSubtype="0" fill="hold" nodeType="withEffect">
                                  <p:stCondLst>
                                    <p:cond delay="25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42" presetClass="path" presetSubtype="0" decel="100000" fill="hold" nodeType="withEffect">
                                  <p:stCondLst>
                                    <p:cond delay="250"/>
                                  </p:stCondLst>
                                  <p:childTnLst>
                                    <p:animMotion origin="layout" path="M 4.82002E-6 -4.43486E-6 L 4.82002E-6 0.05039 " pathEditMode="relative" rAng="0" ptsTypes="AA">
                                      <p:cBhvr>
                                        <p:cTn id="40" dur="750" spd="-100000" fill="hold"/>
                                        <p:tgtEl>
                                          <p:spTgt spid="80"/>
                                        </p:tgtEl>
                                        <p:attrNameLst>
                                          <p:attrName>ppt_x</p:attrName>
                                          <p:attrName>ppt_y</p:attrName>
                                        </p:attrNameLst>
                                      </p:cBhvr>
                                      <p:rCtr x="0" y="2519"/>
                                    </p:animMotion>
                                  </p:childTnLst>
                                </p:cTn>
                              </p:par>
                              <p:par>
                                <p:cTn id="41" presetID="10" presetClass="entr" presetSubtype="0" fill="hold" nodeType="withEffect">
                                  <p:stCondLst>
                                    <p:cond delay="25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42" presetClass="path" presetSubtype="0" decel="100000" fill="hold" nodeType="withEffect">
                                  <p:stCondLst>
                                    <p:cond delay="250"/>
                                  </p:stCondLst>
                                  <p:childTnLst>
                                    <p:animMotion origin="layout" path="M -1.2484E-6 -4.95688E-6 L -1.2484E-6 0.05039 " pathEditMode="relative" rAng="0" ptsTypes="AA">
                                      <p:cBhvr>
                                        <p:cTn id="45" dur="750" spd="-100000" fill="hold"/>
                                        <p:tgtEl>
                                          <p:spTgt spid="83"/>
                                        </p:tgtEl>
                                        <p:attrNameLst>
                                          <p:attrName>ppt_x</p:attrName>
                                          <p:attrName>ppt_y</p:attrName>
                                        </p:attrNameLst>
                                      </p:cBhvr>
                                      <p:rCtr x="0" y="2519"/>
                                    </p:animMotion>
                                  </p:childTnLst>
                                </p:cTn>
                              </p:par>
                              <p:par>
                                <p:cTn id="46" presetID="10" presetClass="entr" presetSubtype="0" fill="hold" nodeType="withEffect">
                                  <p:stCondLst>
                                    <p:cond delay="25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42" presetClass="path" presetSubtype="0" decel="100000" fill="hold" nodeType="withEffect">
                                  <p:stCondLst>
                                    <p:cond delay="250"/>
                                  </p:stCondLst>
                                  <p:childTnLst>
                                    <p:animMotion origin="layout" path="M -2.96145E-7 -3.6995E-6 L -2.96145E-7 0.05039 " pathEditMode="relative" rAng="0" ptsTypes="AA">
                                      <p:cBhvr>
                                        <p:cTn id="50" dur="750" spd="-100000" fill="hold"/>
                                        <p:tgtEl>
                                          <p:spTgt spid="86"/>
                                        </p:tgtEl>
                                        <p:attrNameLst>
                                          <p:attrName>ppt_x</p:attrName>
                                          <p:attrName>ppt_y</p:attrName>
                                        </p:attrNameLst>
                                      </p:cBhvr>
                                      <p:rCtr x="0" y="2519"/>
                                    </p:animMotion>
                                  </p:childTnLst>
                                </p:cTn>
                              </p:par>
                              <p:par>
                                <p:cTn id="51" presetID="16" presetClass="entr" presetSubtype="21" fill="hold" nodeType="withEffect">
                                  <p:stCondLst>
                                    <p:cond delay="250"/>
                                  </p:stCondLst>
                                  <p:childTnLst>
                                    <p:set>
                                      <p:cBhvr>
                                        <p:cTn id="52" dur="1" fill="hold">
                                          <p:stCondLst>
                                            <p:cond delay="0"/>
                                          </p:stCondLst>
                                        </p:cTn>
                                        <p:tgtEl>
                                          <p:spTgt spid="107"/>
                                        </p:tgtEl>
                                        <p:attrNameLst>
                                          <p:attrName>style.visibility</p:attrName>
                                        </p:attrNameLst>
                                      </p:cBhvr>
                                      <p:to>
                                        <p:strVal val="visible"/>
                                      </p:to>
                                    </p:set>
                                    <p:animEffect transition="in" filter="barn(inVertical)">
                                      <p:cBhvr>
                                        <p:cTn id="53" dur="500"/>
                                        <p:tgtEl>
                                          <p:spTgt spid="107"/>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250"/>
                                  </p:stCondLst>
                                  <p:childTnLst>
                                    <p:set>
                                      <p:cBhvr>
                                        <p:cTn id="61" dur="1" fill="hold">
                                          <p:stCondLst>
                                            <p:cond delay="0"/>
                                          </p:stCondLst>
                                        </p:cTn>
                                        <p:tgtEl>
                                          <p:spTgt spid="109"/>
                                        </p:tgtEl>
                                        <p:attrNameLst>
                                          <p:attrName>style.visibility</p:attrName>
                                        </p:attrNameLst>
                                      </p:cBhvr>
                                      <p:to>
                                        <p:strVal val="visible"/>
                                      </p:to>
                                    </p:set>
                                    <p:animEffect transition="in" filter="fade">
                                      <p:cBhvr>
                                        <p:cTn id="62" dur="500"/>
                                        <p:tgtEl>
                                          <p:spTgt spid="109"/>
                                        </p:tgtEl>
                                      </p:cBhvr>
                                    </p:animEffect>
                                  </p:childTnLst>
                                </p:cTn>
                              </p:par>
                              <p:par>
                                <p:cTn id="63" presetID="42" presetClass="path" presetSubtype="0" decel="100000" fill="hold" nodeType="withEffect">
                                  <p:stCondLst>
                                    <p:cond delay="250"/>
                                  </p:stCondLst>
                                  <p:childTnLst>
                                    <p:animMotion origin="layout" path="M -2.45086E-7 -3.17749E-6 L -2.45086E-7 0.05039 " pathEditMode="relative" rAng="0" ptsTypes="AA">
                                      <p:cBhvr>
                                        <p:cTn id="64" dur="750" spd="-100000" fill="hold"/>
                                        <p:tgtEl>
                                          <p:spTgt spid="109"/>
                                        </p:tgtEl>
                                        <p:attrNameLst>
                                          <p:attrName>ppt_x</p:attrName>
                                          <p:attrName>ppt_y</p:attrName>
                                        </p:attrNameLst>
                                      </p:cBhvr>
                                      <p:rCtr x="0" y="2519"/>
                                    </p:animMotion>
                                  </p:childTnLst>
                                </p:cTn>
                              </p:par>
                              <p:par>
                                <p:cTn id="65" presetID="10" presetClass="entr" presetSubtype="0" fill="hold" nodeType="withEffect">
                                  <p:stCondLst>
                                    <p:cond delay="2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42" presetClass="path" presetSubtype="0" decel="100000" fill="hold" nodeType="withEffect">
                                  <p:stCondLst>
                                    <p:cond delay="250"/>
                                  </p:stCondLst>
                                  <p:childTnLst>
                                    <p:animMotion origin="layout" path="M -8.93541E-8 2.83704E-6 L -8.93541E-8 0.05038 " pathEditMode="relative" rAng="0" ptsTypes="AA">
                                      <p:cBhvr>
                                        <p:cTn id="69" dur="750" spd="-100000" fill="hold"/>
                                        <p:tgtEl>
                                          <p:spTgt spid="89"/>
                                        </p:tgtEl>
                                        <p:attrNameLst>
                                          <p:attrName>ppt_x</p:attrName>
                                          <p:attrName>ppt_y</p:attrName>
                                        </p:attrNameLst>
                                      </p:cBhvr>
                                      <p:rCtr x="0" y="2519"/>
                                    </p:animMotion>
                                  </p:childTnLst>
                                </p:cTn>
                              </p:par>
                              <p:par>
                                <p:cTn id="70" presetID="10" presetClass="entr" presetSubtype="0" fill="hold" nodeType="withEffect">
                                  <p:stCondLst>
                                    <p:cond delay="2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500"/>
                                        <p:tgtEl>
                                          <p:spTgt spid="119"/>
                                        </p:tgtEl>
                                      </p:cBhvr>
                                    </p:animEffect>
                                  </p:childTnLst>
                                </p:cTn>
                              </p:par>
                              <p:par>
                                <p:cTn id="73" presetID="42" presetClass="path" presetSubtype="0" decel="100000" fill="hold" nodeType="withEffect">
                                  <p:stCondLst>
                                    <p:cond delay="250"/>
                                  </p:stCondLst>
                                  <p:childTnLst>
                                    <p:animMotion origin="layout" path="M 1.21011E-6 7.48979E-7 L 1.21011E-6 0.05039 " pathEditMode="relative" rAng="0" ptsTypes="AA">
                                      <p:cBhvr>
                                        <p:cTn id="74" dur="750" spd="-100000" fill="hold"/>
                                        <p:tgtEl>
                                          <p:spTgt spid="119"/>
                                        </p:tgtEl>
                                        <p:attrNameLst>
                                          <p:attrName>ppt_x</p:attrName>
                                          <p:attrName>ppt_y</p:attrName>
                                        </p:attrNameLst>
                                      </p:cBhvr>
                                      <p:rCtr x="0" y="2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274638" y="1975755"/>
            <a:ext cx="11889565" cy="2441261"/>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New compute size options</a:t>
            </a:r>
          </a:p>
        </p:txBody>
      </p:sp>
      <p:grpSp>
        <p:nvGrpSpPr>
          <p:cNvPr id="7" name="Group 6"/>
          <p:cNvGrpSpPr/>
          <p:nvPr/>
        </p:nvGrpSpPr>
        <p:grpSpPr>
          <a:xfrm>
            <a:off x="6634976" y="1652124"/>
            <a:ext cx="731520" cy="907858"/>
            <a:chOff x="5815165" y="2158958"/>
            <a:chExt cx="808746" cy="1003699"/>
          </a:xfrm>
        </p:grpSpPr>
        <p:sp>
          <p:nvSpPr>
            <p:cNvPr id="111"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CY17-Q1</a:t>
              </a:r>
            </a:p>
          </p:txBody>
        </p:sp>
        <p:cxnSp>
          <p:nvCxnSpPr>
            <p:cNvPr id="118" name="Straight Connector 11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414353" y="1623746"/>
            <a:ext cx="731520" cy="907858"/>
            <a:chOff x="6861364" y="2158958"/>
            <a:chExt cx="808746" cy="1003699"/>
          </a:xfrm>
        </p:grpSpPr>
        <p:sp>
          <p:nvSpPr>
            <p:cNvPr id="112"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19" name="Straight Connector 118"/>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45" name="Group 44" hidden="1"/>
          <p:cNvGrpSpPr/>
          <p:nvPr/>
        </p:nvGrpSpPr>
        <p:grpSpPr>
          <a:xfrm>
            <a:off x="482601" y="2383082"/>
            <a:ext cx="864685" cy="1236329"/>
            <a:chOff x="454025" y="3077179"/>
            <a:chExt cx="807346" cy="1154346"/>
          </a:xfrm>
        </p:grpSpPr>
        <p:pic>
          <p:nvPicPr>
            <p:cNvPr id="57" name="Picture 56"/>
            <p:cNvPicPr>
              <a:picLocks noChangeAspect="1"/>
            </p:cNvPicPr>
            <p:nvPr/>
          </p:nvPicPr>
          <p:blipFill>
            <a:blip r:embed="rId3"/>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A</a:t>
              </a:r>
            </a:p>
          </p:txBody>
        </p:sp>
      </p:grpSp>
      <p:grpSp>
        <p:nvGrpSpPr>
          <p:cNvPr id="62" name="Group 61" hidden="1"/>
          <p:cNvGrpSpPr/>
          <p:nvPr/>
        </p:nvGrpSpPr>
        <p:grpSpPr>
          <a:xfrm>
            <a:off x="2384844" y="2383082"/>
            <a:ext cx="864685" cy="1236329"/>
            <a:chOff x="454025" y="3077179"/>
            <a:chExt cx="807346" cy="1154346"/>
          </a:xfrm>
        </p:grpSpPr>
        <p:pic>
          <p:nvPicPr>
            <p:cNvPr id="63" name="Picture 62"/>
            <p:cNvPicPr>
              <a:picLocks noChangeAspect="1"/>
            </p:cNvPicPr>
            <p:nvPr/>
          </p:nvPicPr>
          <p:blipFill>
            <a:blip r:embed="rId3"/>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D</a:t>
              </a:r>
            </a:p>
          </p:txBody>
        </p:sp>
      </p:grpSp>
      <p:grpSp>
        <p:nvGrpSpPr>
          <p:cNvPr id="68" name="Group 67" hidden="1"/>
          <p:cNvGrpSpPr/>
          <p:nvPr/>
        </p:nvGrpSpPr>
        <p:grpSpPr>
          <a:xfrm>
            <a:off x="4287087" y="2383082"/>
            <a:ext cx="864685" cy="1236329"/>
            <a:chOff x="454025" y="3077179"/>
            <a:chExt cx="807346" cy="1154346"/>
          </a:xfrm>
        </p:grpSpPr>
        <p:pic>
          <p:nvPicPr>
            <p:cNvPr id="69" name="Picture 68"/>
            <p:cNvPicPr>
              <a:picLocks noChangeAspect="1"/>
            </p:cNvPicPr>
            <p:nvPr/>
          </p:nvPicPr>
          <p:blipFill>
            <a:blip r:embed="rId3"/>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F</a:t>
              </a:r>
            </a:p>
          </p:txBody>
        </p:sp>
      </p:grpSp>
      <p:grpSp>
        <p:nvGrpSpPr>
          <p:cNvPr id="77" name="Group 76" hidden="1"/>
          <p:cNvGrpSpPr/>
          <p:nvPr/>
        </p:nvGrpSpPr>
        <p:grpSpPr>
          <a:xfrm>
            <a:off x="7140451" y="2383082"/>
            <a:ext cx="864685" cy="1236329"/>
            <a:chOff x="454025" y="3077179"/>
            <a:chExt cx="807346" cy="1154346"/>
          </a:xfrm>
        </p:grpSpPr>
        <p:pic>
          <p:nvPicPr>
            <p:cNvPr id="78" name="Picture 77"/>
            <p:cNvPicPr>
              <a:picLocks noChangeAspect="1"/>
            </p:cNvPicPr>
            <p:nvPr/>
          </p:nvPicPr>
          <p:blipFill>
            <a:blip r:embed="rId3"/>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G</a:t>
              </a:r>
            </a:p>
          </p:txBody>
        </p:sp>
      </p:grpSp>
      <p:grpSp>
        <p:nvGrpSpPr>
          <p:cNvPr id="274" name="Group 273"/>
          <p:cNvGrpSpPr/>
          <p:nvPr/>
        </p:nvGrpSpPr>
        <p:grpSpPr>
          <a:xfrm>
            <a:off x="351578" y="2851909"/>
            <a:ext cx="433682" cy="649604"/>
            <a:chOff x="454025" y="3077179"/>
            <a:chExt cx="807346" cy="1154346"/>
          </a:xfrm>
        </p:grpSpPr>
        <p:pic>
          <p:nvPicPr>
            <p:cNvPr id="275" name="Picture 274"/>
            <p:cNvPicPr>
              <a:picLocks noChangeAspect="1"/>
            </p:cNvPicPr>
            <p:nvPr/>
          </p:nvPicPr>
          <p:blipFill>
            <a:blip r:embed="rId3"/>
            <a:stretch>
              <a:fillRect/>
            </a:stretch>
          </p:blipFill>
          <p:spPr>
            <a:xfrm>
              <a:off x="454025" y="3077179"/>
              <a:ext cx="807346" cy="1154346"/>
            </a:xfrm>
            <a:prstGeom prst="rect">
              <a:avLst/>
            </a:prstGeom>
          </p:spPr>
        </p:pic>
        <p:sp>
          <p:nvSpPr>
            <p:cNvPr id="276" name="Rectangle 27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A</a:t>
              </a:r>
            </a:p>
          </p:txBody>
        </p:sp>
      </p:grpSp>
      <p:grpSp>
        <p:nvGrpSpPr>
          <p:cNvPr id="282" name="Group 281"/>
          <p:cNvGrpSpPr/>
          <p:nvPr/>
        </p:nvGrpSpPr>
        <p:grpSpPr>
          <a:xfrm>
            <a:off x="2401049" y="2851909"/>
            <a:ext cx="433682" cy="649604"/>
            <a:chOff x="454025" y="3077179"/>
            <a:chExt cx="807346" cy="1154346"/>
          </a:xfrm>
        </p:grpSpPr>
        <p:pic>
          <p:nvPicPr>
            <p:cNvPr id="283" name="Picture 282"/>
            <p:cNvPicPr>
              <a:picLocks noChangeAspect="1"/>
            </p:cNvPicPr>
            <p:nvPr/>
          </p:nvPicPr>
          <p:blipFill>
            <a:blip r:embed="rId3"/>
            <a:stretch>
              <a:fillRect/>
            </a:stretch>
          </p:blipFill>
          <p:spPr>
            <a:xfrm>
              <a:off x="454025" y="3077179"/>
              <a:ext cx="807346" cy="1154346"/>
            </a:xfrm>
            <a:prstGeom prst="rect">
              <a:avLst/>
            </a:prstGeom>
          </p:spPr>
        </p:pic>
        <p:sp>
          <p:nvSpPr>
            <p:cNvPr id="284" name="Rectangle 28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a:t>
              </a:r>
            </a:p>
          </p:txBody>
        </p:sp>
      </p:grpSp>
      <p:grpSp>
        <p:nvGrpSpPr>
          <p:cNvPr id="285" name="Group 284"/>
          <p:cNvGrpSpPr/>
          <p:nvPr/>
        </p:nvGrpSpPr>
        <p:grpSpPr>
          <a:xfrm>
            <a:off x="3582817" y="2866111"/>
            <a:ext cx="433682" cy="649604"/>
            <a:chOff x="454025" y="3077179"/>
            <a:chExt cx="807346" cy="1154346"/>
          </a:xfrm>
        </p:grpSpPr>
        <p:pic>
          <p:nvPicPr>
            <p:cNvPr id="286" name="Picture 285"/>
            <p:cNvPicPr>
              <a:picLocks noChangeAspect="1"/>
            </p:cNvPicPr>
            <p:nvPr/>
          </p:nvPicPr>
          <p:blipFill>
            <a:blip r:embed="rId3"/>
            <a:stretch>
              <a:fillRect/>
            </a:stretch>
          </p:blipFill>
          <p:spPr>
            <a:xfrm>
              <a:off x="454025" y="3077179"/>
              <a:ext cx="807346" cy="1154346"/>
            </a:xfrm>
            <a:prstGeom prst="rect">
              <a:avLst/>
            </a:prstGeom>
          </p:spPr>
        </p:pic>
        <p:sp>
          <p:nvSpPr>
            <p:cNvPr id="287" name="Rectangle 28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F</a:t>
              </a:r>
            </a:p>
          </p:txBody>
        </p:sp>
      </p:grpSp>
      <p:grpSp>
        <p:nvGrpSpPr>
          <p:cNvPr id="291" name="Group 290"/>
          <p:cNvGrpSpPr/>
          <p:nvPr/>
        </p:nvGrpSpPr>
        <p:grpSpPr>
          <a:xfrm>
            <a:off x="8351418" y="2449673"/>
            <a:ext cx="864685" cy="1236329"/>
            <a:chOff x="454025" y="3077179"/>
            <a:chExt cx="807346" cy="1154346"/>
          </a:xfrm>
        </p:grpSpPr>
        <p:pic>
          <p:nvPicPr>
            <p:cNvPr id="292" name="Picture 291"/>
            <p:cNvPicPr>
              <a:picLocks noChangeAspect="1"/>
            </p:cNvPicPr>
            <p:nvPr/>
          </p:nvPicPr>
          <p:blipFill>
            <a:blip r:embed="rId3"/>
            <a:stretch>
              <a:fillRect/>
            </a:stretch>
          </p:blipFill>
          <p:spPr>
            <a:xfrm>
              <a:off x="454025" y="3077179"/>
              <a:ext cx="807346" cy="1154346"/>
            </a:xfrm>
            <a:prstGeom prst="rect">
              <a:avLst/>
            </a:prstGeom>
          </p:spPr>
        </p:pic>
        <p:sp>
          <p:nvSpPr>
            <p:cNvPr id="293" name="Rectangle 29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r>
                <a:rPr lang="en-US" sz="2400" b="1">
                  <a:gradFill>
                    <a:gsLst>
                      <a:gs pos="0">
                        <a:srgbClr val="FFFFFF"/>
                      </a:gs>
                      <a:gs pos="100000">
                        <a:srgbClr val="FFFFFF"/>
                      </a:gs>
                    </a:gsLst>
                    <a:lin ang="5400000" scaled="0"/>
                  </a:gradFill>
                </a:rPr>
                <a:t>Ev3</a:t>
              </a:r>
            </a:p>
          </p:txBody>
        </p:sp>
      </p:grpSp>
      <p:grpSp>
        <p:nvGrpSpPr>
          <p:cNvPr id="294" name="Group 293"/>
          <p:cNvGrpSpPr/>
          <p:nvPr/>
        </p:nvGrpSpPr>
        <p:grpSpPr>
          <a:xfrm>
            <a:off x="4186106" y="2866111"/>
            <a:ext cx="433682" cy="649604"/>
            <a:chOff x="454025" y="3077179"/>
            <a:chExt cx="807346" cy="1154346"/>
          </a:xfrm>
        </p:grpSpPr>
        <p:pic>
          <p:nvPicPr>
            <p:cNvPr id="295" name="Picture 294"/>
            <p:cNvPicPr>
              <a:picLocks noChangeAspect="1"/>
            </p:cNvPicPr>
            <p:nvPr/>
          </p:nvPicPr>
          <p:blipFill>
            <a:blip r:embed="rId3"/>
            <a:stretch>
              <a:fillRect/>
            </a:stretch>
          </p:blipFill>
          <p:spPr>
            <a:xfrm>
              <a:off x="454025" y="3077179"/>
              <a:ext cx="807346" cy="1154346"/>
            </a:xfrm>
            <a:prstGeom prst="rect">
              <a:avLst/>
            </a:prstGeom>
          </p:spPr>
        </p:pic>
        <p:sp>
          <p:nvSpPr>
            <p:cNvPr id="296" name="Rectangle 295"/>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G</a:t>
              </a:r>
            </a:p>
          </p:txBody>
        </p:sp>
      </p:grpSp>
      <p:grpSp>
        <p:nvGrpSpPr>
          <p:cNvPr id="306" name="Group 305"/>
          <p:cNvGrpSpPr/>
          <p:nvPr/>
        </p:nvGrpSpPr>
        <p:grpSpPr>
          <a:xfrm>
            <a:off x="2972464" y="2854935"/>
            <a:ext cx="433682" cy="649604"/>
            <a:chOff x="454025" y="3077179"/>
            <a:chExt cx="807346" cy="1154346"/>
          </a:xfrm>
        </p:grpSpPr>
        <p:pic>
          <p:nvPicPr>
            <p:cNvPr id="307" name="Picture 306"/>
            <p:cNvPicPr>
              <a:picLocks noChangeAspect="1"/>
            </p:cNvPicPr>
            <p:nvPr/>
          </p:nvPicPr>
          <p:blipFill>
            <a:blip r:embed="rId3"/>
            <a:stretch>
              <a:fillRect/>
            </a:stretch>
          </p:blipFill>
          <p:spPr>
            <a:xfrm>
              <a:off x="454025" y="3077179"/>
              <a:ext cx="807346" cy="1154346"/>
            </a:xfrm>
            <a:prstGeom prst="rect">
              <a:avLst/>
            </a:prstGeom>
          </p:spPr>
        </p:pic>
        <p:sp>
          <p:nvSpPr>
            <p:cNvPr id="308" name="Rectangle 307"/>
            <p:cNvSpPr/>
            <p:nvPr/>
          </p:nvSpPr>
          <p:spPr bwMode="auto">
            <a:xfrm>
              <a:off x="553734"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09" name="Rectangle 308"/>
            <p:cNvSpPr/>
            <p:nvPr/>
          </p:nvSpPr>
          <p:spPr bwMode="auto">
            <a:xfrm>
              <a:off x="560878" y="3248027"/>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sp>
          <p:nvSpPr>
            <p:cNvPr id="310" name="Rectangle 309"/>
            <p:cNvSpPr/>
            <p:nvPr/>
          </p:nvSpPr>
          <p:spPr bwMode="auto">
            <a:xfrm>
              <a:off x="558496" y="3245646"/>
              <a:ext cx="622114" cy="300036"/>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spc="-50">
                  <a:gradFill>
                    <a:gsLst>
                      <a:gs pos="0">
                        <a:srgbClr val="FFFFFF"/>
                      </a:gs>
                      <a:gs pos="100000">
                        <a:srgbClr val="FFFFFF"/>
                      </a:gs>
                    </a:gsLst>
                    <a:lin ang="5400000" scaled="0"/>
                  </a:gradFill>
                </a:rPr>
                <a:t>Dv2</a:t>
              </a:r>
            </a:p>
          </p:txBody>
        </p:sp>
      </p:grpSp>
      <p:sp>
        <p:nvSpPr>
          <p:cNvPr id="341" name="Rectangle 340"/>
          <p:cNvSpPr/>
          <p:nvPr/>
        </p:nvSpPr>
        <p:spPr bwMode="auto">
          <a:xfrm>
            <a:off x="8245346" y="3801110"/>
            <a:ext cx="1076828"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Database Workloads</a:t>
            </a:r>
          </a:p>
        </p:txBody>
      </p:sp>
      <p:sp>
        <p:nvSpPr>
          <p:cNvPr id="342" name="Rectangle 341"/>
          <p:cNvSpPr/>
          <p:nvPr/>
        </p:nvSpPr>
        <p:spPr bwMode="auto">
          <a:xfrm>
            <a:off x="6497199" y="3829488"/>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for Storage Workloads</a:t>
            </a:r>
          </a:p>
        </p:txBody>
      </p:sp>
      <p:grpSp>
        <p:nvGrpSpPr>
          <p:cNvPr id="345" name="Group 344"/>
          <p:cNvGrpSpPr/>
          <p:nvPr/>
        </p:nvGrpSpPr>
        <p:grpSpPr>
          <a:xfrm>
            <a:off x="6567219" y="2470588"/>
            <a:ext cx="864685" cy="1236329"/>
            <a:chOff x="454025" y="3077179"/>
            <a:chExt cx="807346" cy="1154346"/>
          </a:xfrm>
        </p:grpSpPr>
        <p:pic>
          <p:nvPicPr>
            <p:cNvPr id="346" name="Picture 345"/>
            <p:cNvPicPr>
              <a:picLocks noChangeAspect="1"/>
            </p:cNvPicPr>
            <p:nvPr/>
          </p:nvPicPr>
          <p:blipFill>
            <a:blip r:embed="rId3"/>
            <a:stretch>
              <a:fillRect/>
            </a:stretch>
          </p:blipFill>
          <p:spPr>
            <a:xfrm>
              <a:off x="454025" y="3077179"/>
              <a:ext cx="807346" cy="1154346"/>
            </a:xfrm>
            <a:prstGeom prst="rect">
              <a:avLst/>
            </a:prstGeom>
          </p:spPr>
        </p:pic>
        <p:sp>
          <p:nvSpPr>
            <p:cNvPr id="347" name="Rectangle 346"/>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L</a:t>
              </a:r>
            </a:p>
          </p:txBody>
        </p:sp>
      </p:grpSp>
      <p:sp>
        <p:nvSpPr>
          <p:cNvPr id="10" name="Rectangle 9"/>
          <p:cNvSpPr/>
          <p:nvPr/>
        </p:nvSpPr>
        <p:spPr bwMode="auto">
          <a:xfrm>
            <a:off x="595860" y="4630537"/>
            <a:ext cx="2906061"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31965" y="4630537"/>
            <a:ext cx="2611015" cy="489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sz="14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p:nvPr/>
        </p:nvCxnSpPr>
        <p:spPr>
          <a:xfrm>
            <a:off x="626290" y="4630537"/>
            <a:ext cx="11186261" cy="0"/>
          </a:xfrm>
          <a:prstGeom prst="straightConnector1">
            <a:avLst/>
          </a:prstGeom>
          <a:ln w="28575">
            <a:solidFill>
              <a:schemeClr val="tx1"/>
            </a:solidFill>
            <a:headEnd type="triangle"/>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61059" y="6446049"/>
            <a:ext cx="1448153"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0">
                      <a:schemeClr val="tx1"/>
                    </a:gs>
                    <a:gs pos="100000">
                      <a:schemeClr val="tx1"/>
                    </a:gs>
                  </a:gsLst>
                  <a:lin ang="5400000" scaled="1"/>
                </a:gradFill>
              </a:rPr>
              <a:t>UNDER NDA ONLY</a:t>
            </a:r>
          </a:p>
        </p:txBody>
      </p:sp>
      <p:grpSp>
        <p:nvGrpSpPr>
          <p:cNvPr id="127" name="Group 126"/>
          <p:cNvGrpSpPr/>
          <p:nvPr/>
        </p:nvGrpSpPr>
        <p:grpSpPr>
          <a:xfrm>
            <a:off x="1182" y="5286759"/>
            <a:ext cx="12436475" cy="1229834"/>
            <a:chOff x="0" y="5769846"/>
            <a:chExt cx="12436475" cy="1243251"/>
          </a:xfrm>
        </p:grpSpPr>
        <p:sp>
          <p:nvSpPr>
            <p:cNvPr id="128" name="Rectangle 127"/>
            <p:cNvSpPr/>
            <p:nvPr/>
          </p:nvSpPr>
          <p:spPr bwMode="auto">
            <a:xfrm>
              <a:off x="0" y="5769846"/>
              <a:ext cx="12436475" cy="12432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tx1"/>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625108" y="5954451"/>
              <a:ext cx="10850102" cy="802727"/>
            </a:xfrm>
            <a:prstGeom prst="rect">
              <a:avLst/>
            </a:prstGeom>
            <a:noFill/>
          </p:spPr>
          <p:txBody>
            <a:bodyPr wrap="square" lIns="182880" tIns="146304" rIns="182880" bIns="146304" rtlCol="0">
              <a:spAutoFit/>
            </a:bodyPr>
            <a:lstStyle/>
            <a:p>
              <a:pPr algn="ctr">
                <a:lnSpc>
                  <a:spcPct val="90000"/>
                </a:lnSpc>
                <a:spcBef>
                  <a:spcPts val="300"/>
                </a:spcBef>
              </a:pPr>
              <a:r>
                <a:rPr lang="en-US" sz="36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rPr>
                <a:t>More than doubling the compute offerings in 2017</a:t>
              </a:r>
              <a:endParaRPr lang="en-US" sz="2400">
                <a:gradFill>
                  <a:gsLst>
                    <a:gs pos="0">
                      <a:schemeClr val="tx1"/>
                    </a:gs>
                    <a:gs pos="100000">
                      <a:schemeClr val="tx1"/>
                    </a:gs>
                  </a:gsLst>
                  <a:lin ang="5400000" scaled="1"/>
                </a:gradFill>
                <a:latin typeface="Segoe UI Light" panose="020B0502040204020203" pitchFamily="34" charset="0"/>
                <a:cs typeface="Segoe UI Light" panose="020B0502040204020203" pitchFamily="34" charset="0"/>
              </a:endParaRPr>
            </a:p>
          </p:txBody>
        </p:sp>
      </p:grpSp>
      <p:grpSp>
        <p:nvGrpSpPr>
          <p:cNvPr id="129" name="Group 128"/>
          <p:cNvGrpSpPr/>
          <p:nvPr/>
        </p:nvGrpSpPr>
        <p:grpSpPr>
          <a:xfrm>
            <a:off x="884332" y="2851909"/>
            <a:ext cx="433682" cy="649604"/>
            <a:chOff x="454025" y="3077179"/>
            <a:chExt cx="807346" cy="1154346"/>
          </a:xfrm>
        </p:grpSpPr>
        <p:pic>
          <p:nvPicPr>
            <p:cNvPr id="131" name="Picture 130"/>
            <p:cNvPicPr>
              <a:picLocks noChangeAspect="1"/>
            </p:cNvPicPr>
            <p:nvPr/>
          </p:nvPicPr>
          <p:blipFill>
            <a:blip r:embed="rId3"/>
            <a:stretch>
              <a:fillRect/>
            </a:stretch>
          </p:blipFill>
          <p:spPr>
            <a:xfrm>
              <a:off x="454025" y="3077179"/>
              <a:ext cx="807346" cy="1154346"/>
            </a:xfrm>
            <a:prstGeom prst="rect">
              <a:avLst/>
            </a:prstGeom>
          </p:spPr>
        </p:pic>
        <p:sp>
          <p:nvSpPr>
            <p:cNvPr id="132" name="Rectangle 131"/>
            <p:cNvSpPr/>
            <p:nvPr/>
          </p:nvSpPr>
          <p:spPr bwMode="auto">
            <a:xfrm>
              <a:off x="564089" y="3160508"/>
              <a:ext cx="605993" cy="459582"/>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b="1">
                  <a:gradFill>
                    <a:gsLst>
                      <a:gs pos="0">
                        <a:srgbClr val="FFFFFF"/>
                      </a:gs>
                      <a:gs pos="100000">
                        <a:srgbClr val="FFFFFF"/>
                      </a:gs>
                    </a:gsLst>
                    <a:lin ang="5400000" scaled="0"/>
                  </a:gradFill>
                </a:rPr>
                <a:t>Av2</a:t>
              </a:r>
            </a:p>
          </p:txBody>
        </p:sp>
      </p:grpSp>
      <p:grpSp>
        <p:nvGrpSpPr>
          <p:cNvPr id="140" name="Group 139"/>
          <p:cNvGrpSpPr/>
          <p:nvPr/>
        </p:nvGrpSpPr>
        <p:grpSpPr>
          <a:xfrm>
            <a:off x="5903096" y="2851909"/>
            <a:ext cx="433682" cy="649604"/>
            <a:chOff x="1824733" y="2956249"/>
            <a:chExt cx="807346" cy="1154346"/>
          </a:xfrm>
        </p:grpSpPr>
        <p:pic>
          <p:nvPicPr>
            <p:cNvPr id="141" name="Picture 140"/>
            <p:cNvPicPr>
              <a:picLocks noChangeAspect="1"/>
            </p:cNvPicPr>
            <p:nvPr/>
          </p:nvPicPr>
          <p:blipFill>
            <a:blip r:embed="rId3"/>
            <a:stretch>
              <a:fillRect/>
            </a:stretch>
          </p:blipFill>
          <p:spPr>
            <a:xfrm>
              <a:off x="1824733" y="2956249"/>
              <a:ext cx="807346" cy="1154346"/>
            </a:xfrm>
            <a:prstGeom prst="rect">
              <a:avLst/>
            </a:prstGeom>
          </p:spPr>
        </p:pic>
        <p:sp>
          <p:nvSpPr>
            <p:cNvPr id="142" name="Rectangle 141"/>
            <p:cNvSpPr/>
            <p:nvPr/>
          </p:nvSpPr>
          <p:spPr bwMode="auto">
            <a:xfrm>
              <a:off x="1969799" y="3027988"/>
              <a:ext cx="535780" cy="507669"/>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N</a:t>
              </a:r>
            </a:p>
          </p:txBody>
        </p:sp>
      </p:grpSp>
      <p:grpSp>
        <p:nvGrpSpPr>
          <p:cNvPr id="143" name="Group 142"/>
          <p:cNvGrpSpPr/>
          <p:nvPr/>
        </p:nvGrpSpPr>
        <p:grpSpPr>
          <a:xfrm>
            <a:off x="7651358" y="2851909"/>
            <a:ext cx="433682" cy="649604"/>
            <a:chOff x="454025" y="3077179"/>
            <a:chExt cx="807346" cy="1154346"/>
          </a:xfrm>
        </p:grpSpPr>
        <p:pic>
          <p:nvPicPr>
            <p:cNvPr id="144" name="Picture 143"/>
            <p:cNvPicPr>
              <a:picLocks noChangeAspect="1"/>
            </p:cNvPicPr>
            <p:nvPr/>
          </p:nvPicPr>
          <p:blipFill>
            <a:blip r:embed="rId3"/>
            <a:stretch>
              <a:fillRect/>
            </a:stretch>
          </p:blipFill>
          <p:spPr>
            <a:xfrm>
              <a:off x="454025" y="3077179"/>
              <a:ext cx="807346" cy="1154346"/>
            </a:xfrm>
            <a:prstGeom prst="rect">
              <a:avLst/>
            </a:prstGeom>
          </p:spPr>
        </p:pic>
        <p:sp>
          <p:nvSpPr>
            <p:cNvPr id="145" name="Rectangle 14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H</a:t>
              </a:r>
            </a:p>
          </p:txBody>
        </p:sp>
      </p:grpSp>
      <p:grpSp>
        <p:nvGrpSpPr>
          <p:cNvPr id="147" name="Group 146"/>
          <p:cNvGrpSpPr/>
          <p:nvPr/>
        </p:nvGrpSpPr>
        <p:grpSpPr>
          <a:xfrm>
            <a:off x="4881152" y="1638082"/>
            <a:ext cx="731520" cy="907858"/>
            <a:chOff x="5815165" y="2158958"/>
            <a:chExt cx="808746" cy="1003699"/>
          </a:xfrm>
        </p:grpSpPr>
        <p:sp>
          <p:nvSpPr>
            <p:cNvPr id="148"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49" name="Straight Connector 148"/>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150" name="Rectangle 149"/>
          <p:cNvSpPr/>
          <p:nvPr/>
        </p:nvSpPr>
        <p:spPr bwMode="auto">
          <a:xfrm>
            <a:off x="4743375" y="3815446"/>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General Purpose &amp; Application Workloads </a:t>
            </a:r>
          </a:p>
        </p:txBody>
      </p:sp>
      <p:grpSp>
        <p:nvGrpSpPr>
          <p:cNvPr id="151" name="Group 150"/>
          <p:cNvGrpSpPr/>
          <p:nvPr/>
        </p:nvGrpSpPr>
        <p:grpSpPr>
          <a:xfrm>
            <a:off x="4813395" y="2456546"/>
            <a:ext cx="864685" cy="1236329"/>
            <a:chOff x="454025" y="3077179"/>
            <a:chExt cx="807346" cy="1154346"/>
          </a:xfrm>
        </p:grpSpPr>
        <p:pic>
          <p:nvPicPr>
            <p:cNvPr id="152" name="Picture 151"/>
            <p:cNvPicPr>
              <a:picLocks noChangeAspect="1"/>
            </p:cNvPicPr>
            <p:nvPr/>
          </p:nvPicPr>
          <p:blipFill>
            <a:blip r:embed="rId3"/>
            <a:stretch>
              <a:fillRect/>
            </a:stretch>
          </p:blipFill>
          <p:spPr>
            <a:xfrm>
              <a:off x="454025" y="3077179"/>
              <a:ext cx="807346" cy="1154346"/>
            </a:xfrm>
            <a:prstGeom prst="rect">
              <a:avLst/>
            </a:prstGeom>
          </p:spPr>
        </p:pic>
        <p:sp>
          <p:nvSpPr>
            <p:cNvPr id="153" name="Rectangle 152"/>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rPr>
                <a:t>Dv3</a:t>
              </a:r>
            </a:p>
          </p:txBody>
        </p:sp>
      </p:grpSp>
      <p:grpSp>
        <p:nvGrpSpPr>
          <p:cNvPr id="155" name="Group 154"/>
          <p:cNvGrpSpPr/>
          <p:nvPr/>
        </p:nvGrpSpPr>
        <p:grpSpPr>
          <a:xfrm>
            <a:off x="9640857" y="1616283"/>
            <a:ext cx="731520" cy="907858"/>
            <a:chOff x="6861364" y="2158958"/>
            <a:chExt cx="808746" cy="1003699"/>
          </a:xfrm>
        </p:grpSpPr>
        <p:sp>
          <p:nvSpPr>
            <p:cNvPr id="156" name="Rectangular Callout 50"/>
            <p:cNvSpPr/>
            <p:nvPr/>
          </p:nvSpPr>
          <p:spPr bwMode="auto">
            <a:xfrm>
              <a:off x="6861364"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57" name="Straight Connector 156"/>
            <p:cNvCxnSpPr/>
            <p:nvPr/>
          </p:nvCxnSpPr>
          <p:spPr>
            <a:xfrm flipH="1" flipV="1">
              <a:off x="726976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9577922" y="2442210"/>
            <a:ext cx="864685" cy="1236329"/>
            <a:chOff x="454025" y="3077179"/>
            <a:chExt cx="807346" cy="1154346"/>
          </a:xfrm>
        </p:grpSpPr>
        <p:pic>
          <p:nvPicPr>
            <p:cNvPr id="159" name="Picture 158"/>
            <p:cNvPicPr>
              <a:picLocks noChangeAspect="1"/>
            </p:cNvPicPr>
            <p:nvPr/>
          </p:nvPicPr>
          <p:blipFill>
            <a:blip r:embed="rId3"/>
            <a:stretch>
              <a:fillRect/>
            </a:stretch>
          </p:blipFill>
          <p:spPr>
            <a:xfrm>
              <a:off x="454025" y="3077179"/>
              <a:ext cx="807346" cy="1154346"/>
            </a:xfrm>
            <a:prstGeom prst="rect">
              <a:avLst/>
            </a:prstGeom>
          </p:spPr>
        </p:pic>
        <p:sp>
          <p:nvSpPr>
            <p:cNvPr id="160" name="Rectangle 15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M</a:t>
              </a:r>
            </a:p>
          </p:txBody>
        </p:sp>
      </p:grpSp>
      <p:sp>
        <p:nvSpPr>
          <p:cNvPr id="161" name="Rectangle 160"/>
          <p:cNvSpPr/>
          <p:nvPr/>
        </p:nvSpPr>
        <p:spPr bwMode="auto">
          <a:xfrm>
            <a:off x="9471849" y="3793647"/>
            <a:ext cx="1227297"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largest enterprise applications including SAP HANA</a:t>
            </a:r>
          </a:p>
        </p:txBody>
      </p:sp>
      <p:grpSp>
        <p:nvGrpSpPr>
          <p:cNvPr id="81" name="Group 80"/>
          <p:cNvGrpSpPr/>
          <p:nvPr/>
        </p:nvGrpSpPr>
        <p:grpSpPr>
          <a:xfrm>
            <a:off x="11033261" y="1615601"/>
            <a:ext cx="734967" cy="907858"/>
            <a:chOff x="11069612" y="2158958"/>
            <a:chExt cx="812557" cy="1003699"/>
          </a:xfrm>
        </p:grpSpPr>
        <p:sp>
          <p:nvSpPr>
            <p:cNvPr id="82" name="Rectangular Callout 51"/>
            <p:cNvSpPr/>
            <p:nvPr/>
          </p:nvSpPr>
          <p:spPr bwMode="auto">
            <a:xfrm>
              <a:off x="11069612" y="2158958"/>
              <a:ext cx="812557"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CY16-GA</a:t>
              </a:r>
            </a:p>
          </p:txBody>
        </p:sp>
        <p:cxnSp>
          <p:nvCxnSpPr>
            <p:cNvPr id="83" name="Straight Connector 82"/>
            <p:cNvCxnSpPr/>
            <p:nvPr/>
          </p:nvCxnSpPr>
          <p:spPr>
            <a:xfrm flipH="1" flipV="1">
              <a:off x="11475890"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10903988" y="2513086"/>
            <a:ext cx="990308" cy="1013056"/>
            <a:chOff x="9264169" y="3168861"/>
            <a:chExt cx="1048453" cy="1150283"/>
          </a:xfrm>
        </p:grpSpPr>
        <p:grpSp>
          <p:nvGrpSpPr>
            <p:cNvPr id="85" name="Group 84"/>
            <p:cNvGrpSpPr/>
            <p:nvPr/>
          </p:nvGrpSpPr>
          <p:grpSpPr>
            <a:xfrm>
              <a:off x="9369060" y="3168861"/>
              <a:ext cx="838673" cy="860859"/>
              <a:chOff x="-1455738" y="922338"/>
              <a:chExt cx="300038" cy="307975"/>
            </a:xfrm>
          </p:grpSpPr>
          <p:sp>
            <p:nvSpPr>
              <p:cNvPr id="87" name="Rectangle 124"/>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8" name="Rectangle 125"/>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89" name="Rectangle 126"/>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0" name="Rectangle 127"/>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1" name="Rectangle 128"/>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2" name="Rectangle 129"/>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3" name="Rectangle 130"/>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4" name="Rectangle 131"/>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5" name="Rectangle 132"/>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96" name="Oval 133"/>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pic>
          <p:nvPicPr>
            <p:cNvPr id="86" name="Picture 85"/>
            <p:cNvPicPr>
              <a:picLocks noChangeAspect="1"/>
            </p:cNvPicPr>
            <p:nvPr/>
          </p:nvPicPr>
          <p:blipFill>
            <a:blip r:embed="rId4"/>
            <a:stretch>
              <a:fillRect/>
            </a:stretch>
          </p:blipFill>
          <p:spPr>
            <a:xfrm>
              <a:off x="9264169" y="4013345"/>
              <a:ext cx="1048453" cy="305799"/>
            </a:xfrm>
            <a:prstGeom prst="rect">
              <a:avLst/>
            </a:prstGeom>
          </p:spPr>
        </p:pic>
      </p:grpSp>
      <p:sp>
        <p:nvSpPr>
          <p:cNvPr id="97" name="Rectangle 96"/>
          <p:cNvSpPr/>
          <p:nvPr/>
        </p:nvSpPr>
        <p:spPr bwMode="auto">
          <a:xfrm>
            <a:off x="10818065" y="3792965"/>
            <a:ext cx="1103296"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Optimized for large </a:t>
            </a:r>
            <a:b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SAP HANA workloads</a:t>
            </a:r>
          </a:p>
        </p:txBody>
      </p:sp>
      <p:grpSp>
        <p:nvGrpSpPr>
          <p:cNvPr id="105" name="Group 104"/>
          <p:cNvGrpSpPr/>
          <p:nvPr/>
        </p:nvGrpSpPr>
        <p:grpSpPr>
          <a:xfrm>
            <a:off x="1453521" y="1638082"/>
            <a:ext cx="731520" cy="907858"/>
            <a:chOff x="5815165" y="2158958"/>
            <a:chExt cx="808746" cy="1003699"/>
          </a:xfrm>
        </p:grpSpPr>
        <p:sp>
          <p:nvSpPr>
            <p:cNvPr id="106" name="Rectangular Callout 49"/>
            <p:cNvSpPr/>
            <p:nvPr/>
          </p:nvSpPr>
          <p:spPr bwMode="auto">
            <a:xfrm>
              <a:off x="5815165" y="2158958"/>
              <a:ext cx="808746" cy="28582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CY17-Q2</a:t>
              </a:r>
            </a:p>
          </p:txBody>
        </p:sp>
        <p:cxnSp>
          <p:nvCxnSpPr>
            <p:cNvPr id="108" name="Straight Connector 107"/>
            <p:cNvCxnSpPr/>
            <p:nvPr/>
          </p:nvCxnSpPr>
          <p:spPr>
            <a:xfrm flipH="1" flipV="1">
              <a:off x="6218237" y="2431137"/>
              <a:ext cx="1" cy="731520"/>
            </a:xfrm>
            <a:prstGeom prst="line">
              <a:avLst/>
            </a:prstGeom>
            <a:ln w="19050">
              <a:solidFill>
                <a:srgbClr val="BABABA"/>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1385764" y="2456546"/>
            <a:ext cx="864685" cy="1236329"/>
            <a:chOff x="454025" y="3077179"/>
            <a:chExt cx="807346" cy="1154346"/>
          </a:xfrm>
        </p:grpSpPr>
        <p:pic>
          <p:nvPicPr>
            <p:cNvPr id="113" name="Picture 112"/>
            <p:cNvPicPr>
              <a:picLocks noChangeAspect="1"/>
            </p:cNvPicPr>
            <p:nvPr/>
          </p:nvPicPr>
          <p:blipFill>
            <a:blip r:embed="rId3"/>
            <a:stretch>
              <a:fillRect/>
            </a:stretch>
          </p:blipFill>
          <p:spPr>
            <a:xfrm>
              <a:off x="454025" y="3077179"/>
              <a:ext cx="807346" cy="1154346"/>
            </a:xfrm>
            <a:prstGeom prst="rect">
              <a:avLst/>
            </a:prstGeom>
          </p:spPr>
        </p:pic>
        <p:sp>
          <p:nvSpPr>
            <p:cNvPr id="114" name="Rectangle 11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4400" b="1">
                  <a:gradFill>
                    <a:gsLst>
                      <a:gs pos="0">
                        <a:srgbClr val="FFFFFF"/>
                      </a:gs>
                      <a:gs pos="100000">
                        <a:srgbClr val="FFFFFF"/>
                      </a:gs>
                    </a:gsLst>
                    <a:lin ang="5400000" scaled="0"/>
                  </a:gradFill>
                </a:rPr>
                <a:t>B</a:t>
              </a:r>
              <a:endParaRPr lang="en-US" sz="2400" b="1">
                <a:gradFill>
                  <a:gsLst>
                    <a:gs pos="0">
                      <a:srgbClr val="FFFFFF"/>
                    </a:gs>
                    <a:gs pos="100000">
                      <a:srgbClr val="FFFFFF"/>
                    </a:gs>
                  </a:gsLst>
                  <a:lin ang="5400000" scaled="0"/>
                </a:gradFill>
              </a:endParaRPr>
            </a:p>
          </p:txBody>
        </p:sp>
      </p:grpSp>
      <p:sp>
        <p:nvSpPr>
          <p:cNvPr id="115" name="Rectangle 114"/>
          <p:cNvSpPr/>
          <p:nvPr/>
        </p:nvSpPr>
        <p:spPr bwMode="auto">
          <a:xfrm>
            <a:off x="1326741" y="3832932"/>
            <a:ext cx="1004724" cy="393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Small</a:t>
            </a:r>
          </a:p>
          <a:p>
            <a:pPr algn="ctr" defTabSz="932293" eaLnBrk="0" fontAlgn="base" hangingPunct="0">
              <a:lnSpc>
                <a:spcPct val="90000"/>
              </a:lnSpc>
              <a:spcBef>
                <a:spcPct val="0"/>
              </a:spcBef>
              <a:spcAft>
                <a:spcPct val="0"/>
              </a:spcAft>
              <a:buClr>
                <a:schemeClr val="tx1"/>
              </a:buClr>
              <a:defRPr/>
            </a:pPr>
            <a:r>
              <a:rPr lang="en-US" sz="1000" kern="0">
                <a:gradFill>
                  <a:gsLst>
                    <a:gs pos="125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 Workloads </a:t>
            </a:r>
          </a:p>
        </p:txBody>
      </p:sp>
    </p:spTree>
    <p:extLst>
      <p:ext uri="{BB962C8B-B14F-4D97-AF65-F5344CB8AC3E}">
        <p14:creationId xmlns:p14="http://schemas.microsoft.com/office/powerpoint/2010/main" val="1383787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250"/>
                                  </p:stCondLst>
                                  <p:childTnLst>
                                    <p:animMotion origin="layout" path="M -8.14399E-7 -2.08806E-7 L -8.14399E-7 0.05039 " pathEditMode="relative" rAng="0" ptsTypes="AA">
                                      <p:cBhvr>
                                        <p:cTn id="17" dur="750" spd="-100000" fill="hold"/>
                                        <p:tgtEl>
                                          <p:spTgt spid="7"/>
                                        </p:tgtEl>
                                        <p:attrNameLst>
                                          <p:attrName>ppt_x</p:attrName>
                                          <p:attrName>ppt_y</p:attrName>
                                        </p:attrNameLst>
                                      </p:cBhvr>
                                      <p:rCtr x="0" y="2519"/>
                                    </p:animMotion>
                                  </p:childTnLst>
                                </p:cTn>
                              </p:par>
                              <p:par>
                                <p:cTn id="18" presetID="10" presetClass="entr" presetSubtype="0" fill="hold" nodeType="withEffect">
                                  <p:stCondLst>
                                    <p:cond delay="250"/>
                                  </p:stCondLst>
                                  <p:childTnLst>
                                    <p:set>
                                      <p:cBhvr>
                                        <p:cTn id="19" dur="1" fill="hold">
                                          <p:stCondLst>
                                            <p:cond delay="0"/>
                                          </p:stCondLst>
                                        </p:cTn>
                                        <p:tgtEl>
                                          <p:spTgt spid="147"/>
                                        </p:tgtEl>
                                        <p:attrNameLst>
                                          <p:attrName>style.visibility</p:attrName>
                                        </p:attrNameLst>
                                      </p:cBhvr>
                                      <p:to>
                                        <p:strVal val="visible"/>
                                      </p:to>
                                    </p:set>
                                    <p:animEffect transition="in" filter="fade">
                                      <p:cBhvr>
                                        <p:cTn id="20" dur="500"/>
                                        <p:tgtEl>
                                          <p:spTgt spid="147"/>
                                        </p:tgtEl>
                                      </p:cBhvr>
                                    </p:animEffect>
                                  </p:childTnLst>
                                </p:cTn>
                              </p:par>
                              <p:par>
                                <p:cTn id="21" presetID="42" presetClass="path" presetSubtype="0" decel="100000" fill="hold" nodeType="withEffect">
                                  <p:stCondLst>
                                    <p:cond delay="250"/>
                                  </p:stCondLst>
                                  <p:childTnLst>
                                    <p:animMotion origin="layout" path="M 1.01098E-6 2.46028E-6 L 1.01098E-6 0.05038 " pathEditMode="relative" rAng="0" ptsTypes="AA">
                                      <p:cBhvr>
                                        <p:cTn id="22" dur="750" spd="-100000" fill="hold"/>
                                        <p:tgtEl>
                                          <p:spTgt spid="147"/>
                                        </p:tgtEl>
                                        <p:attrNameLst>
                                          <p:attrName>ppt_x</p:attrName>
                                          <p:attrName>ppt_y</p:attrName>
                                        </p:attrNameLst>
                                      </p:cBhvr>
                                      <p:rCtr x="0" y="2519"/>
                                    </p:animMotion>
                                  </p:childTnLst>
                                </p:cTn>
                              </p:par>
                              <p:par>
                                <p:cTn id="23" presetID="10" presetClass="entr" presetSubtype="0" fill="hold"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nodeType="withEffect">
                                  <p:stCondLst>
                                    <p:cond delay="250"/>
                                  </p:stCondLst>
                                  <p:childTnLst>
                                    <p:animMotion origin="layout" path="M 1.70283E-6 4.23967E-6 L 1.70283E-6 0.05038 " pathEditMode="relative" rAng="0" ptsTypes="AA">
                                      <p:cBhvr>
                                        <p:cTn id="27" dur="750" spd="-100000" fill="hold"/>
                                        <p:tgtEl>
                                          <p:spTgt spid="8"/>
                                        </p:tgtEl>
                                        <p:attrNameLst>
                                          <p:attrName>ppt_x</p:attrName>
                                          <p:attrName>ppt_y</p:attrName>
                                        </p:attrNameLst>
                                      </p:cBhvr>
                                      <p:rCtr x="0" y="2519"/>
                                    </p:animMotion>
                                  </p:childTnLst>
                                </p:cTn>
                              </p:par>
                              <p:par>
                                <p:cTn id="28" presetID="10" presetClass="entr" presetSubtype="0" fill="hold" grpId="0" nodeType="withEffect">
                                  <p:stCondLst>
                                    <p:cond delay="250"/>
                                  </p:stCondLst>
                                  <p:childTnLst>
                                    <p:set>
                                      <p:cBhvr>
                                        <p:cTn id="29" dur="1" fill="hold">
                                          <p:stCondLst>
                                            <p:cond delay="0"/>
                                          </p:stCondLst>
                                        </p:cTn>
                                        <p:tgtEl>
                                          <p:spTgt spid="342"/>
                                        </p:tgtEl>
                                        <p:attrNameLst>
                                          <p:attrName>style.visibility</p:attrName>
                                        </p:attrNameLst>
                                      </p:cBhvr>
                                      <p:to>
                                        <p:strVal val="visible"/>
                                      </p:to>
                                    </p:set>
                                    <p:animEffect transition="in" filter="fade">
                                      <p:cBhvr>
                                        <p:cTn id="30" dur="500"/>
                                        <p:tgtEl>
                                          <p:spTgt spid="342"/>
                                        </p:tgtEl>
                                      </p:cBhvr>
                                    </p:animEffect>
                                  </p:childTnLst>
                                </p:cTn>
                              </p:par>
                              <p:par>
                                <p:cTn id="31" presetID="42" presetClass="path" presetSubtype="0" decel="100000" fill="hold" grpId="1" nodeType="withEffect">
                                  <p:stCondLst>
                                    <p:cond delay="250"/>
                                  </p:stCondLst>
                                  <p:childTnLst>
                                    <p:animMotion origin="layout" path="M -3.16569E-6 1.24376E-6 L -3.16569E-6 0.05038 " pathEditMode="relative" rAng="0" ptsTypes="AA">
                                      <p:cBhvr>
                                        <p:cTn id="32" dur="750" spd="-100000" fill="hold"/>
                                        <p:tgtEl>
                                          <p:spTgt spid="342"/>
                                        </p:tgtEl>
                                        <p:attrNameLst>
                                          <p:attrName>ppt_x</p:attrName>
                                          <p:attrName>ppt_y</p:attrName>
                                        </p:attrNameLst>
                                      </p:cBhvr>
                                      <p:rCtr x="0" y="2519"/>
                                    </p:animMotion>
                                  </p:childTnLst>
                                </p:cTn>
                              </p:par>
                              <p:par>
                                <p:cTn id="33" presetID="10" presetClass="entr" presetSubtype="0" fill="hold" grpId="0" nodeType="withEffect">
                                  <p:stCondLst>
                                    <p:cond delay="25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500"/>
                                        <p:tgtEl>
                                          <p:spTgt spid="341"/>
                                        </p:tgtEl>
                                      </p:cBhvr>
                                    </p:animEffect>
                                  </p:childTnLst>
                                </p:cTn>
                              </p:par>
                              <p:par>
                                <p:cTn id="36" presetID="42" presetClass="path" presetSubtype="0" decel="100000" fill="hold" grpId="1" nodeType="withEffect">
                                  <p:stCondLst>
                                    <p:cond delay="250"/>
                                  </p:stCondLst>
                                  <p:childTnLst>
                                    <p:animMotion origin="layout" path="M -3.59459E-6 -4.30776E-6 L -3.59459E-6 0.05039 " pathEditMode="relative" rAng="0" ptsTypes="AA">
                                      <p:cBhvr>
                                        <p:cTn id="37" dur="750" spd="-100000" fill="hold"/>
                                        <p:tgtEl>
                                          <p:spTgt spid="341"/>
                                        </p:tgtEl>
                                        <p:attrNameLst>
                                          <p:attrName>ppt_x</p:attrName>
                                          <p:attrName>ppt_y</p:attrName>
                                        </p:attrNameLst>
                                      </p:cBhvr>
                                      <p:rCtr x="0" y="2519"/>
                                    </p:animMotion>
                                  </p:childTnLst>
                                </p:cTn>
                              </p:par>
                              <p:par>
                                <p:cTn id="38" presetID="10" presetClass="entr" presetSubtype="0" fill="hold" grpId="0" nodeType="withEffect">
                                  <p:stCondLst>
                                    <p:cond delay="250"/>
                                  </p:stCondLst>
                                  <p:childTnLst>
                                    <p:set>
                                      <p:cBhvr>
                                        <p:cTn id="39" dur="1" fill="hold">
                                          <p:stCondLst>
                                            <p:cond delay="0"/>
                                          </p:stCondLst>
                                        </p:cTn>
                                        <p:tgtEl>
                                          <p:spTgt spid="150"/>
                                        </p:tgtEl>
                                        <p:attrNameLst>
                                          <p:attrName>style.visibility</p:attrName>
                                        </p:attrNameLst>
                                      </p:cBhvr>
                                      <p:to>
                                        <p:strVal val="visible"/>
                                      </p:to>
                                    </p:set>
                                    <p:animEffect transition="in" filter="fade">
                                      <p:cBhvr>
                                        <p:cTn id="40" dur="500"/>
                                        <p:tgtEl>
                                          <p:spTgt spid="150"/>
                                        </p:tgtEl>
                                      </p:cBhvr>
                                    </p:animEffect>
                                  </p:childTnLst>
                                </p:cTn>
                              </p:par>
                              <p:par>
                                <p:cTn id="41" presetID="42" presetClass="path" presetSubtype="0" decel="100000" fill="hold" grpId="1" nodeType="withEffect">
                                  <p:stCondLst>
                                    <p:cond delay="250"/>
                                  </p:stCondLst>
                                  <p:childTnLst>
                                    <p:animMotion origin="layout" path="M -1.34031E-6 3.91285E-6 L -1.34031E-6 0.05038 " pathEditMode="relative" rAng="0" ptsTypes="AA">
                                      <p:cBhvr>
                                        <p:cTn id="42" dur="750" spd="-100000" fill="hold"/>
                                        <p:tgtEl>
                                          <p:spTgt spid="150"/>
                                        </p:tgtEl>
                                        <p:attrNameLst>
                                          <p:attrName>ppt_x</p:attrName>
                                          <p:attrName>ppt_y</p:attrName>
                                        </p:attrNameLst>
                                      </p:cBhvr>
                                      <p:rCtr x="0" y="2519"/>
                                    </p:animMotion>
                                  </p:childTnLst>
                                </p:cTn>
                              </p:par>
                              <p:par>
                                <p:cTn id="43" presetID="10" presetClass="entr" presetSubtype="0" fill="hold" nodeType="withEffect">
                                  <p:stCondLst>
                                    <p:cond delay="250"/>
                                  </p:stCondLst>
                                  <p:childTnLst>
                                    <p:set>
                                      <p:cBhvr>
                                        <p:cTn id="44" dur="1" fill="hold">
                                          <p:stCondLst>
                                            <p:cond delay="0"/>
                                          </p:stCondLst>
                                        </p:cTn>
                                        <p:tgtEl>
                                          <p:spTgt spid="155"/>
                                        </p:tgtEl>
                                        <p:attrNameLst>
                                          <p:attrName>style.visibility</p:attrName>
                                        </p:attrNameLst>
                                      </p:cBhvr>
                                      <p:to>
                                        <p:strVal val="visible"/>
                                      </p:to>
                                    </p:set>
                                    <p:animEffect transition="in" filter="fade">
                                      <p:cBhvr>
                                        <p:cTn id="45" dur="500"/>
                                        <p:tgtEl>
                                          <p:spTgt spid="155"/>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61"/>
                                        </p:tgtEl>
                                        <p:attrNameLst>
                                          <p:attrName>style.visibility</p:attrName>
                                        </p:attrNameLst>
                                      </p:cBhvr>
                                      <p:to>
                                        <p:strVal val="visible"/>
                                      </p:to>
                                    </p:set>
                                    <p:animEffect transition="in" filter="fade">
                                      <p:cBhvr>
                                        <p:cTn id="48" dur="500"/>
                                        <p:tgtEl>
                                          <p:spTgt spid="161"/>
                                        </p:tgtEl>
                                      </p:cBhvr>
                                    </p:animEffect>
                                  </p:childTnLst>
                                </p:cTn>
                              </p:par>
                              <p:par>
                                <p:cTn id="49" presetID="42" presetClass="path" presetSubtype="0" decel="100000" fill="hold" grpId="1" nodeType="withEffect">
                                  <p:stCondLst>
                                    <p:cond delay="250"/>
                                  </p:stCondLst>
                                  <p:childTnLst>
                                    <p:animMotion origin="layout" path="M -4.00562E-6 -3.41807E-6 L -4.00562E-6 0.05039 " pathEditMode="relative" rAng="0" ptsTypes="AA">
                                      <p:cBhvr>
                                        <p:cTn id="50" dur="750" spd="-100000" fill="hold"/>
                                        <p:tgtEl>
                                          <p:spTgt spid="161"/>
                                        </p:tgtEl>
                                        <p:attrNameLst>
                                          <p:attrName>ppt_x</p:attrName>
                                          <p:attrName>ppt_y</p:attrName>
                                        </p:attrNameLst>
                                      </p:cBhvr>
                                      <p:rCtr x="0" y="2519"/>
                                    </p:animMotion>
                                  </p:childTnLst>
                                </p:cTn>
                              </p:par>
                              <p:par>
                                <p:cTn id="51" presetID="10" presetClass="entr" presetSubtype="0" fill="hold" nodeType="withEffect">
                                  <p:stCondLst>
                                    <p:cond delay="25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42" presetClass="path" presetSubtype="0" decel="100000" fill="hold" nodeType="withEffect">
                                  <p:stCondLst>
                                    <p:cond delay="250"/>
                                  </p:stCondLst>
                                  <p:childTnLst>
                                    <p:animMotion origin="layout" path="M 4.60812E-6 -5.44712E-8 L 4.60812E-6 0.05039 " pathEditMode="relative" rAng="0" ptsTypes="AA">
                                      <p:cBhvr>
                                        <p:cTn id="55" dur="750" spd="-100000" fill="hold"/>
                                        <p:tgtEl>
                                          <p:spTgt spid="81"/>
                                        </p:tgtEl>
                                        <p:attrNameLst>
                                          <p:attrName>ppt_x</p:attrName>
                                          <p:attrName>ppt_y</p:attrName>
                                        </p:attrNameLst>
                                      </p:cBhvr>
                                      <p:rCtr x="0" y="2519"/>
                                    </p:animMotion>
                                  </p:childTnLst>
                                </p:cTn>
                              </p:par>
                              <p:par>
                                <p:cTn id="56" presetID="10" presetClass="entr" presetSubtype="0" fill="hold" grpId="0" nodeType="withEffect">
                                  <p:stCondLst>
                                    <p:cond delay="250"/>
                                  </p:stCondLst>
                                  <p:childTnLst>
                                    <p:set>
                                      <p:cBhvr>
                                        <p:cTn id="57" dur="1" fill="hold">
                                          <p:stCondLst>
                                            <p:cond delay="0"/>
                                          </p:stCondLst>
                                        </p:cTn>
                                        <p:tgtEl>
                                          <p:spTgt spid="97"/>
                                        </p:tgtEl>
                                        <p:attrNameLst>
                                          <p:attrName>style.visibility</p:attrName>
                                        </p:attrNameLst>
                                      </p:cBhvr>
                                      <p:to>
                                        <p:strVal val="visible"/>
                                      </p:to>
                                    </p:set>
                                    <p:animEffect transition="in" filter="fade">
                                      <p:cBhvr>
                                        <p:cTn id="58" dur="500"/>
                                        <p:tgtEl>
                                          <p:spTgt spid="97"/>
                                        </p:tgtEl>
                                      </p:cBhvr>
                                    </p:animEffect>
                                  </p:childTnLst>
                                </p:cTn>
                              </p:par>
                              <p:par>
                                <p:cTn id="59" presetID="42" presetClass="path" presetSubtype="0" decel="100000" fill="hold" grpId="1" nodeType="withEffect">
                                  <p:stCondLst>
                                    <p:cond delay="250"/>
                                  </p:stCondLst>
                                  <p:childTnLst>
                                    <p:animMotion origin="layout" path="M -6.63773E-8 1.39809E-6 L -6.63773E-8 0.05038 " pathEditMode="relative" rAng="0" ptsTypes="AA">
                                      <p:cBhvr>
                                        <p:cTn id="60" dur="750" spd="-100000" fill="hold"/>
                                        <p:tgtEl>
                                          <p:spTgt spid="97"/>
                                        </p:tgtEl>
                                        <p:attrNameLst>
                                          <p:attrName>ppt_x</p:attrName>
                                          <p:attrName>ppt_y</p:attrName>
                                        </p:attrNameLst>
                                      </p:cBhvr>
                                      <p:rCtr x="0" y="2519"/>
                                    </p:animMotion>
                                  </p:childTnLst>
                                </p:cTn>
                              </p:par>
                              <p:par>
                                <p:cTn id="61" presetID="10" presetClass="entr" presetSubtype="0" fill="hold" nodeType="withEffect">
                                  <p:stCondLst>
                                    <p:cond delay="250"/>
                                  </p:stCondLst>
                                  <p:childTnLst>
                                    <p:set>
                                      <p:cBhvr>
                                        <p:cTn id="62" dur="1" fill="hold">
                                          <p:stCondLst>
                                            <p:cond delay="0"/>
                                          </p:stCondLst>
                                        </p:cTn>
                                        <p:tgtEl>
                                          <p:spTgt spid="105"/>
                                        </p:tgtEl>
                                        <p:attrNameLst>
                                          <p:attrName>style.visibility</p:attrName>
                                        </p:attrNameLst>
                                      </p:cBhvr>
                                      <p:to>
                                        <p:strVal val="visible"/>
                                      </p:to>
                                    </p:set>
                                    <p:animEffect transition="in" filter="fade">
                                      <p:cBhvr>
                                        <p:cTn id="63" dur="500"/>
                                        <p:tgtEl>
                                          <p:spTgt spid="105"/>
                                        </p:tgtEl>
                                      </p:cBhvr>
                                    </p:animEffect>
                                  </p:childTnLst>
                                </p:cTn>
                              </p:par>
                              <p:par>
                                <p:cTn id="64" presetID="42" presetClass="path" presetSubtype="0" decel="100000" fill="hold" nodeType="withEffect">
                                  <p:stCondLst>
                                    <p:cond delay="250"/>
                                  </p:stCondLst>
                                  <p:childTnLst>
                                    <p:animMotion origin="layout" path="M 4.57748E-6 2.46028E-6 L 4.57748E-6 0.05038 " pathEditMode="relative" rAng="0" ptsTypes="AA">
                                      <p:cBhvr>
                                        <p:cTn id="65" dur="750" spd="-100000" fill="hold"/>
                                        <p:tgtEl>
                                          <p:spTgt spid="105"/>
                                        </p:tgtEl>
                                        <p:attrNameLst>
                                          <p:attrName>ppt_x</p:attrName>
                                          <p:attrName>ppt_y</p:attrName>
                                        </p:attrNameLst>
                                      </p:cBhvr>
                                      <p:rCtr x="0" y="2519"/>
                                    </p:animMotion>
                                  </p:childTnLst>
                                </p:cTn>
                              </p:par>
                              <p:par>
                                <p:cTn id="66" presetID="10" presetClass="entr" presetSubtype="0" fill="hold" grpId="0" nodeType="withEffect">
                                  <p:stCondLst>
                                    <p:cond delay="25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par>
                                <p:cTn id="69" presetID="42" presetClass="path" presetSubtype="0" decel="100000" fill="hold" grpId="1" nodeType="withEffect">
                                  <p:stCondLst>
                                    <p:cond delay="250"/>
                                  </p:stCondLst>
                                  <p:childTnLst>
                                    <p:animMotion origin="layout" path="M -1.31478E-6 -2.68271E-6 L -1.31478E-6 0.05039 " pathEditMode="relative" rAng="0" ptsTypes="AA">
                                      <p:cBhvr>
                                        <p:cTn id="70" dur="750" spd="-100000" fill="hold"/>
                                        <p:tgtEl>
                                          <p:spTgt spid="115"/>
                                        </p:tgtEl>
                                        <p:attrNameLst>
                                          <p:attrName>ppt_x</p:attrName>
                                          <p:attrName>ppt_y</p:attrName>
                                        </p:attrNameLst>
                                      </p:cBhvr>
                                      <p:rCtr x="0" y="2519"/>
                                    </p:animMotion>
                                  </p:childTnLst>
                                </p:cTn>
                              </p:par>
                            </p:childTnLst>
                          </p:cTn>
                        </p:par>
                        <p:par>
                          <p:cTn id="71" fill="hold">
                            <p:stCondLst>
                              <p:cond delay="2000"/>
                            </p:stCondLst>
                            <p:childTnLst>
                              <p:par>
                                <p:cTn id="72" presetID="2" presetClass="entr" presetSubtype="4" decel="100000"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 calcmode="lin" valueType="num">
                                      <p:cBhvr additive="base">
                                        <p:cTn id="74" dur="750" fill="hold"/>
                                        <p:tgtEl>
                                          <p:spTgt spid="127"/>
                                        </p:tgtEl>
                                        <p:attrNameLst>
                                          <p:attrName>ppt_x</p:attrName>
                                        </p:attrNameLst>
                                      </p:cBhvr>
                                      <p:tavLst>
                                        <p:tav tm="0">
                                          <p:val>
                                            <p:strVal val="#ppt_x"/>
                                          </p:val>
                                        </p:tav>
                                        <p:tav tm="100000">
                                          <p:val>
                                            <p:strVal val="#ppt_x"/>
                                          </p:val>
                                        </p:tav>
                                      </p:tavLst>
                                    </p:anim>
                                    <p:anim calcmode="lin" valueType="num">
                                      <p:cBhvr additive="base">
                                        <p:cTn id="75" dur="750" fill="hold"/>
                                        <p:tgtEl>
                                          <p:spTgt spid="1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1" grpId="1"/>
      <p:bldP spid="342" grpId="0"/>
      <p:bldP spid="342" grpId="1"/>
      <p:bldP spid="150" grpId="0"/>
      <p:bldP spid="150" grpId="1"/>
      <p:bldP spid="161" grpId="0"/>
      <p:bldP spid="161" grpId="1"/>
      <p:bldP spid="97" grpId="0"/>
      <p:bldP spid="97" grpId="1"/>
      <p:bldP spid="115" grpId="0"/>
      <p:bldP spid="11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7F0-E2D2-45E4-B5E2-A64AC823E3DA}"/>
              </a:ext>
            </a:extLst>
          </p:cNvPr>
          <p:cNvSpPr>
            <a:spLocks noGrp="1"/>
          </p:cNvSpPr>
          <p:nvPr>
            <p:ph type="title"/>
          </p:nvPr>
        </p:nvSpPr>
        <p:spPr/>
        <p:txBody>
          <a:bodyPr/>
          <a:lstStyle/>
          <a:p>
            <a:pPr indent="457200"/>
            <a:r>
              <a:rPr lang="en-US" dirty="0"/>
              <a:t>New VM sizes</a:t>
            </a:r>
            <a:endParaRPr lang="en-US" dirty="0">
              <a:solidFill>
                <a:schemeClr val="tx1"/>
              </a:solidFill>
            </a:endParaRPr>
          </a:p>
        </p:txBody>
      </p:sp>
      <p:sp>
        <p:nvSpPr>
          <p:cNvPr id="3" name="Text Placeholder 2">
            <a:extLst>
              <a:ext uri="{FF2B5EF4-FFF2-40B4-BE49-F238E27FC236}">
                <a16:creationId xmlns:a16="http://schemas.microsoft.com/office/drawing/2014/main" id="{44F929DC-1D9E-4603-8F03-E9F56F403F8E}"/>
              </a:ext>
            </a:extLst>
          </p:cNvPr>
          <p:cNvSpPr>
            <a:spLocks noGrp="1"/>
          </p:cNvSpPr>
          <p:nvPr>
            <p:ph type="body" sz="quarter" idx="10"/>
          </p:nvPr>
        </p:nvSpPr>
        <p:spPr>
          <a:xfrm>
            <a:off x="274638" y="1212850"/>
            <a:ext cx="11888787" cy="3120854"/>
          </a:xfrm>
        </p:spPr>
        <p:txBody>
          <a:bodyPr/>
          <a:lstStyle/>
          <a:p>
            <a:pPr marL="571500" indent="-571500">
              <a:buFont typeface="Arial" panose="020B0604020202020204" pitchFamily="34" charset="0"/>
              <a:buChar char="•"/>
            </a:pPr>
            <a:r>
              <a:rPr lang="en-US" dirty="0"/>
              <a:t>SAP HANA running on both M-series and purpose-built infrastructure, the largest of their kind in the cloud. </a:t>
            </a:r>
          </a:p>
          <a:p>
            <a:pPr marL="571500" indent="-571500">
              <a:buFont typeface="Arial" panose="020B0604020202020204" pitchFamily="34" charset="0"/>
              <a:buChar char="•"/>
            </a:pPr>
            <a:r>
              <a:rPr lang="en-US" dirty="0"/>
              <a:t>B-series VM for burstable workloads</a:t>
            </a:r>
          </a:p>
          <a:p>
            <a:pPr marL="571500" indent="-571500">
              <a:buFont typeface="Arial" panose="020B0604020202020204" pitchFamily="34" charset="0"/>
              <a:buChar char="•"/>
            </a:pPr>
            <a:r>
              <a:rPr lang="en-US" dirty="0"/>
              <a:t>Fv2-, NCv2-, ND-series Intel’s Scalable Xeon and NVIDIA’s Tesla P100 and P40 GPUs.</a:t>
            </a:r>
            <a:br>
              <a:rPr lang="en-US" sz="2400" dirty="0"/>
            </a:br>
            <a:endParaRPr lang="en-US" sz="1600" dirty="0"/>
          </a:p>
        </p:txBody>
      </p:sp>
    </p:spTree>
    <p:extLst>
      <p:ext uri="{BB962C8B-B14F-4D97-AF65-F5344CB8AC3E}">
        <p14:creationId xmlns:p14="http://schemas.microsoft.com/office/powerpoint/2010/main" val="24196338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780503"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724044"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403839"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95438" y="5297690"/>
            <a:ext cx="2139437" cy="43998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2448" spc="30" dirty="0">
                <a:solidFill>
                  <a:srgbClr val="0078D7"/>
                </a:solidFill>
                <a:latin typeface="Segoe UI Light"/>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66609" y="3827643"/>
            <a:ext cx="652898" cy="6528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843693" y="3860585"/>
            <a:ext cx="600997" cy="587012"/>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252374" y="3822233"/>
            <a:ext cx="447050" cy="66371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0" name="Freeform 39"/>
          <p:cNvSpPr>
            <a:spLocks noChangeArrowheads="1"/>
          </p:cNvSpPr>
          <p:nvPr/>
        </p:nvSpPr>
        <p:spPr bwMode="auto">
          <a:xfrm>
            <a:off x="9498506" y="3831933"/>
            <a:ext cx="704491" cy="697092"/>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882" y="2096392"/>
            <a:ext cx="12434711" cy="116728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5609" kern="0" dirty="0">
                <a:solidFill>
                  <a:srgbClr val="002050"/>
                </a:solidFill>
                <a:latin typeface="Segoe UI Semilight"/>
                <a:cs typeface="Segoe UI Semilight" panose="020B0402040204020203" pitchFamily="34" charset="0"/>
              </a:rPr>
              <a:t>Azure. Cloud for all.</a:t>
            </a:r>
            <a:endParaRPr lang="en-US" sz="5609" kern="0" dirty="0">
              <a:solidFill>
                <a:srgbClr val="002050"/>
              </a:solidFill>
              <a:latin typeface="Segoe UI Light"/>
              <a:cs typeface="Segoe UI Semilight" panose="020B0402040204020203" pitchFamily="34" charset="0"/>
            </a:endParaRPr>
          </a:p>
          <a:p>
            <a:pPr defTabSz="914224">
              <a:defRPr/>
            </a:pPr>
            <a:endParaRPr lang="en-US" sz="5609" kern="0" dirty="0">
              <a:solidFill>
                <a:srgbClr val="002050"/>
              </a:solidFill>
              <a:latin typeface="Segoe UI Light"/>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91068" y="4863914"/>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5061943"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395766" y="4863915"/>
            <a:ext cx="149837" cy="1498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798819" y="4863915"/>
            <a:ext cx="149835" cy="149835"/>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917884" y="4933772"/>
            <a:ext cx="2082955" cy="506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263888" y="4931818"/>
            <a:ext cx="2059435" cy="7971"/>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617141" y="4931768"/>
            <a:ext cx="2112448" cy="706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848"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Content Placeholder 2"/>
          <p:cNvSpPr txBox="1">
            <a:spLocks/>
          </p:cNvSpPr>
          <p:nvPr/>
        </p:nvSpPr>
        <p:spPr>
          <a:xfrm>
            <a:off x="289051" y="2504234"/>
            <a:ext cx="4489026" cy="454278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Manage identical VMs at Scale</a:t>
            </a:r>
          </a:p>
          <a:p>
            <a:pPr marL="0" lv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High performance provisioning of 1-1000 VMs</a:t>
            </a:r>
          </a:p>
          <a:p>
            <a:pPr marL="0" indent="0" defTabSz="932503">
              <a:lnSpc>
                <a:spcPct val="100000"/>
              </a:lnSpc>
              <a:spcBef>
                <a:spcPts val="0"/>
              </a:spcBef>
              <a:spcAft>
                <a:spcPts val="1200"/>
              </a:spcAft>
              <a:buClr>
                <a:srgbClr val="FFFFFF"/>
              </a:buClr>
              <a:buNone/>
              <a:defRPr/>
            </a:pPr>
            <a:r>
              <a:rPr lang="en-US" sz="2400">
                <a:gradFill>
                  <a:gsLst>
                    <a:gs pos="1250">
                      <a:srgbClr val="FFFFFF"/>
                    </a:gs>
                    <a:gs pos="100000">
                      <a:srgbClr val="FFFFFF"/>
                    </a:gs>
                  </a:gsLst>
                  <a:lin ang="5400000" scaled="0"/>
                </a:gradFill>
                <a:cs typeface="Segoe UI Semibold" panose="020B0702040204020203" pitchFamily="34" charset="0"/>
              </a:rPr>
              <a:t>Auto-configuration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Auto-scale</a:t>
            </a:r>
            <a:r>
              <a:rPr kumimoji="0" lang="en-US" sz="2400" b="0" i="0" u="none" strike="noStrike" kern="1200" cap="none" spc="0" normalizeH="0" noProof="0">
                <a:ln>
                  <a:noFill/>
                </a:ln>
                <a:gradFill>
                  <a:gsLst>
                    <a:gs pos="1250">
                      <a:srgbClr val="FFFFFF"/>
                    </a:gs>
                    <a:gs pos="100000">
                      <a:srgbClr val="FFFFFF"/>
                    </a:gs>
                  </a:gsLst>
                  <a:lin ang="5400000" scaled="0"/>
                </a:gradFill>
                <a:effectLst/>
                <a:uLnTx/>
                <a:uFillTx/>
                <a:cs typeface="Segoe UI Semibold" panose="020B0702040204020203" pitchFamily="34" charset="0"/>
              </a:rPr>
              <a:t> based on schedule and resource metrics</a:t>
            </a:r>
            <a:endPar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endParaRP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Easy updates at scale</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2400">
                <a:gradFill>
                  <a:gsLst>
                    <a:gs pos="1250">
                      <a:srgbClr val="FFFFFF"/>
                    </a:gs>
                    <a:gs pos="100000">
                      <a:srgbClr val="FFFFFF"/>
                    </a:gs>
                  </a:gsLst>
                  <a:lin ang="5400000" scaled="0"/>
                </a:gradFill>
                <a:cs typeface="Segoe UI Semibold" panose="020B0702040204020203" pitchFamily="34" charset="0"/>
              </a:rPr>
              <a:t>Managed Disk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cs typeface="Segoe UI Semibold" panose="020B0702040204020203" pitchFamily="34" charset="0"/>
              </a:rPr>
              <a:t>Single ARM resource</a:t>
            </a:r>
          </a:p>
        </p:txBody>
      </p:sp>
      <p:sp>
        <p:nvSpPr>
          <p:cNvPr id="5" name="Title 1"/>
          <p:cNvSpPr txBox="1">
            <a:spLocks/>
          </p:cNvSpPr>
          <p:nvPr/>
        </p:nvSpPr>
        <p:spPr>
          <a:xfrm>
            <a:off x="261159" y="1473200"/>
            <a:ext cx="11183414"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VM Scale Sets</a:t>
            </a:r>
          </a:p>
        </p:txBody>
      </p:sp>
      <p:sp>
        <p:nvSpPr>
          <p:cNvPr id="6" name="AutoShape 3"/>
          <p:cNvSpPr>
            <a:spLocks noChangeAspect="1" noChangeArrowheads="1" noTextEdit="1"/>
          </p:cNvSpPr>
          <p:nvPr/>
        </p:nvSpPr>
        <p:spPr bwMode="auto">
          <a:xfrm>
            <a:off x="8101013" y="957264"/>
            <a:ext cx="404495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5"/>
          <p:cNvSpPr>
            <a:spLocks/>
          </p:cNvSpPr>
          <p:nvPr/>
        </p:nvSpPr>
        <p:spPr bwMode="auto">
          <a:xfrm>
            <a:off x="7860534" y="623625"/>
            <a:ext cx="3704740" cy="2248164"/>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734" y="1982073"/>
            <a:ext cx="1931089" cy="177943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3788805"/>
            <a:ext cx="1050532" cy="968029"/>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3788804"/>
            <a:ext cx="1050532" cy="968029"/>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3789067"/>
            <a:ext cx="1050532" cy="968029"/>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3775720"/>
            <a:ext cx="1050532" cy="968029"/>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9079" y="4782735"/>
            <a:ext cx="1050532" cy="968029"/>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372" y="4782734"/>
            <a:ext cx="1050532" cy="968029"/>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665" y="4782997"/>
            <a:ext cx="1050532" cy="968029"/>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958" y="4769650"/>
            <a:ext cx="1050532" cy="968029"/>
          </a:xfrm>
          <a:prstGeom prst="rect">
            <a:avLst/>
          </a:prstGeom>
        </p:spPr>
      </p:pic>
      <p:pic>
        <p:nvPicPr>
          <p:cNvPr id="19" name="Picture 18">
            <a:extLst>
              <a:ext uri="{FF2B5EF4-FFF2-40B4-BE49-F238E27FC236}">
                <a16:creationId xmlns:a16="http://schemas.microsoft.com/office/drawing/2014/main" id="{951E5043-9C4B-4F19-BAFF-2BC5203A7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9529" y="2140634"/>
            <a:ext cx="2675079" cy="3647053"/>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65765E-6 4.59828E-6 L -0.05285 4.59828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3886729" y="-71121"/>
            <a:ext cx="854886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eaLnBrk="1" fontAlgn="auto" hangingPunct="1">
              <a:spcBef>
                <a:spcPts val="0"/>
              </a:spcBef>
              <a:spcAft>
                <a:spcPts val="0"/>
              </a:spcAft>
              <a:defRPr/>
            </a:pPr>
            <a:endParaRPr lang="en-US" sz="1224" kern="0" err="1">
              <a:solidFill>
                <a:sysClr val="windowText" lastClr="000000"/>
              </a:solidFill>
            </a:endParaRPr>
          </a:p>
        </p:txBody>
      </p:sp>
      <p:grpSp>
        <p:nvGrpSpPr>
          <p:cNvPr id="9" name="Group 8" hidden="1"/>
          <p:cNvGrpSpPr/>
          <p:nvPr/>
        </p:nvGrpSpPr>
        <p:grpSpPr>
          <a:xfrm>
            <a:off x="-8079780" y="-3620778"/>
            <a:ext cx="6043466" cy="183018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Azure</a:t>
                </a:r>
              </a:p>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Notification </a:t>
                </a:r>
                <a:b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spc="-2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Mobile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146283" rIns="0" bIns="146283" numCol="1" spcCol="0" rtlCol="0" fromWordArt="0" anchor="t" anchorCtr="0" forceAA="0" compatLnSpc="1">
                <a:prstTxWarp prst="textNoShape">
                  <a:avLst/>
                </a:prstTxWarp>
                <a:noAutofit/>
              </a:bodyPr>
              <a:lstStyle/>
              <a:p>
                <a:pPr defTabSz="914224" eaLnBrk="1" fontAlgn="auto" hangingPunct="1">
                  <a:spcBef>
                    <a:spcPts val="0"/>
                  </a:spcBef>
                  <a:spcAft>
                    <a:spcPts val="0"/>
                  </a:spcAft>
                  <a:defRPr/>
                </a:pP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Logic </a:t>
                </a:r>
                <a:b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br>
                <a:r>
                  <a:rPr lang="en-US" sz="1632" kern="0">
                    <a:gradFill>
                      <a:gsLst>
                        <a:gs pos="9023">
                          <a:schemeClr val="bg1"/>
                        </a:gs>
                        <a:gs pos="20301">
                          <a:schemeClr val="bg1"/>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grpSp>
        <p:nvGrpSpPr>
          <p:cNvPr id="33" name="Group 32"/>
          <p:cNvGrpSpPr/>
          <p:nvPr/>
        </p:nvGrpSpPr>
        <p:grpSpPr>
          <a:xfrm>
            <a:off x="4400795" y="1585053"/>
            <a:ext cx="7802928" cy="4461053"/>
            <a:chOff x="5081830" y="1372044"/>
            <a:chExt cx="7650624" cy="4373978"/>
          </a:xfrm>
        </p:grpSpPr>
        <p:sp>
          <p:nvSpPr>
            <p:cNvPr id="35" name="Text Placeholder 5"/>
            <p:cNvSpPr txBox="1">
              <a:spLocks/>
            </p:cNvSpPr>
            <p:nvPr/>
          </p:nvSpPr>
          <p:spPr>
            <a:xfrm>
              <a:off x="5081830" y="1372044"/>
              <a:ext cx="7650624" cy="941478"/>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ct val="0"/>
                </a:spcBef>
                <a:spcAft>
                  <a:spcPts val="1199"/>
                </a:spcAft>
                <a:defRPr/>
              </a:pPr>
              <a:r>
                <a:rPr lang="en-US" sz="4800" spc="-102">
                  <a:ln w="3175">
                    <a:noFill/>
                  </a:ln>
                  <a:gradFill>
                    <a:gsLst>
                      <a:gs pos="1250">
                        <a:srgbClr val="FFFFFF"/>
                      </a:gs>
                      <a:gs pos="100000">
                        <a:srgbClr val="FFFFFF"/>
                      </a:gs>
                    </a:gsLst>
                    <a:lin ang="5400000" scaled="0"/>
                  </a:gradFill>
                  <a:latin typeface="Segoe UI Light"/>
                  <a:cs typeface="Segoe UI" pitchFamily="34" charset="0"/>
                </a:rPr>
                <a:t>Azure Batch</a:t>
              </a:r>
            </a:p>
          </p:txBody>
        </p:sp>
        <p:sp>
          <p:nvSpPr>
            <p:cNvPr id="38" name="Text Placeholder 5"/>
            <p:cNvSpPr txBox="1">
              <a:spLocks/>
            </p:cNvSpPr>
            <p:nvPr/>
          </p:nvSpPr>
          <p:spPr>
            <a:xfrm>
              <a:off x="5081830" y="2746478"/>
              <a:ext cx="6687605" cy="2999544"/>
            </a:xfrm>
            <a:prstGeom prst="rect">
              <a:avLst/>
            </a:prstGeom>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Compute pools for job processing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 scaling and regional coverage</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Linux and Windows</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Automatically recover failed tasks</a:t>
              </a:r>
            </a:p>
            <a:p>
              <a:pPr defTabSz="932563">
                <a:spcBef>
                  <a:spcPts val="1224"/>
                </a:spcBef>
                <a:defRPr/>
              </a:pPr>
              <a:r>
                <a:rPr lang="en-US" sz="2400" err="1">
                  <a:gradFill>
                    <a:gsLst>
                      <a:gs pos="98571">
                        <a:schemeClr val="tx1"/>
                      </a:gs>
                      <a:gs pos="72857">
                        <a:schemeClr val="tx1"/>
                      </a:gs>
                    </a:gsLst>
                    <a:lin ang="5400000" scaled="1"/>
                  </a:gradFill>
                  <a:latin typeface="+mj-lt"/>
                  <a:cs typeface="Segoe UI Semibold" panose="020B0702040204020203" pitchFamily="34" charset="0"/>
                </a:rPr>
                <a:t>Input/Output</a:t>
              </a:r>
              <a:r>
                <a:rPr lang="en-US" sz="2400">
                  <a:gradFill>
                    <a:gsLst>
                      <a:gs pos="98571">
                        <a:schemeClr val="tx1"/>
                      </a:gs>
                      <a:gs pos="72857">
                        <a:schemeClr val="tx1"/>
                      </a:gs>
                    </a:gsLst>
                    <a:lin ang="5400000" scaled="1"/>
                  </a:gradFill>
                  <a:latin typeface="+mj-lt"/>
                  <a:cs typeface="Segoe UI Semibold" panose="020B0702040204020203" pitchFamily="34" charset="0"/>
                </a:rPr>
                <a:t> handling</a:t>
              </a:r>
            </a:p>
            <a:p>
              <a:pPr defTabSz="932563">
                <a:spcBef>
                  <a:spcPts val="1224"/>
                </a:spcBef>
                <a:defRPr/>
              </a:pPr>
              <a:r>
                <a:rPr lang="en-US" sz="2400">
                  <a:gradFill>
                    <a:gsLst>
                      <a:gs pos="98571">
                        <a:schemeClr val="tx1"/>
                      </a:gs>
                      <a:gs pos="72857">
                        <a:schemeClr val="tx1"/>
                      </a:gs>
                    </a:gsLst>
                    <a:lin ang="5400000" scaled="1"/>
                  </a:gradFill>
                  <a:latin typeface="+mj-lt"/>
                  <a:cs typeface="Segoe UI Semibold" panose="020B0702040204020203" pitchFamily="34" charset="0"/>
                </a:rPr>
                <a:t>Preview: Low-Priority batch</a:t>
              </a:r>
            </a:p>
          </p:txBody>
        </p:sp>
      </p:grpSp>
      <p:pic>
        <p:nvPicPr>
          <p:cNvPr id="39" name="Picture 38"/>
          <p:cNvPicPr>
            <a:picLocks noChangeAspect="1"/>
          </p:cNvPicPr>
          <p:nvPr/>
        </p:nvPicPr>
        <p:blipFill>
          <a:blip r:embed="rId9"/>
          <a:stretch>
            <a:fillRect/>
          </a:stretch>
        </p:blipFill>
        <p:spPr>
          <a:xfrm>
            <a:off x="142509" y="1147660"/>
            <a:ext cx="3690882" cy="4484517"/>
          </a:xfrm>
          <a:prstGeom prst="rect">
            <a:avLst/>
          </a:prstGeom>
        </p:spPr>
      </p:pic>
    </p:spTree>
    <p:extLst>
      <p:ext uri="{BB962C8B-B14F-4D97-AF65-F5344CB8AC3E}">
        <p14:creationId xmlns:p14="http://schemas.microsoft.com/office/powerpoint/2010/main" val="6951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8892" y="3265804"/>
            <a:ext cx="5984286" cy="257301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DCOS, Docker Swarm and Kubernetes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Images in Azure Container Registry, </a:t>
            </a:r>
            <a:r>
              <a:rPr lang="en-US" sz="1800" err="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DockerHub</a:t>
            </a:r>
            <a:r>
              <a:rPr lang="en-US" sz="180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etc.</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Title 1"/>
          <p:cNvSpPr txBox="1">
            <a:spLocks/>
          </p:cNvSpPr>
          <p:nvPr/>
        </p:nvSpPr>
        <p:spPr>
          <a:xfrm>
            <a:off x="301852" y="1703588"/>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800"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8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4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34" name="Group 33"/>
          <p:cNvGrpSpPr/>
          <p:nvPr/>
        </p:nvGrpSpPr>
        <p:grpSpPr>
          <a:xfrm>
            <a:off x="6284881" y="1088000"/>
            <a:ext cx="6033917" cy="5189312"/>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defTabSz="914224">
                <a:defRPr/>
              </a:pPr>
              <a:endParaRPr lang="en-US" kern="0">
                <a:solidFill>
                  <a:sysClr val="windowText" lastClr="000000"/>
                </a:solidFill>
              </a:endParaRPr>
            </a:p>
            <a:p>
              <a:pPr algn="ctr" defTabSz="914224">
                <a:defRPr/>
              </a:pPr>
              <a:r>
                <a:rPr lang="en-US" sz="3200" kern="0">
                  <a:solidFill>
                    <a:sysClr val="windowText" lastClr="000000"/>
                  </a:solidFill>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Swarm</a:t>
              </a:r>
              <a:endParaRPr lang="en-US" sz="2000" kern="0">
                <a:solidFill>
                  <a:srgbClr val="F1F1F1"/>
                </a:solidFill>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72" name="Picture 2" descr="https://mesosphere.com/wp-content/uploads/2016/04/logo-horizontal-styled.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DC/OS</a:t>
              </a:r>
              <a:endParaRPr lang="en-US" sz="2000" kern="0">
                <a:solidFill>
                  <a:srgbClr val="F1F1F1"/>
                </a:solidFill>
              </a:endParaRPr>
            </a:p>
          </p:txBody>
        </p:sp>
        <p:sp>
          <p:nvSpPr>
            <p:cNvPr id="47" name="Rectangle 46"/>
            <p:cNvSpPr/>
            <p:nvPr/>
          </p:nvSpPr>
          <p:spPr>
            <a:xfrm>
              <a:off x="6417613" y="2879286"/>
              <a:ext cx="207221" cy="383880"/>
            </a:xfrm>
            <a:prstGeom prst="rect">
              <a:avLst/>
            </a:prstGeom>
          </p:spPr>
          <p:txBody>
            <a:bodyPr wrap="square">
              <a:spAutoFit/>
            </a:bodyPr>
            <a:lstStyle/>
            <a:p>
              <a:r>
                <a:rPr lang="en-US" sz="1836"/>
                <a:t> </a:t>
              </a:r>
            </a:p>
          </p:txBody>
        </p:sp>
        <p:sp>
          <p:nvSpPr>
            <p:cNvPr id="48" name="Rectangle 47"/>
            <p:cNvSpPr/>
            <p:nvPr/>
          </p:nvSpPr>
          <p:spPr>
            <a:xfrm>
              <a:off x="6417613" y="2879286"/>
              <a:ext cx="207221" cy="383880"/>
            </a:xfrm>
            <a:prstGeom prst="rect">
              <a:avLst/>
            </a:prstGeom>
          </p:spPr>
          <p:txBody>
            <a:bodyPr wrap="square">
              <a:spAutoFit/>
            </a:bodyPr>
            <a:lstStyle/>
            <a:p>
              <a:r>
                <a:rPr lang="en-US" sz="1836"/>
                <a:t> </a:t>
              </a:r>
            </a:p>
          </p:txBody>
        </p:sp>
        <p:sp>
          <p:nvSpPr>
            <p:cNvPr id="49" name="Rectangle 48"/>
            <p:cNvSpPr/>
            <p:nvPr/>
          </p:nvSpPr>
          <p:spPr>
            <a:xfrm>
              <a:off x="6417613" y="2879286"/>
              <a:ext cx="207221" cy="383880"/>
            </a:xfrm>
            <a:prstGeom prst="rect">
              <a:avLst/>
            </a:prstGeom>
          </p:spPr>
          <p:txBody>
            <a:bodyPr wrap="square">
              <a:spAutoFit/>
            </a:bodyPr>
            <a:lstStyle/>
            <a:p>
              <a:r>
                <a:rPr lang="en-US" sz="1836"/>
                <a:t> </a:t>
              </a:r>
            </a:p>
          </p:txBody>
        </p:sp>
        <p:sp>
          <p:nvSpPr>
            <p:cNvPr id="50" name="Rectangle 49"/>
            <p:cNvSpPr/>
            <p:nvPr/>
          </p:nvSpPr>
          <p:spPr>
            <a:xfrm>
              <a:off x="6417613" y="2879286"/>
              <a:ext cx="207221" cy="383880"/>
            </a:xfrm>
            <a:prstGeom prst="rect">
              <a:avLst/>
            </a:prstGeom>
          </p:spPr>
          <p:txBody>
            <a:bodyPr wrap="square">
              <a:spAutoFit/>
            </a:bodyPr>
            <a:lstStyle/>
            <a:p>
              <a:r>
                <a:rPr lang="en-US" sz="1836"/>
                <a:t> </a:t>
              </a:r>
            </a:p>
          </p:txBody>
        </p:sp>
        <p:sp>
          <p:nvSpPr>
            <p:cNvPr id="51" name="Rectangle 50"/>
            <p:cNvSpPr/>
            <p:nvPr/>
          </p:nvSpPr>
          <p:spPr>
            <a:xfrm>
              <a:off x="6417613" y="2879286"/>
              <a:ext cx="207221" cy="383880"/>
            </a:xfrm>
            <a:prstGeom prst="rect">
              <a:avLst/>
            </a:prstGeom>
          </p:spPr>
          <p:txBody>
            <a:bodyPr wrap="square">
              <a:spAutoFit/>
            </a:bodyPr>
            <a:lstStyle/>
            <a:p>
              <a:r>
                <a:rPr lang="en-US" sz="1836"/>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6" y="5455525"/>
              <a:ext cx="1657995" cy="400110"/>
            </a:xfrm>
            <a:prstGeom prst="rect">
              <a:avLst/>
            </a:prstGeom>
          </p:spPr>
          <p:txBody>
            <a:bodyPr wrap="square">
              <a:spAutoFit/>
            </a:bodyPr>
            <a:lstStyle/>
            <a:p>
              <a:pPr defTabSz="914224">
                <a:defRPr/>
              </a:pPr>
              <a:r>
                <a:rPr lang="en-US" sz="2000" kern="0">
                  <a:solidFill>
                    <a:srgbClr val="F1F1F1"/>
                  </a:solidFill>
                  <a:latin typeface="Segoe UI Semibold" panose="020B0702040204020203" pitchFamily="34" charset="0"/>
                  <a:cs typeface="Segoe UI Semibold" panose="020B0702040204020203" pitchFamily="34" charset="0"/>
                </a:rPr>
                <a:t>Kubernetes</a:t>
              </a:r>
              <a:endParaRPr lang="en-US" sz="2000" kern="0">
                <a:solidFill>
                  <a:srgbClr val="F1F1F1"/>
                </a:solidFill>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pic>
        <p:nvPicPr>
          <p:cNvPr id="73" name="Graphic 72">
            <a:extLst>
              <a:ext uri="{FF2B5EF4-FFF2-40B4-BE49-F238E27FC236}">
                <a16:creationId xmlns:a16="http://schemas.microsoft.com/office/drawing/2014/main" id="{A691DC6A-E5A3-4DDA-890A-C0A8B17FC0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9805" y="5585494"/>
            <a:ext cx="818429" cy="818429"/>
          </a:xfrm>
          <a:prstGeom prst="rect">
            <a:avLst/>
          </a:prstGeom>
        </p:spPr>
      </p:pic>
      <p:pic>
        <p:nvPicPr>
          <p:cNvPr id="74" name="Picture 73">
            <a:extLst>
              <a:ext uri="{FF2B5EF4-FFF2-40B4-BE49-F238E27FC236}">
                <a16:creationId xmlns:a16="http://schemas.microsoft.com/office/drawing/2014/main" id="{20D0DCA4-E48B-48C2-9191-E83053C68856}"/>
              </a:ext>
            </a:extLst>
          </p:cNvPr>
          <p:cNvPicPr>
            <a:picLocks noChangeAspect="1"/>
          </p:cNvPicPr>
          <p:nvPr/>
        </p:nvPicPr>
        <p:blipFill>
          <a:blip r:embed="rId8"/>
          <a:stretch>
            <a:fillRect/>
          </a:stretch>
        </p:blipFill>
        <p:spPr>
          <a:xfrm>
            <a:off x="9154612" y="1160257"/>
            <a:ext cx="1149722" cy="1149722"/>
          </a:xfrm>
          <a:prstGeom prst="rect">
            <a:avLst/>
          </a:prstGeom>
        </p:spPr>
      </p:pic>
    </p:spTree>
    <p:extLst>
      <p:ext uri="{BB962C8B-B14F-4D97-AF65-F5344CB8AC3E}">
        <p14:creationId xmlns:p14="http://schemas.microsoft.com/office/powerpoint/2010/main" val="1800665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1.66965E-6 -3.58602E-6 L -0.05284 -3.58602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0" name="Rounded Rectangle 29"/>
          <p:cNvSpPr/>
          <p:nvPr/>
        </p:nvSpPr>
        <p:spPr bwMode="auto">
          <a:xfrm>
            <a:off x="378619" y="1200150"/>
            <a:ext cx="4614863" cy="4614863"/>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
        <p:nvSpPr>
          <p:cNvPr id="5" name="Title 1"/>
          <p:cNvSpPr txBox="1">
            <a:spLocks/>
          </p:cNvSpPr>
          <p:nvPr/>
        </p:nvSpPr>
        <p:spPr>
          <a:xfrm>
            <a:off x="5196077" y="379412"/>
            <a:ext cx="6675437"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a:solidFill>
                  <a:srgbClr val="0072CC"/>
                </a:solidFill>
              </a:rPr>
              <a:t> </a:t>
            </a:r>
            <a:br>
              <a:rPr sz="4400">
                <a:gradFill>
                  <a:gsLst>
                    <a:gs pos="1250">
                      <a:srgbClr val="FFFFFF"/>
                    </a:gs>
                    <a:gs pos="100000">
                      <a:srgbClr val="FFFFFF"/>
                    </a:gs>
                  </a:gsLst>
                  <a:lin ang="5400000" scaled="0"/>
                </a:gradFill>
              </a:rPr>
            </a:br>
            <a:r>
              <a:rPr>
                <a:gradFill>
                  <a:gsLst>
                    <a:gs pos="1250">
                      <a:srgbClr val="FFFFFF"/>
                    </a:gs>
                    <a:gs pos="100000">
                      <a:srgbClr val="FFFFFF"/>
                    </a:gs>
                  </a:gsLst>
                  <a:lin ang="5400000" scaled="0"/>
                </a:gradFill>
              </a:rPr>
              <a:t>Service Fabric</a:t>
            </a:r>
            <a:endParaRPr sz="5400">
              <a:gradFill>
                <a:gsLst>
                  <a:gs pos="125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833135" y="1635266"/>
            <a:ext cx="3721448" cy="3723618"/>
          </a:xfrm>
          <a:prstGeom prst="rect">
            <a:avLst/>
          </a:prstGeom>
        </p:spPr>
      </p:pic>
    </p:spTree>
    <p:extLst>
      <p:ext uri="{BB962C8B-B14F-4D97-AF65-F5344CB8AC3E}">
        <p14:creationId xmlns:p14="http://schemas.microsoft.com/office/powerpoint/2010/main" val="753994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82027E-6 -4.20336E-6 L -0.05284 -4.20336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Containers as Infrastructure (GA)</a:t>
            </a:r>
          </a:p>
        </p:txBody>
      </p:sp>
      <p:sp>
        <p:nvSpPr>
          <p:cNvPr id="3" name="Text Placeholder 2">
            <a:extLst>
              <a:ext uri="{FF2B5EF4-FFF2-40B4-BE49-F238E27FC236}">
                <a16:creationId xmlns:a16="http://schemas.microsoft.com/office/drawing/2014/main" id="{20ED9FBD-121F-4CDA-B408-A50C431C4196}"/>
              </a:ext>
            </a:extLst>
          </p:cNvPr>
          <p:cNvSpPr>
            <a:spLocks noGrp="1"/>
          </p:cNvSpPr>
          <p:nvPr>
            <p:ph type="body" sz="quarter" idx="10"/>
          </p:nvPr>
        </p:nvSpPr>
        <p:spPr>
          <a:xfrm>
            <a:off x="342953" y="1369596"/>
            <a:ext cx="6797568" cy="4912114"/>
          </a:xfrm>
        </p:spPr>
        <p:txBody>
          <a:bodyPr/>
          <a:lstStyle/>
          <a:p>
            <a:pPr marL="571500" indent="-571500">
              <a:buFont typeface="Arial" panose="020B0604020202020204" pitchFamily="34" charset="0"/>
              <a:buChar char="•"/>
            </a:pPr>
            <a:r>
              <a:rPr lang="en-US" sz="3200" dirty="0">
                <a:latin typeface="+mn-lt"/>
              </a:rPr>
              <a:t>Use Azure Container Instances(ACI) to create and manage Docker containers in Azure</a:t>
            </a:r>
          </a:p>
          <a:p>
            <a:pPr marL="571500" indent="-571500">
              <a:buFont typeface="Arial" panose="020B0604020202020204" pitchFamily="34" charset="0"/>
              <a:buChar char="•"/>
            </a:pPr>
            <a:r>
              <a:rPr lang="en-US" sz="3200" dirty="0">
                <a:latin typeface="+mn-lt"/>
              </a:rPr>
              <a:t>Containers as first class resources. No need for provisioning of virtual machines </a:t>
            </a:r>
          </a:p>
          <a:p>
            <a:pPr marL="571500" indent="-571500">
              <a:buFont typeface="Arial" panose="020B0604020202020204" pitchFamily="34" charset="0"/>
              <a:buChar char="•"/>
            </a:pPr>
            <a:r>
              <a:rPr lang="en-US" sz="3200" dirty="0">
                <a:latin typeface="+mn-lt"/>
              </a:rPr>
              <a:t>Exposed to the internet with a public IP address </a:t>
            </a:r>
          </a:p>
          <a:p>
            <a:pPr marL="571500" indent="-571500">
              <a:buFont typeface="Arial" panose="020B0604020202020204" pitchFamily="34" charset="0"/>
              <a:buChar char="•"/>
            </a:pPr>
            <a:r>
              <a:rPr lang="en-US" sz="3200" dirty="0">
                <a:latin typeface="+mn-lt"/>
              </a:rPr>
              <a:t>Per second billing</a:t>
            </a:r>
          </a:p>
        </p:txBody>
      </p:sp>
      <p:pic>
        <p:nvPicPr>
          <p:cNvPr id="4" name="Picture 3">
            <a:extLst>
              <a:ext uri="{FF2B5EF4-FFF2-40B4-BE49-F238E27FC236}">
                <a16:creationId xmlns:a16="http://schemas.microsoft.com/office/drawing/2014/main" id="{9F0579EF-4A29-45D0-A966-5AFD2E4184C7}"/>
              </a:ext>
            </a:extLst>
          </p:cNvPr>
          <p:cNvPicPr>
            <a:picLocks noChangeAspect="1"/>
          </p:cNvPicPr>
          <p:nvPr/>
        </p:nvPicPr>
        <p:blipFill>
          <a:blip r:embed="rId3"/>
          <a:stretch>
            <a:fillRect/>
          </a:stretch>
        </p:blipFill>
        <p:spPr>
          <a:xfrm>
            <a:off x="7478330" y="1287462"/>
            <a:ext cx="4669557" cy="3505200"/>
          </a:xfrm>
          <a:prstGeom prst="rect">
            <a:avLst/>
          </a:prstGeom>
        </p:spPr>
      </p:pic>
    </p:spTree>
    <p:extLst>
      <p:ext uri="{BB962C8B-B14F-4D97-AF65-F5344CB8AC3E}">
        <p14:creationId xmlns:p14="http://schemas.microsoft.com/office/powerpoint/2010/main" val="2414938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Reserved Virtual Machine Instances (GA)</a:t>
            </a:r>
          </a:p>
        </p:txBody>
      </p:sp>
      <p:sp>
        <p:nvSpPr>
          <p:cNvPr id="4" name="Text Placeholder 3">
            <a:extLst>
              <a:ext uri="{FF2B5EF4-FFF2-40B4-BE49-F238E27FC236}">
                <a16:creationId xmlns:a16="http://schemas.microsoft.com/office/drawing/2014/main" id="{928DBB5D-6991-4687-A5DB-4568AC901C6D}"/>
              </a:ext>
            </a:extLst>
          </p:cNvPr>
          <p:cNvSpPr>
            <a:spLocks noGrp="1"/>
          </p:cNvSpPr>
          <p:nvPr>
            <p:ph type="body" sz="quarter" idx="10"/>
          </p:nvPr>
        </p:nvSpPr>
        <p:spPr>
          <a:xfrm>
            <a:off x="274638" y="1212850"/>
            <a:ext cx="7924799" cy="5053691"/>
          </a:xfrm>
        </p:spPr>
        <p:txBody>
          <a:bodyPr/>
          <a:lstStyle/>
          <a:p>
            <a:pPr marL="571500" indent="-571500">
              <a:buFont typeface="Arial" panose="020B0604020202020204" pitchFamily="34" charset="0"/>
              <a:buChar char="•"/>
            </a:pPr>
            <a:r>
              <a:rPr lang="en-US" sz="2800" dirty="0">
                <a:latin typeface="+mn-lt"/>
              </a:rPr>
              <a:t>Upfront commitment - Reserved Instances (RIs) in three easy steps</a:t>
            </a:r>
          </a:p>
          <a:p>
            <a:pPr marL="800100" lvl="1" indent="-571500">
              <a:buFont typeface="Arial" panose="020B0604020202020204" pitchFamily="34" charset="0"/>
              <a:buChar char="•"/>
            </a:pPr>
            <a:r>
              <a:rPr lang="en-US" dirty="0"/>
              <a:t>Specify your Azure region</a:t>
            </a:r>
          </a:p>
          <a:p>
            <a:pPr marL="800100" lvl="1" indent="-571500">
              <a:buFont typeface="Arial" panose="020B0604020202020204" pitchFamily="34" charset="0"/>
              <a:buChar char="•"/>
            </a:pPr>
            <a:r>
              <a:rPr lang="en-US" dirty="0"/>
              <a:t>Virtual machine type</a:t>
            </a:r>
          </a:p>
          <a:p>
            <a:pPr marL="800100" lvl="1" indent="-571500">
              <a:buFont typeface="Arial" panose="020B0604020202020204" pitchFamily="34" charset="0"/>
              <a:buChar char="•"/>
            </a:pPr>
            <a:r>
              <a:rPr lang="en-US" dirty="0"/>
              <a:t>Term (one year or three years) </a:t>
            </a:r>
          </a:p>
          <a:p>
            <a:pPr marL="571500" indent="-571500">
              <a:buFont typeface="Arial" panose="020B0604020202020204" pitchFamily="34" charset="0"/>
              <a:buChar char="•"/>
            </a:pPr>
            <a:r>
              <a:rPr lang="en-US" sz="2800" dirty="0">
                <a:latin typeface="+mn-lt"/>
              </a:rPr>
              <a:t>Provides flexibility </a:t>
            </a:r>
          </a:p>
          <a:p>
            <a:pPr marL="800100" lvl="1" indent="-571500">
              <a:buFont typeface="Arial" panose="020B0604020202020204" pitchFamily="34" charset="0"/>
              <a:buChar char="•"/>
            </a:pPr>
            <a:r>
              <a:rPr lang="en-US" dirty="0"/>
              <a:t>Exchange or cancel Reserved Instances at any time</a:t>
            </a:r>
          </a:p>
          <a:p>
            <a:pPr marL="800100" lvl="1" indent="-571500">
              <a:buFont typeface="Arial" panose="020B0604020202020204" pitchFamily="34" charset="0"/>
              <a:buChar char="•"/>
            </a:pPr>
            <a:r>
              <a:rPr lang="en-US" dirty="0"/>
              <a:t>Exchange across any region and any series</a:t>
            </a:r>
          </a:p>
          <a:p>
            <a:pPr marL="800100" lvl="1" indent="-571500">
              <a:buFont typeface="Arial" panose="020B0604020202020204" pitchFamily="34" charset="0"/>
              <a:buChar char="•"/>
            </a:pPr>
            <a:r>
              <a:rPr lang="en-US" dirty="0"/>
              <a:t>Cancel at any time in the reservation term for an adjusted refund</a:t>
            </a:r>
          </a:p>
        </p:txBody>
      </p:sp>
      <p:pic>
        <p:nvPicPr>
          <p:cNvPr id="3" name="Picture 2">
            <a:extLst>
              <a:ext uri="{FF2B5EF4-FFF2-40B4-BE49-F238E27FC236}">
                <a16:creationId xmlns:a16="http://schemas.microsoft.com/office/drawing/2014/main" id="{C37829AC-2A36-43ED-AA95-A2349F305A45}"/>
              </a:ext>
            </a:extLst>
          </p:cNvPr>
          <p:cNvPicPr>
            <a:picLocks noChangeAspect="1"/>
          </p:cNvPicPr>
          <p:nvPr/>
        </p:nvPicPr>
        <p:blipFill>
          <a:blip r:embed="rId3"/>
          <a:stretch>
            <a:fillRect/>
          </a:stretch>
        </p:blipFill>
        <p:spPr>
          <a:xfrm>
            <a:off x="8351837" y="1668462"/>
            <a:ext cx="3794892" cy="3062287"/>
          </a:xfrm>
          <a:prstGeom prst="rect">
            <a:avLst/>
          </a:prstGeom>
        </p:spPr>
      </p:pic>
    </p:spTree>
    <p:extLst>
      <p:ext uri="{BB962C8B-B14F-4D97-AF65-F5344CB8AC3E}">
        <p14:creationId xmlns:p14="http://schemas.microsoft.com/office/powerpoint/2010/main" val="24927787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249D5F-F42D-46CE-8E63-214813CD759F}"/>
              </a:ext>
            </a:extLst>
          </p:cNvPr>
          <p:cNvSpPr/>
          <p:nvPr/>
        </p:nvSpPr>
        <p:spPr>
          <a:xfrm>
            <a:off x="378137" y="1955523"/>
            <a:ext cx="1462833" cy="35573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002050">
                    <a:lumMod val="75000"/>
                    <a:lumOff val="25000"/>
                  </a:srgbClr>
                </a:solidFill>
                <a:latin typeface="Segoe UI"/>
              </a:rPr>
              <a:t>AWS</a:t>
            </a:r>
          </a:p>
          <a:p>
            <a:pPr algn="ctr" defTabSz="932597">
              <a:defRPr/>
            </a:pPr>
            <a:r>
              <a:rPr lang="en-US" dirty="0">
                <a:solidFill>
                  <a:srgbClr val="002050">
                    <a:lumMod val="75000"/>
                    <a:lumOff val="25000"/>
                  </a:srgbClr>
                </a:solidFill>
                <a:latin typeface="Segoe UI"/>
              </a:rPr>
              <a:t>Standard RI</a:t>
            </a:r>
          </a:p>
          <a:p>
            <a:pPr algn="ctr" defTabSz="932597">
              <a:defRPr/>
            </a:pPr>
            <a:r>
              <a:rPr lang="en-US" dirty="0">
                <a:solidFill>
                  <a:srgbClr val="FFFFFF"/>
                </a:solidFill>
                <a:latin typeface="Segoe UI"/>
              </a:rPr>
              <a:t>r4.xlarge</a:t>
            </a:r>
          </a:p>
          <a:p>
            <a:pPr algn="ctr" defTabSz="932597">
              <a:defRPr/>
            </a:pPr>
            <a:r>
              <a:rPr lang="en-US" dirty="0">
                <a:solidFill>
                  <a:srgbClr val="FFFFFF"/>
                </a:solidFill>
                <a:latin typeface="Segoe UI"/>
              </a:rPr>
              <a:t>Windows</a:t>
            </a:r>
          </a:p>
          <a:p>
            <a:pPr algn="ctr" defTabSz="932597">
              <a:defRPr/>
            </a:pPr>
            <a:r>
              <a:rPr lang="en-US" dirty="0">
                <a:solidFill>
                  <a:srgbClr val="FFFFFF"/>
                </a:solidFill>
                <a:latin typeface="Segoe UI"/>
              </a:rPr>
              <a:t>US West (Oregon)</a:t>
            </a:r>
          </a:p>
        </p:txBody>
      </p:sp>
      <p:sp>
        <p:nvSpPr>
          <p:cNvPr id="7" name="TextBox 6">
            <a:extLst>
              <a:ext uri="{FF2B5EF4-FFF2-40B4-BE49-F238E27FC236}">
                <a16:creationId xmlns:a16="http://schemas.microsoft.com/office/drawing/2014/main" id="{8DDB7EFE-34FC-4D97-9F17-D2580B5D63B3}"/>
              </a:ext>
            </a:extLst>
          </p:cNvPr>
          <p:cNvSpPr txBox="1"/>
          <p:nvPr/>
        </p:nvSpPr>
        <p:spPr>
          <a:xfrm>
            <a:off x="261173" y="5512910"/>
            <a:ext cx="1693318" cy="478442"/>
          </a:xfrm>
          <a:prstGeom prst="rect">
            <a:avLst/>
          </a:prstGeom>
          <a:noFill/>
        </p:spPr>
        <p:txBody>
          <a:bodyPr wrap="square" rtlCol="0">
            <a:spAutoFit/>
          </a:bodyPr>
          <a:lstStyle/>
          <a:p>
            <a:pPr algn="ctr" defTabSz="932597">
              <a:defRPr/>
            </a:pPr>
            <a:r>
              <a:rPr lang="en-US" sz="1224" dirty="0">
                <a:solidFill>
                  <a:srgbClr val="FFFFFF"/>
                </a:solidFill>
                <a:latin typeface="Segoe UI"/>
              </a:rPr>
              <a:t>3-year paid upfront Reserved Instance</a:t>
            </a:r>
          </a:p>
        </p:txBody>
      </p:sp>
      <p:sp>
        <p:nvSpPr>
          <p:cNvPr id="8" name="Rectangle 7">
            <a:extLst>
              <a:ext uri="{FF2B5EF4-FFF2-40B4-BE49-F238E27FC236}">
                <a16:creationId xmlns:a16="http://schemas.microsoft.com/office/drawing/2014/main" id="{77889BE1-4286-447A-A332-C7586EED5466}"/>
              </a:ext>
            </a:extLst>
          </p:cNvPr>
          <p:cNvSpPr/>
          <p:nvPr/>
        </p:nvSpPr>
        <p:spPr>
          <a:xfrm>
            <a:off x="3525521" y="4127367"/>
            <a:ext cx="1462833" cy="1405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FFFFFF"/>
                </a:solidFill>
                <a:latin typeface="Segoe UI"/>
              </a:rPr>
              <a:t>AZURE</a:t>
            </a:r>
          </a:p>
          <a:p>
            <a:pPr algn="ctr" defTabSz="932597">
              <a:defRPr/>
            </a:pPr>
            <a:r>
              <a:rPr lang="en-US" dirty="0">
                <a:solidFill>
                  <a:srgbClr val="FFFFFF"/>
                </a:solidFill>
                <a:latin typeface="Segoe UI"/>
              </a:rPr>
              <a:t>E4v3 Windows</a:t>
            </a:r>
          </a:p>
          <a:p>
            <a:pPr algn="ctr" defTabSz="932597">
              <a:defRPr/>
            </a:pPr>
            <a:r>
              <a:rPr lang="en-US" dirty="0">
                <a:solidFill>
                  <a:srgbClr val="FFFFFF"/>
                </a:solidFill>
                <a:latin typeface="Segoe UI"/>
              </a:rPr>
              <a:t>(US West 2)</a:t>
            </a:r>
          </a:p>
        </p:txBody>
      </p:sp>
      <p:sp>
        <p:nvSpPr>
          <p:cNvPr id="9" name="TextBox 8">
            <a:extLst>
              <a:ext uri="{FF2B5EF4-FFF2-40B4-BE49-F238E27FC236}">
                <a16:creationId xmlns:a16="http://schemas.microsoft.com/office/drawing/2014/main" id="{01027316-495F-4C9D-BCE9-396DA6C0BC02}"/>
              </a:ext>
            </a:extLst>
          </p:cNvPr>
          <p:cNvSpPr txBox="1"/>
          <p:nvPr/>
        </p:nvSpPr>
        <p:spPr>
          <a:xfrm>
            <a:off x="403612" y="1518678"/>
            <a:ext cx="1483456" cy="376684"/>
          </a:xfrm>
          <a:prstGeom prst="rect">
            <a:avLst/>
          </a:prstGeom>
          <a:noFill/>
        </p:spPr>
        <p:txBody>
          <a:bodyPr wrap="none" rtlCol="0">
            <a:spAutoFit/>
          </a:bodyPr>
          <a:lstStyle/>
          <a:p>
            <a:pPr defTabSz="932597">
              <a:defRPr/>
            </a:pPr>
            <a:r>
              <a:rPr lang="en-US" dirty="0">
                <a:solidFill>
                  <a:srgbClr val="FFFFFF"/>
                </a:solidFill>
                <a:latin typeface="Segoe UI"/>
              </a:rPr>
              <a:t>Total: $7,464</a:t>
            </a:r>
          </a:p>
        </p:txBody>
      </p:sp>
      <p:sp>
        <p:nvSpPr>
          <p:cNvPr id="10" name="TextBox 9">
            <a:extLst>
              <a:ext uri="{FF2B5EF4-FFF2-40B4-BE49-F238E27FC236}">
                <a16:creationId xmlns:a16="http://schemas.microsoft.com/office/drawing/2014/main" id="{46C68E98-7BDA-4E48-955A-D97480E6B966}"/>
              </a:ext>
            </a:extLst>
          </p:cNvPr>
          <p:cNvSpPr txBox="1"/>
          <p:nvPr/>
        </p:nvSpPr>
        <p:spPr>
          <a:xfrm>
            <a:off x="6014790" y="5512910"/>
            <a:ext cx="1681600" cy="1169551"/>
          </a:xfrm>
          <a:prstGeom prst="rect">
            <a:avLst/>
          </a:prstGeom>
          <a:noFill/>
        </p:spPr>
        <p:txBody>
          <a:bodyPr wrap="square" rtlCol="0">
            <a:spAutoFit/>
          </a:bodyPr>
          <a:lstStyle/>
          <a:p>
            <a:pPr algn="ctr" defTabSz="932597">
              <a:defRPr/>
            </a:pPr>
            <a:r>
              <a:rPr lang="en-US" sz="1400" b="1" dirty="0">
                <a:solidFill>
                  <a:schemeClr val="accent4"/>
                </a:solidFill>
                <a:latin typeface="Segoe UI"/>
              </a:rPr>
              <a:t>3-year Reserved Virtual Machine Instance + Azure Hybrid Benefit for Windows</a:t>
            </a:r>
          </a:p>
        </p:txBody>
      </p:sp>
      <p:sp>
        <p:nvSpPr>
          <p:cNvPr id="11" name="Title 1">
            <a:extLst>
              <a:ext uri="{FF2B5EF4-FFF2-40B4-BE49-F238E27FC236}">
                <a16:creationId xmlns:a16="http://schemas.microsoft.com/office/drawing/2014/main" id="{9E8DE957-BFB2-4EC4-AC1B-E40589FE91A3}"/>
              </a:ext>
            </a:extLst>
          </p:cNvPr>
          <p:cNvSpPr txBox="1">
            <a:spLocks/>
          </p:cNvSpPr>
          <p:nvPr/>
        </p:nvSpPr>
        <p:spPr>
          <a:xfrm>
            <a:off x="286648" y="340333"/>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spc="-102" dirty="0">
                <a:solidFill>
                  <a:srgbClr val="FFFFFF"/>
                </a:solidFill>
                <a:latin typeface="Segoe UI Light"/>
              </a:rPr>
              <a:t>Compared to AWS</a:t>
            </a:r>
          </a:p>
        </p:txBody>
      </p:sp>
      <p:sp>
        <p:nvSpPr>
          <p:cNvPr id="12" name="TextBox 11">
            <a:extLst>
              <a:ext uri="{FF2B5EF4-FFF2-40B4-BE49-F238E27FC236}">
                <a16:creationId xmlns:a16="http://schemas.microsoft.com/office/drawing/2014/main" id="{7B40ABF0-4745-4F5D-9774-E26BCA10E38D}"/>
              </a:ext>
            </a:extLst>
          </p:cNvPr>
          <p:cNvSpPr txBox="1"/>
          <p:nvPr/>
        </p:nvSpPr>
        <p:spPr>
          <a:xfrm>
            <a:off x="3410279" y="5532387"/>
            <a:ext cx="1693318" cy="862712"/>
          </a:xfrm>
          <a:prstGeom prst="rect">
            <a:avLst/>
          </a:prstGeom>
          <a:noFill/>
        </p:spPr>
        <p:txBody>
          <a:bodyPr wrap="square" rtlCol="0">
            <a:spAutoFit/>
          </a:bodyPr>
          <a:lstStyle/>
          <a:p>
            <a:pPr algn="ctr" defTabSz="932597">
              <a:defRPr/>
            </a:pPr>
            <a:r>
              <a:rPr lang="en-US" sz="1224" dirty="0">
                <a:solidFill>
                  <a:srgbClr val="FFFFFF"/>
                </a:solidFill>
                <a:latin typeface="Segoe UI"/>
              </a:rPr>
              <a:t>3-year Reserved Virtual Machine Instance + Windows Server</a:t>
            </a:r>
          </a:p>
        </p:txBody>
      </p:sp>
      <p:sp>
        <p:nvSpPr>
          <p:cNvPr id="13" name="TextBox 12">
            <a:extLst>
              <a:ext uri="{FF2B5EF4-FFF2-40B4-BE49-F238E27FC236}">
                <a16:creationId xmlns:a16="http://schemas.microsoft.com/office/drawing/2014/main" id="{B3A88B51-4B3E-41B8-B017-20878B4686A1}"/>
              </a:ext>
            </a:extLst>
          </p:cNvPr>
          <p:cNvSpPr txBox="1"/>
          <p:nvPr/>
        </p:nvSpPr>
        <p:spPr>
          <a:xfrm>
            <a:off x="3554439" y="1516277"/>
            <a:ext cx="1483456" cy="376684"/>
          </a:xfrm>
          <a:prstGeom prst="rect">
            <a:avLst/>
          </a:prstGeom>
          <a:noFill/>
        </p:spPr>
        <p:txBody>
          <a:bodyPr wrap="none" rtlCol="0">
            <a:spAutoFit/>
          </a:bodyPr>
          <a:lstStyle/>
          <a:p>
            <a:pPr defTabSz="932597">
              <a:defRPr/>
            </a:pPr>
            <a:r>
              <a:rPr lang="en-US" dirty="0">
                <a:solidFill>
                  <a:srgbClr val="FFFFFF"/>
                </a:solidFill>
                <a:latin typeface="Segoe UI"/>
              </a:rPr>
              <a:t>Total: $7,464</a:t>
            </a:r>
          </a:p>
        </p:txBody>
      </p:sp>
      <p:sp>
        <p:nvSpPr>
          <p:cNvPr id="14" name="Rectangle 13">
            <a:extLst>
              <a:ext uri="{FF2B5EF4-FFF2-40B4-BE49-F238E27FC236}">
                <a16:creationId xmlns:a16="http://schemas.microsoft.com/office/drawing/2014/main" id="{B59C86F9-299D-4B8A-8C5F-0D37D4647339}"/>
              </a:ext>
            </a:extLst>
          </p:cNvPr>
          <p:cNvSpPr/>
          <p:nvPr/>
        </p:nvSpPr>
        <p:spPr>
          <a:xfrm>
            <a:off x="6124174" y="4127368"/>
            <a:ext cx="1462833" cy="1405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632" dirty="0">
                <a:solidFill>
                  <a:srgbClr val="FFFFFF"/>
                </a:solidFill>
                <a:latin typeface="Segoe UI"/>
              </a:rPr>
              <a:t>AZURE</a:t>
            </a:r>
          </a:p>
          <a:p>
            <a:pPr algn="ctr" defTabSz="932597">
              <a:defRPr/>
            </a:pPr>
            <a:r>
              <a:rPr lang="en-US" sz="1632" dirty="0">
                <a:solidFill>
                  <a:srgbClr val="FFFFFF"/>
                </a:solidFill>
                <a:latin typeface="Segoe UI"/>
              </a:rPr>
              <a:t>E4v3 Windows</a:t>
            </a:r>
          </a:p>
          <a:p>
            <a:pPr algn="ctr" defTabSz="932597">
              <a:defRPr/>
            </a:pPr>
            <a:r>
              <a:rPr lang="en-US" sz="1632" dirty="0">
                <a:solidFill>
                  <a:srgbClr val="FFFFFF"/>
                </a:solidFill>
                <a:latin typeface="Segoe UI"/>
              </a:rPr>
              <a:t>(US West 2)</a:t>
            </a:r>
          </a:p>
        </p:txBody>
      </p:sp>
      <p:sp>
        <p:nvSpPr>
          <p:cNvPr id="15" name="Right Brace 14">
            <a:extLst>
              <a:ext uri="{FF2B5EF4-FFF2-40B4-BE49-F238E27FC236}">
                <a16:creationId xmlns:a16="http://schemas.microsoft.com/office/drawing/2014/main" id="{3FA895B6-F14A-4200-8D32-6241818BF44C}"/>
              </a:ext>
            </a:extLst>
          </p:cNvPr>
          <p:cNvSpPr/>
          <p:nvPr/>
        </p:nvSpPr>
        <p:spPr>
          <a:xfrm>
            <a:off x="7620032" y="3763849"/>
            <a:ext cx="169210" cy="306126"/>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16" name="TextBox 15">
            <a:extLst>
              <a:ext uri="{FF2B5EF4-FFF2-40B4-BE49-F238E27FC236}">
                <a16:creationId xmlns:a16="http://schemas.microsoft.com/office/drawing/2014/main" id="{9F098C45-717D-4A69-8A01-46A5B27EEC6F}"/>
              </a:ext>
            </a:extLst>
          </p:cNvPr>
          <p:cNvSpPr txBox="1"/>
          <p:nvPr/>
        </p:nvSpPr>
        <p:spPr>
          <a:xfrm>
            <a:off x="7770360" y="3734215"/>
            <a:ext cx="803283" cy="376684"/>
          </a:xfrm>
          <a:prstGeom prst="rect">
            <a:avLst/>
          </a:prstGeom>
          <a:noFill/>
        </p:spPr>
        <p:txBody>
          <a:bodyPr wrap="square" rtlCol="0">
            <a:spAutoFit/>
          </a:bodyPr>
          <a:lstStyle/>
          <a:p>
            <a:pPr algn="ctr" defTabSz="932597">
              <a:defRPr/>
            </a:pPr>
            <a:r>
              <a:rPr lang="en-US" dirty="0">
                <a:solidFill>
                  <a:srgbClr val="FFFFFF"/>
                </a:solidFill>
                <a:latin typeface="Segoe UI"/>
              </a:rPr>
              <a:t>$252</a:t>
            </a:r>
          </a:p>
        </p:txBody>
      </p:sp>
      <p:sp>
        <p:nvSpPr>
          <p:cNvPr id="18" name="Right Brace 17">
            <a:extLst>
              <a:ext uri="{FF2B5EF4-FFF2-40B4-BE49-F238E27FC236}">
                <a16:creationId xmlns:a16="http://schemas.microsoft.com/office/drawing/2014/main" id="{D0AF79BB-5507-4792-A0CB-AF0DFD2350B1}"/>
              </a:ext>
            </a:extLst>
          </p:cNvPr>
          <p:cNvSpPr/>
          <p:nvPr/>
        </p:nvSpPr>
        <p:spPr>
          <a:xfrm>
            <a:off x="7620032" y="4198623"/>
            <a:ext cx="169210" cy="1240740"/>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19" name="TextBox 18">
            <a:extLst>
              <a:ext uri="{FF2B5EF4-FFF2-40B4-BE49-F238E27FC236}">
                <a16:creationId xmlns:a16="http://schemas.microsoft.com/office/drawing/2014/main" id="{BF38442D-B0DF-4644-BC47-F61C2E0BE25B}"/>
              </a:ext>
            </a:extLst>
          </p:cNvPr>
          <p:cNvSpPr txBox="1"/>
          <p:nvPr/>
        </p:nvSpPr>
        <p:spPr>
          <a:xfrm>
            <a:off x="7791138" y="4633397"/>
            <a:ext cx="876642" cy="376684"/>
          </a:xfrm>
          <a:prstGeom prst="rect">
            <a:avLst/>
          </a:prstGeom>
          <a:noFill/>
        </p:spPr>
        <p:txBody>
          <a:bodyPr wrap="none" rtlCol="0">
            <a:spAutoFit/>
          </a:bodyPr>
          <a:lstStyle/>
          <a:p>
            <a:pPr defTabSz="932597">
              <a:defRPr/>
            </a:pPr>
            <a:r>
              <a:rPr lang="en-US" dirty="0">
                <a:solidFill>
                  <a:srgbClr val="FFFFFF"/>
                </a:solidFill>
                <a:latin typeface="Segoe UI"/>
              </a:rPr>
              <a:t>$2,628</a:t>
            </a:r>
          </a:p>
        </p:txBody>
      </p:sp>
      <p:sp>
        <p:nvSpPr>
          <p:cNvPr id="20" name="TextBox 19">
            <a:extLst>
              <a:ext uri="{FF2B5EF4-FFF2-40B4-BE49-F238E27FC236}">
                <a16:creationId xmlns:a16="http://schemas.microsoft.com/office/drawing/2014/main" id="{3358E16D-83CC-4DCA-A517-87B6FECFE2C6}"/>
              </a:ext>
            </a:extLst>
          </p:cNvPr>
          <p:cNvSpPr txBox="1"/>
          <p:nvPr/>
        </p:nvSpPr>
        <p:spPr>
          <a:xfrm>
            <a:off x="5984216" y="3247869"/>
            <a:ext cx="1742748" cy="376684"/>
          </a:xfrm>
          <a:prstGeom prst="rect">
            <a:avLst/>
          </a:prstGeom>
          <a:noFill/>
        </p:spPr>
        <p:txBody>
          <a:bodyPr wrap="square" rtlCol="0">
            <a:spAutoFit/>
          </a:bodyPr>
          <a:lstStyle/>
          <a:p>
            <a:pPr algn="ctr" defTabSz="932597">
              <a:defRPr/>
            </a:pPr>
            <a:r>
              <a:rPr lang="en-US" b="1" dirty="0">
                <a:solidFill>
                  <a:srgbClr val="FF0000"/>
                </a:solidFill>
                <a:latin typeface="Segoe UI"/>
              </a:rPr>
              <a:t>Total: $2,880</a:t>
            </a:r>
          </a:p>
        </p:txBody>
      </p:sp>
      <p:sp>
        <p:nvSpPr>
          <p:cNvPr id="21" name="TextBox 20">
            <a:extLst>
              <a:ext uri="{FF2B5EF4-FFF2-40B4-BE49-F238E27FC236}">
                <a16:creationId xmlns:a16="http://schemas.microsoft.com/office/drawing/2014/main" id="{FF8D59D2-2336-4FB8-A358-715467FB0915}"/>
              </a:ext>
            </a:extLst>
          </p:cNvPr>
          <p:cNvSpPr txBox="1"/>
          <p:nvPr/>
        </p:nvSpPr>
        <p:spPr>
          <a:xfrm>
            <a:off x="151748" y="6472950"/>
            <a:ext cx="4407906" cy="86971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020" dirty="0">
                <a:solidFill>
                  <a:srgbClr val="FFFFFF"/>
                </a:solidFill>
                <a:latin typeface="Segoe UI"/>
              </a:rPr>
              <a:t>*(2) 2-core Windows Server Standard Open Value Subscription</a:t>
            </a:r>
          </a:p>
          <a:p>
            <a:pPr defTabSz="932597">
              <a:lnSpc>
                <a:spcPct val="90000"/>
              </a:lnSpc>
              <a:spcAft>
                <a:spcPts val="612"/>
              </a:spcAft>
              <a:defRPr/>
            </a:pPr>
            <a:endParaRPr lang="en-US" sz="2448" dirty="0" err="1">
              <a:solidFill>
                <a:srgbClr val="FFFFFF"/>
              </a:solidFill>
              <a:latin typeface="Segoe UI"/>
            </a:endParaRPr>
          </a:p>
        </p:txBody>
      </p:sp>
      <p:sp>
        <p:nvSpPr>
          <p:cNvPr id="22" name="Rectangle 21">
            <a:extLst>
              <a:ext uri="{FF2B5EF4-FFF2-40B4-BE49-F238E27FC236}">
                <a16:creationId xmlns:a16="http://schemas.microsoft.com/office/drawing/2014/main" id="{DDB94AAF-F9E3-456F-9653-A34A5DF2A3F7}"/>
              </a:ext>
            </a:extLst>
          </p:cNvPr>
          <p:cNvSpPr/>
          <p:nvPr/>
        </p:nvSpPr>
        <p:spPr>
          <a:xfrm>
            <a:off x="1978085" y="1603809"/>
            <a:ext cx="1462833" cy="39285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002050">
                    <a:lumMod val="75000"/>
                    <a:lumOff val="25000"/>
                  </a:srgbClr>
                </a:solidFill>
                <a:latin typeface="Segoe UI"/>
              </a:rPr>
              <a:t>AWS</a:t>
            </a:r>
          </a:p>
          <a:p>
            <a:pPr algn="ctr" defTabSz="932597">
              <a:defRPr/>
            </a:pPr>
            <a:r>
              <a:rPr lang="en-US" dirty="0">
                <a:solidFill>
                  <a:srgbClr val="002050">
                    <a:lumMod val="75000"/>
                    <a:lumOff val="25000"/>
                  </a:srgbClr>
                </a:solidFill>
                <a:latin typeface="Segoe UI"/>
              </a:rPr>
              <a:t>Convertible RI</a:t>
            </a:r>
          </a:p>
          <a:p>
            <a:pPr algn="ctr" defTabSz="932597">
              <a:defRPr/>
            </a:pPr>
            <a:r>
              <a:rPr lang="en-US" dirty="0">
                <a:solidFill>
                  <a:srgbClr val="FFFFFF"/>
                </a:solidFill>
                <a:latin typeface="Segoe UI"/>
              </a:rPr>
              <a:t>r4.xlarge</a:t>
            </a:r>
          </a:p>
          <a:p>
            <a:pPr algn="ctr" defTabSz="932597">
              <a:defRPr/>
            </a:pPr>
            <a:r>
              <a:rPr lang="en-US" dirty="0">
                <a:solidFill>
                  <a:srgbClr val="FFFFFF"/>
                </a:solidFill>
                <a:latin typeface="Segoe UI"/>
              </a:rPr>
              <a:t>Windows</a:t>
            </a:r>
          </a:p>
          <a:p>
            <a:pPr algn="ctr" defTabSz="932597">
              <a:defRPr/>
            </a:pPr>
            <a:r>
              <a:rPr lang="en-US" dirty="0">
                <a:solidFill>
                  <a:srgbClr val="FFFFFF"/>
                </a:solidFill>
                <a:latin typeface="Segoe UI"/>
              </a:rPr>
              <a:t>US West (Oregon)</a:t>
            </a:r>
          </a:p>
        </p:txBody>
      </p:sp>
      <p:sp>
        <p:nvSpPr>
          <p:cNvPr id="23" name="TextBox 22">
            <a:extLst>
              <a:ext uri="{FF2B5EF4-FFF2-40B4-BE49-F238E27FC236}">
                <a16:creationId xmlns:a16="http://schemas.microsoft.com/office/drawing/2014/main" id="{F891C470-64A3-4F23-BD8D-3397AD5F2262}"/>
              </a:ext>
            </a:extLst>
          </p:cNvPr>
          <p:cNvSpPr txBox="1"/>
          <p:nvPr/>
        </p:nvSpPr>
        <p:spPr>
          <a:xfrm>
            <a:off x="1861121" y="5532387"/>
            <a:ext cx="1693318" cy="670577"/>
          </a:xfrm>
          <a:prstGeom prst="rect">
            <a:avLst/>
          </a:prstGeom>
          <a:noFill/>
        </p:spPr>
        <p:txBody>
          <a:bodyPr wrap="square" rtlCol="0">
            <a:spAutoFit/>
          </a:bodyPr>
          <a:lstStyle/>
          <a:p>
            <a:pPr algn="ctr" defTabSz="932597">
              <a:defRPr/>
            </a:pPr>
            <a:r>
              <a:rPr lang="en-US" sz="1224" dirty="0">
                <a:solidFill>
                  <a:srgbClr val="FFFFFF"/>
                </a:solidFill>
                <a:latin typeface="Segoe UI"/>
              </a:rPr>
              <a:t>3-year paid upfront Convertible Reserved Instance</a:t>
            </a:r>
          </a:p>
        </p:txBody>
      </p:sp>
      <p:sp>
        <p:nvSpPr>
          <p:cNvPr id="24" name="TextBox 23">
            <a:extLst>
              <a:ext uri="{FF2B5EF4-FFF2-40B4-BE49-F238E27FC236}">
                <a16:creationId xmlns:a16="http://schemas.microsoft.com/office/drawing/2014/main" id="{3E4E6601-ADDF-4BB7-BEA3-213168E5D1EB}"/>
              </a:ext>
            </a:extLst>
          </p:cNvPr>
          <p:cNvSpPr txBox="1"/>
          <p:nvPr/>
        </p:nvSpPr>
        <p:spPr>
          <a:xfrm>
            <a:off x="2007003" y="1197256"/>
            <a:ext cx="1483456" cy="376684"/>
          </a:xfrm>
          <a:prstGeom prst="rect">
            <a:avLst/>
          </a:prstGeom>
          <a:noFill/>
        </p:spPr>
        <p:txBody>
          <a:bodyPr wrap="none" rtlCol="0">
            <a:spAutoFit/>
          </a:bodyPr>
          <a:lstStyle/>
          <a:p>
            <a:pPr defTabSz="932597">
              <a:defRPr/>
            </a:pPr>
            <a:r>
              <a:rPr lang="en-US" dirty="0">
                <a:solidFill>
                  <a:srgbClr val="FFFFFF"/>
                </a:solidFill>
                <a:latin typeface="Segoe UI"/>
              </a:rPr>
              <a:t>Total: $7,974</a:t>
            </a:r>
          </a:p>
        </p:txBody>
      </p:sp>
      <p:sp>
        <p:nvSpPr>
          <p:cNvPr id="25" name="Rectangle 24">
            <a:extLst>
              <a:ext uri="{FF2B5EF4-FFF2-40B4-BE49-F238E27FC236}">
                <a16:creationId xmlns:a16="http://schemas.microsoft.com/office/drawing/2014/main" id="{68EF363D-B7B9-440A-9534-26F7F09C2106}"/>
              </a:ext>
            </a:extLst>
          </p:cNvPr>
          <p:cNvSpPr/>
          <p:nvPr/>
        </p:nvSpPr>
        <p:spPr>
          <a:xfrm>
            <a:off x="3525521" y="1955523"/>
            <a:ext cx="1462833" cy="217184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dirty="0">
                <a:solidFill>
                  <a:srgbClr val="FFFFFF"/>
                </a:solidFill>
                <a:latin typeface="Segoe UI"/>
              </a:rPr>
              <a:t>Windows Server</a:t>
            </a:r>
          </a:p>
          <a:p>
            <a:pPr algn="ctr" defTabSz="932597">
              <a:defRPr/>
            </a:pPr>
            <a:r>
              <a:rPr lang="en-US" dirty="0">
                <a:solidFill>
                  <a:srgbClr val="FFFFFF"/>
                </a:solidFill>
                <a:latin typeface="Segoe UI"/>
              </a:rPr>
              <a:t>4-core**</a:t>
            </a:r>
          </a:p>
        </p:txBody>
      </p:sp>
      <p:sp>
        <p:nvSpPr>
          <p:cNvPr id="26" name="Right Brace 25">
            <a:extLst>
              <a:ext uri="{FF2B5EF4-FFF2-40B4-BE49-F238E27FC236}">
                <a16:creationId xmlns:a16="http://schemas.microsoft.com/office/drawing/2014/main" id="{FA465004-9C24-48A4-B6E0-A5B4BDD64277}"/>
              </a:ext>
            </a:extLst>
          </p:cNvPr>
          <p:cNvSpPr/>
          <p:nvPr/>
        </p:nvSpPr>
        <p:spPr>
          <a:xfrm>
            <a:off x="5046355" y="2037747"/>
            <a:ext cx="136950" cy="1996595"/>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27" name="TextBox 26">
            <a:extLst>
              <a:ext uri="{FF2B5EF4-FFF2-40B4-BE49-F238E27FC236}">
                <a16:creationId xmlns:a16="http://schemas.microsoft.com/office/drawing/2014/main" id="{1541F383-6645-47F9-9945-D6716ED7F5DC}"/>
              </a:ext>
            </a:extLst>
          </p:cNvPr>
          <p:cNvSpPr txBox="1"/>
          <p:nvPr/>
        </p:nvSpPr>
        <p:spPr>
          <a:xfrm>
            <a:off x="5175921" y="2850449"/>
            <a:ext cx="894918" cy="376684"/>
          </a:xfrm>
          <a:prstGeom prst="rect">
            <a:avLst/>
          </a:prstGeom>
          <a:noFill/>
        </p:spPr>
        <p:txBody>
          <a:bodyPr wrap="square" rtlCol="0">
            <a:spAutoFit/>
          </a:bodyPr>
          <a:lstStyle/>
          <a:p>
            <a:pPr defTabSz="932597">
              <a:defRPr/>
            </a:pPr>
            <a:r>
              <a:rPr lang="en-US" dirty="0">
                <a:solidFill>
                  <a:srgbClr val="FFFFFF"/>
                </a:solidFill>
                <a:latin typeface="Segoe UI"/>
              </a:rPr>
              <a:t>$4,836</a:t>
            </a:r>
          </a:p>
        </p:txBody>
      </p:sp>
      <p:sp>
        <p:nvSpPr>
          <p:cNvPr id="28" name="Right Brace 27">
            <a:extLst>
              <a:ext uri="{FF2B5EF4-FFF2-40B4-BE49-F238E27FC236}">
                <a16:creationId xmlns:a16="http://schemas.microsoft.com/office/drawing/2014/main" id="{BE402A51-8E38-4FAD-BA51-A8D548A3D9CB}"/>
              </a:ext>
            </a:extLst>
          </p:cNvPr>
          <p:cNvSpPr/>
          <p:nvPr/>
        </p:nvSpPr>
        <p:spPr>
          <a:xfrm>
            <a:off x="5062449" y="4198623"/>
            <a:ext cx="122750" cy="1240740"/>
          </a:xfrm>
          <a:prstGeom prst="rightBrac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92D050"/>
              </a:solidFill>
              <a:latin typeface="Segoe UI"/>
            </a:endParaRPr>
          </a:p>
        </p:txBody>
      </p:sp>
      <p:sp>
        <p:nvSpPr>
          <p:cNvPr id="29" name="TextBox 28">
            <a:extLst>
              <a:ext uri="{FF2B5EF4-FFF2-40B4-BE49-F238E27FC236}">
                <a16:creationId xmlns:a16="http://schemas.microsoft.com/office/drawing/2014/main" id="{3DBF893A-B719-46A6-8844-8F84D12B7D0D}"/>
              </a:ext>
            </a:extLst>
          </p:cNvPr>
          <p:cNvSpPr txBox="1"/>
          <p:nvPr/>
        </p:nvSpPr>
        <p:spPr>
          <a:xfrm>
            <a:off x="5192017" y="4633397"/>
            <a:ext cx="878822" cy="376684"/>
          </a:xfrm>
          <a:prstGeom prst="rect">
            <a:avLst/>
          </a:prstGeom>
          <a:noFill/>
        </p:spPr>
        <p:txBody>
          <a:bodyPr wrap="square" rtlCol="0">
            <a:spAutoFit/>
          </a:bodyPr>
          <a:lstStyle/>
          <a:p>
            <a:pPr defTabSz="932597">
              <a:defRPr/>
            </a:pPr>
            <a:r>
              <a:rPr lang="en-US" dirty="0">
                <a:solidFill>
                  <a:srgbClr val="FFFFFF"/>
                </a:solidFill>
                <a:latin typeface="Segoe UI"/>
              </a:rPr>
              <a:t>$2,628</a:t>
            </a:r>
          </a:p>
        </p:txBody>
      </p:sp>
      <p:sp>
        <p:nvSpPr>
          <p:cNvPr id="30" name="Rectangle 29">
            <a:extLst>
              <a:ext uri="{FF2B5EF4-FFF2-40B4-BE49-F238E27FC236}">
                <a16:creationId xmlns:a16="http://schemas.microsoft.com/office/drawing/2014/main" id="{C4AFF851-ACE0-4FA3-B61A-CB7C30F35770}"/>
              </a:ext>
            </a:extLst>
          </p:cNvPr>
          <p:cNvSpPr/>
          <p:nvPr/>
        </p:nvSpPr>
        <p:spPr>
          <a:xfrm>
            <a:off x="6124174" y="3649109"/>
            <a:ext cx="1462833" cy="4759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122" dirty="0">
                <a:solidFill>
                  <a:srgbClr val="FFFFFF"/>
                </a:solidFill>
                <a:latin typeface="Segoe UI"/>
              </a:rPr>
              <a:t>Azure Hybrid Benefit for Windows</a:t>
            </a:r>
          </a:p>
        </p:txBody>
      </p:sp>
    </p:spTree>
    <p:extLst>
      <p:ext uri="{BB962C8B-B14F-4D97-AF65-F5344CB8AC3E}">
        <p14:creationId xmlns:p14="http://schemas.microsoft.com/office/powerpoint/2010/main" val="35897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1500"/>
                            </p:stCondLst>
                            <p:childTnLst>
                              <p:par>
                                <p:cTn id="27" presetID="22" presetClass="entr" presetSubtype="4"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par>
                          <p:cTn id="48" fill="hold">
                            <p:stCondLst>
                              <p:cond delay="2000"/>
                            </p:stCondLst>
                            <p:childTnLst>
                              <p:par>
                                <p:cTn id="49" presetID="22" presetClass="entr" presetSubtype="4"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par>
                          <p:cTn id="52" fill="hold">
                            <p:stCondLst>
                              <p:cond delay="2500"/>
                            </p:stCondLst>
                            <p:childTnLst>
                              <p:par>
                                <p:cTn id="53" presetID="22" presetClass="entr" presetSubtype="4"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childTnLst>
                          </p:cTn>
                        </p:par>
                        <p:par>
                          <p:cTn id="56" fill="hold">
                            <p:stCondLst>
                              <p:cond delay="3000"/>
                            </p:stCondLst>
                            <p:childTnLst>
                              <p:par>
                                <p:cTn id="57" presetID="1"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par>
                          <p:cTn id="59" fill="hold">
                            <p:stCondLst>
                              <p:cond delay="3000"/>
                            </p:stCondLst>
                            <p:childTnLst>
                              <p:par>
                                <p:cTn id="60" presetID="1"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childTnLst>
                                </p:cTn>
                              </p:par>
                            </p:childTnLst>
                          </p:cTn>
                        </p:par>
                        <p:par>
                          <p:cTn id="62" fill="hold">
                            <p:stCondLst>
                              <p:cond delay="3000"/>
                            </p:stCondLst>
                            <p:childTnLst>
                              <p:par>
                                <p:cTn id="63" presetID="1" presetClass="entr" presetSubtype="0"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par>
                          <p:cTn id="65" fill="hold">
                            <p:stCondLst>
                              <p:cond delay="3000"/>
                            </p:stCondLst>
                            <p:childTnLst>
                              <p:par>
                                <p:cTn id="66" presetID="1"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3000"/>
                            </p:stCondLst>
                            <p:childTnLst>
                              <p:par>
                                <p:cTn id="69" presetID="1"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childTnLst>
                          </p:cTn>
                        </p:par>
                        <p:par>
                          <p:cTn id="74" fill="hold">
                            <p:stCondLst>
                              <p:cond delay="3000"/>
                            </p:stCondLst>
                            <p:childTnLst>
                              <p:par>
                                <p:cTn id="75" presetID="1"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p:bldP spid="12" grpId="0"/>
      <p:bldP spid="13" grpId="0"/>
      <p:bldP spid="14" grpId="0" animBg="1"/>
      <p:bldP spid="15" grpId="0" animBg="1"/>
      <p:bldP spid="16" grpId="0"/>
      <p:bldP spid="18" grpId="0" animBg="1"/>
      <p:bldP spid="19" grpId="0"/>
      <p:bldP spid="20" grpId="0"/>
      <p:bldP spid="21" grpId="0"/>
      <p:bldP spid="22" grpId="0" animBg="1"/>
      <p:bldP spid="23" grpId="0"/>
      <p:bldP spid="24" grpId="0"/>
      <p:bldP spid="25" grpId="0" animBg="1"/>
      <p:bldP spid="26" grpId="0" animBg="1"/>
      <p:bldP spid="27" grpId="0"/>
      <p:bldP spid="28" grpId="0" animBg="1"/>
      <p:bldP spid="29" grpId="0"/>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Availability Zones (Public Preview)</a:t>
            </a:r>
          </a:p>
        </p:txBody>
      </p:sp>
      <p:sp>
        <p:nvSpPr>
          <p:cNvPr id="3" name="Text Placeholder 2">
            <a:extLst>
              <a:ext uri="{FF2B5EF4-FFF2-40B4-BE49-F238E27FC236}">
                <a16:creationId xmlns:a16="http://schemas.microsoft.com/office/drawing/2014/main" id="{6B96101A-D398-4B1E-BB53-13C497838E3A}"/>
              </a:ext>
            </a:extLst>
          </p:cNvPr>
          <p:cNvSpPr>
            <a:spLocks noGrp="1"/>
          </p:cNvSpPr>
          <p:nvPr>
            <p:ph type="body" sz="quarter" idx="10"/>
          </p:nvPr>
        </p:nvSpPr>
        <p:spPr>
          <a:xfrm>
            <a:off x="254806" y="1213017"/>
            <a:ext cx="6954031" cy="4807470"/>
          </a:xfrm>
        </p:spPr>
        <p:txBody>
          <a:bodyPr/>
          <a:lstStyle/>
          <a:p>
            <a:r>
              <a:rPr lang="en-US" sz="2400" dirty="0">
                <a:latin typeface="+mn-lt"/>
              </a:rPr>
              <a:t>Highly Available Applications  within regions with Availability Zones</a:t>
            </a:r>
          </a:p>
          <a:p>
            <a:pPr marL="342900" indent="-342900">
              <a:buFont typeface="Arial" panose="020B0604020202020204" pitchFamily="34" charset="0"/>
              <a:buChar char="•"/>
            </a:pPr>
            <a:r>
              <a:rPr lang="en-US" sz="2400" dirty="0">
                <a:latin typeface="+mn-lt"/>
              </a:rPr>
              <a:t>Availability Zones help to protect you from datacenter-level failures</a:t>
            </a:r>
          </a:p>
          <a:p>
            <a:pPr marL="342900" indent="-342900">
              <a:buFont typeface="Arial" panose="020B0604020202020204" pitchFamily="34" charset="0"/>
              <a:buChar char="•"/>
            </a:pPr>
            <a:r>
              <a:rPr lang="en-US" sz="2400" dirty="0">
                <a:latin typeface="+mn-lt"/>
              </a:rPr>
              <a:t>Located inside an Azure region, and each one has its own independent power source, network, and cooling</a:t>
            </a:r>
          </a:p>
          <a:p>
            <a:pPr marL="342900" indent="-342900">
              <a:buFont typeface="Arial" panose="020B0604020202020204" pitchFamily="34" charset="0"/>
              <a:buChar char="•"/>
            </a:pPr>
            <a:r>
              <a:rPr lang="en-US" sz="2400" dirty="0">
                <a:latin typeface="+mn-lt"/>
              </a:rPr>
              <a:t>To ensure resiliency, there's a minimum of three separate zones in all enabled regions</a:t>
            </a:r>
          </a:p>
          <a:p>
            <a:pPr marL="342900" indent="-342900">
              <a:buFont typeface="Arial" panose="020B0604020202020204" pitchFamily="34" charset="0"/>
              <a:buChar char="•"/>
            </a:pPr>
            <a:r>
              <a:rPr lang="en-US" sz="2400" dirty="0">
                <a:latin typeface="+mn-lt"/>
              </a:rPr>
              <a:t>Physical &amp; logical separation of Availability Zones within a region protects applications and data from zone-level failures.</a:t>
            </a:r>
          </a:p>
          <a:p>
            <a:pPr marL="800100" indent="-342900">
              <a:spcAft>
                <a:spcPts val="600"/>
              </a:spcAft>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F7AEBE7F-97E6-4BE7-9472-924AD855A760}"/>
              </a:ext>
            </a:extLst>
          </p:cNvPr>
          <p:cNvPicPr>
            <a:picLocks noChangeAspect="1"/>
          </p:cNvPicPr>
          <p:nvPr/>
        </p:nvPicPr>
        <p:blipFill>
          <a:blip r:embed="rId3"/>
          <a:stretch>
            <a:fillRect/>
          </a:stretch>
        </p:blipFill>
        <p:spPr>
          <a:xfrm>
            <a:off x="7818437" y="1592262"/>
            <a:ext cx="4073217" cy="3500787"/>
          </a:xfrm>
          <a:prstGeom prst="rect">
            <a:avLst/>
          </a:prstGeom>
        </p:spPr>
      </p:pic>
    </p:spTree>
    <p:extLst>
      <p:ext uri="{BB962C8B-B14F-4D97-AF65-F5344CB8AC3E}">
        <p14:creationId xmlns:p14="http://schemas.microsoft.com/office/powerpoint/2010/main" val="211511385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398" y="295684"/>
            <a:ext cx="11888046" cy="1093589"/>
          </a:xfrm>
        </p:spPr>
        <p:txBody>
          <a:bodyPr/>
          <a:lstStyle/>
          <a:p>
            <a:r>
              <a:rPr lang="en-US"/>
              <a:t>Azure Storage Services</a:t>
            </a:r>
          </a:p>
        </p:txBody>
      </p:sp>
      <p:sp>
        <p:nvSpPr>
          <p:cNvPr id="7" name="Rectangle 6"/>
          <p:cNvSpPr/>
          <p:nvPr/>
        </p:nvSpPr>
        <p:spPr bwMode="auto">
          <a:xfrm>
            <a:off x="2754576"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78"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773" fontAlgn="base">
              <a:spcBef>
                <a:spcPct val="0"/>
              </a:spcBef>
              <a:spcAft>
                <a:spcPct val="0"/>
              </a:spcAft>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021" y="2513146"/>
            <a:ext cx="2331422" cy="3182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773" fontAlgn="base">
              <a:spcBef>
                <a:spcPct val="0"/>
              </a:spcBef>
              <a:spcAft>
                <a:spcPct val="0"/>
              </a:spcAft>
            </a:pPr>
            <a:r>
              <a:rPr lang="en-US" sz="160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773" fontAlgn="base">
              <a:spcBef>
                <a:spcPct val="0"/>
              </a:spcBef>
              <a:spcAft>
                <a:spcPct val="0"/>
              </a:spcAft>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a:p>
            <a:pPr defTabSz="856773" fontAlgn="base">
              <a:spcBef>
                <a:spcPct val="0"/>
              </a:spcBef>
              <a:spcAft>
                <a:spcPct val="0"/>
              </a:spcAft>
            </a:pPr>
            <a:r>
              <a:rPr lang="en-US" sz="140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021" y="5751127"/>
            <a:ext cx="11825648" cy="9461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ctr" anchorCtr="0" forceAA="0" compatLnSpc="1">
            <a:prstTxWarp prst="textNoShape">
              <a:avLst/>
            </a:prstTxWarp>
            <a:noAutofit/>
          </a:bodyPr>
          <a:lstStyle/>
          <a:p>
            <a:pPr algn="ctr" defTabSz="856773" fontAlgn="base">
              <a:spcBef>
                <a:spcPct val="0"/>
              </a:spcBef>
              <a:spcAft>
                <a:spcPct val="0"/>
              </a:spcAft>
            </a:pPr>
            <a:r>
              <a:rPr lang="en-US" sz="280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773" fontAlgn="base">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687" y="1211555"/>
            <a:ext cx="5500245" cy="1394303"/>
            <a:chOff x="148911" y="1211263"/>
            <a:chExt cx="5500947" cy="1394481"/>
          </a:xfrm>
        </p:grpSpPr>
        <p:sp>
          <p:nvSpPr>
            <p:cNvPr id="45" name="Rectangle 44"/>
            <p:cNvSpPr/>
            <p:nvPr/>
          </p:nvSpPr>
          <p:spPr bwMode="auto">
            <a:xfrm>
              <a:off x="380276" y="1211263"/>
              <a:ext cx="4705578" cy="1258715"/>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907" tIns="146264" rIns="182831" bIns="146264" rtlCol="0">
                <a:spAutoFit/>
              </a:bodyPr>
              <a:lstStyle/>
              <a:p>
                <a:pPr algn="ct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grpSp>
        <p:grpSp>
          <p:nvGrpSpPr>
            <p:cNvPr id="55" name="Group 54"/>
            <p:cNvGrpSpPr/>
            <p:nvPr/>
          </p:nvGrpSpPr>
          <p:grpSpPr>
            <a:xfrm>
              <a:off x="148911" y="1864676"/>
              <a:ext cx="1718120" cy="671565"/>
              <a:chOff x="7270490" y="5111698"/>
              <a:chExt cx="1718120" cy="671565"/>
            </a:xfrm>
          </p:grpSpPr>
          <p:sp>
            <p:nvSpPr>
              <p:cNvPr id="48" name="Freeform 21"/>
              <p:cNvSpPr>
                <a:spLocks noChangeAspect="1" noEditPoints="1"/>
              </p:cNvSpPr>
              <p:nvPr/>
            </p:nvSpPr>
            <p:spPr bwMode="auto">
              <a:xfrm>
                <a:off x="8110978" y="5111698"/>
                <a:ext cx="276726" cy="23829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826579"/>
              <a:ext cx="2719933" cy="731950"/>
              <a:chOff x="9659512" y="5051313"/>
              <a:chExt cx="2719933" cy="731950"/>
            </a:xfrm>
          </p:grpSpPr>
          <p:sp>
            <p:nvSpPr>
              <p:cNvPr id="49" name="Freeform 21"/>
              <p:cNvSpPr>
                <a:spLocks noChangeAspect="1" noEditPoints="1"/>
              </p:cNvSpPr>
              <p:nvPr/>
            </p:nvSpPr>
            <p:spPr bwMode="auto">
              <a:xfrm>
                <a:off x="10676210" y="5051313"/>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endParaRPr lang="en-US" sz="2400" kern="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128131"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Objects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Highly scalable, REST based cloud object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Block Blobs: Sequential file I/O</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Cool Tier Available</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Page Blobs: Random-write pattern data</a:t>
            </a: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Append Blobs</a:t>
            </a:r>
          </a:p>
        </p:txBody>
      </p:sp>
      <p:sp>
        <p:nvSpPr>
          <p:cNvPr id="61" name="Rectangle 60"/>
          <p:cNvSpPr/>
          <p:nvPr/>
        </p:nvSpPr>
        <p:spPr bwMode="auto">
          <a:xfrm>
            <a:off x="9875245"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Queues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Reliable queues at scale for cloud services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cs typeface="Segoe UI" pitchFamily="34" charset="0"/>
              </a:rPr>
              <a:t>Decouple and scale components</a:t>
            </a:r>
          </a:p>
          <a:p>
            <a:pPr defTabSz="856773" fontAlgn="base">
              <a:spcBef>
                <a:spcPct val="0"/>
              </a:spcBef>
              <a:spcAft>
                <a:spcPct val="0"/>
              </a:spcAft>
            </a:pPr>
            <a:r>
              <a:rPr lang="en-US" sz="1400">
                <a:solidFill>
                  <a:schemeClr val="bg1">
                    <a:lumMod val="75000"/>
                  </a:schemeClr>
                </a:soli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88" y="2513146"/>
            <a:ext cx="2331422" cy="318228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1" tIns="134408" rIns="168011" bIns="134408" numCol="1" spcCol="0" rtlCol="0" fromWordArt="0" anchor="t" anchorCtr="0" forceAA="0" compatLnSpc="1">
            <a:prstTxWarp prst="textNoShape">
              <a:avLst/>
            </a:prstTxWarp>
            <a:noAutofit/>
          </a:bodyPr>
          <a:lstStyle/>
          <a:p>
            <a:pPr defTabSz="856773" fontAlgn="base">
              <a:spcBef>
                <a:spcPct val="0"/>
              </a:spcBef>
              <a:spcAft>
                <a:spcPct val="0"/>
              </a:spcAft>
            </a:pPr>
            <a:r>
              <a:rPr lang="en-US" sz="3200">
                <a:solidFill>
                  <a:schemeClr val="bg1">
                    <a:lumMod val="75000"/>
                  </a:schemeClr>
                </a:solidFill>
                <a:latin typeface="Segoe UI"/>
                <a:ea typeface="Segoe UI" pitchFamily="34" charset="0"/>
                <a:cs typeface="Segoe UI" pitchFamily="34" charset="0"/>
              </a:rPr>
              <a:t>Tables</a:t>
            </a:r>
          </a:p>
          <a:p>
            <a:pPr defTabSz="856773" fontAlgn="base">
              <a:spcBef>
                <a:spcPct val="0"/>
              </a:spcBef>
              <a:spcAft>
                <a:spcPct val="0"/>
              </a:spcAft>
            </a:pPr>
            <a:r>
              <a:rPr lang="en-US" sz="1600">
                <a:solidFill>
                  <a:schemeClr val="bg1">
                    <a:lumMod val="75000"/>
                  </a:schemeClr>
                </a:solidFill>
                <a:latin typeface="Segoe UI"/>
                <a:ea typeface="Segoe UI" pitchFamily="34" charset="0"/>
                <a:cs typeface="Segoe UI" pitchFamily="34" charset="0"/>
              </a:rPr>
              <a:t>Massive auto-scaling NoSQL store</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Dynamic scaling based on load</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Scale to PBs of table data </a:t>
            </a:r>
          </a:p>
          <a:p>
            <a:pPr defTabSz="856773" fontAlgn="base">
              <a:spcBef>
                <a:spcPct val="0"/>
              </a:spcBef>
              <a:spcAft>
                <a:spcPct val="0"/>
              </a:spcAft>
            </a:pPr>
            <a:endParaRPr lang="en-US" sz="14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r>
              <a:rPr lang="en-US" sz="1400">
                <a:solidFill>
                  <a:schemeClr val="bg1">
                    <a:lumMod val="75000"/>
                  </a:schemeClr>
                </a:solidFill>
                <a:latin typeface="Segoe UI"/>
                <a:ea typeface="Segoe UI" pitchFamily="34" charset="0"/>
                <a:cs typeface="Segoe UI" pitchFamily="34" charset="0"/>
              </a:rPr>
              <a:t>Fast key/value lookups</a:t>
            </a: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a:p>
            <a:pPr defTabSz="856773" fontAlgn="base">
              <a:spcBef>
                <a:spcPct val="0"/>
              </a:spcBef>
              <a:spcAft>
                <a:spcPct val="0"/>
              </a:spcAft>
            </a:pPr>
            <a:endParaRPr lang="en-US" sz="1600">
              <a:solidFill>
                <a:schemeClr val="bg1">
                  <a:lumMod val="75000"/>
                </a:schemeClr>
              </a:solidFill>
              <a:latin typeface="Segoe UI"/>
              <a:ea typeface="Segoe UI" pitchFamily="34" charset="0"/>
              <a:cs typeface="Segoe UI" pitchFamily="34" charset="0"/>
            </a:endParaRPr>
          </a:p>
        </p:txBody>
      </p:sp>
      <p:grpSp>
        <p:nvGrpSpPr>
          <p:cNvPr id="12" name="Group 11"/>
          <p:cNvGrpSpPr/>
          <p:nvPr/>
        </p:nvGrpSpPr>
        <p:grpSpPr>
          <a:xfrm>
            <a:off x="5133298" y="1214210"/>
            <a:ext cx="7944627" cy="1298936"/>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504">
                <a:lnSpc>
                  <a:spcPct val="90000"/>
                </a:lnSpc>
              </a:pPr>
              <a:r>
                <a:rPr lang="en-US" sz="2800" b="1" kern="0" spc="-3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5" tIns="46617" rIns="93235" bIns="46617" numCol="1" anchor="t" anchorCtr="0" compatLnSpc="1">
                  <a:prstTxWarp prst="textNoShape">
                    <a:avLst/>
                  </a:prstTxWarp>
                </a:bodyPr>
                <a:lstStyle/>
                <a:p>
                  <a:pPr defTabSz="932504"/>
                  <a:endParaRPr lang="en-US" sz="1224" kern="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5" tIns="44798" rIns="89595" bIns="44798" numCol="1" anchor="t" anchorCtr="0" compatLnSpc="1">
                <a:prstTxWarp prst="textNoShape">
                  <a:avLst/>
                </a:prstTxWarp>
              </a:bodyPr>
              <a:lstStyle/>
              <a:p>
                <a:pPr defTabSz="932504"/>
                <a:endParaRPr lang="en-US" sz="1763" kern="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5" tIns="45707" rIns="91415" bIns="45707" numCol="1" anchor="t" anchorCtr="0" compatLnSpc="1">
                <a:prstTxWarp prst="textNoShape">
                  <a:avLst/>
                </a:prstTxWarp>
              </a:bodyPr>
              <a:lstStyle/>
              <a:p>
                <a:pPr defTabSz="932504"/>
                <a:endParaRPr lang="en-US" kern="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39907" tIns="146264" rIns="182831" bIns="146264" rtlCol="0">
                <a:spAutoFit/>
              </a:bodyPr>
              <a:lstStyle/>
              <a:p>
                <a:pPr defTabSz="932504">
                  <a:lnSpc>
                    <a:spcPct val="90000"/>
                  </a:lnSpc>
                  <a:spcBef>
                    <a:spcPts val="1800"/>
                  </a:spcBef>
                </a:pPr>
                <a:r>
                  <a:rPr lang="en-US" sz="1599" b="1" kern="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5511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File Sync (Public Preview)</a:t>
            </a:r>
          </a:p>
        </p:txBody>
      </p:sp>
      <p:sp>
        <p:nvSpPr>
          <p:cNvPr id="3" name="Text Placeholder 2">
            <a:extLst>
              <a:ext uri="{FF2B5EF4-FFF2-40B4-BE49-F238E27FC236}">
                <a16:creationId xmlns:a16="http://schemas.microsoft.com/office/drawing/2014/main" id="{FE98F88A-A763-4710-A2FE-585CCBA2633C}"/>
              </a:ext>
            </a:extLst>
          </p:cNvPr>
          <p:cNvSpPr>
            <a:spLocks noGrp="1"/>
          </p:cNvSpPr>
          <p:nvPr>
            <p:ph type="body" sz="quarter" idx="10"/>
          </p:nvPr>
        </p:nvSpPr>
        <p:spPr>
          <a:xfrm>
            <a:off x="274638" y="1212850"/>
            <a:ext cx="6857999" cy="5262979"/>
          </a:xfrm>
        </p:spPr>
        <p:txBody>
          <a:bodyPr/>
          <a:lstStyle/>
          <a:p>
            <a:r>
              <a:rPr lang="en-US" sz="2000" dirty="0">
                <a:latin typeface="+mn-lt"/>
              </a:rPr>
              <a:t>New capability of Azure Files - sync existing directories &amp; files from Windows Server 2012R2 and 2016 to Azure Files. </a:t>
            </a:r>
          </a:p>
          <a:p>
            <a:pPr marL="342900" indent="-342900">
              <a:buFont typeface="Arial" panose="020B0604020202020204" pitchFamily="34" charset="0"/>
              <a:buChar char="•"/>
            </a:pPr>
            <a:r>
              <a:rPr lang="en-US" sz="2000" b="1" dirty="0">
                <a:latin typeface="+mn-lt"/>
              </a:rPr>
              <a:t>Multi-site sync and access </a:t>
            </a:r>
            <a:r>
              <a:rPr lang="en-US" sz="2000" dirty="0">
                <a:latin typeface="+mn-lt"/>
              </a:rPr>
              <a:t>– Sync between Azure File Shares ,Windows Servers, your branch offices.</a:t>
            </a:r>
          </a:p>
          <a:p>
            <a:pPr marL="342900" indent="-342900">
              <a:buFont typeface="Arial" panose="020B0604020202020204" pitchFamily="34" charset="0"/>
              <a:buChar char="•"/>
            </a:pPr>
            <a:r>
              <a:rPr lang="en-US" sz="2000" b="1" dirty="0">
                <a:latin typeface="+mn-lt"/>
              </a:rPr>
              <a:t>Cloud tiering (server becomes cache)</a:t>
            </a:r>
            <a:r>
              <a:rPr lang="en-US" sz="2000" dirty="0">
                <a:latin typeface="+mn-lt"/>
              </a:rPr>
              <a:t> – Servers low on capacity can benefit from cloud-tiering feature.  Less recently used data removed from the local server and recalled when used.</a:t>
            </a:r>
          </a:p>
          <a:p>
            <a:pPr marL="342900" indent="-342900">
              <a:buFont typeface="Arial" panose="020B0604020202020204" pitchFamily="34" charset="0"/>
              <a:buChar char="•"/>
            </a:pPr>
            <a:r>
              <a:rPr lang="en-US" sz="2000" b="1" dirty="0">
                <a:latin typeface="+mn-lt"/>
              </a:rPr>
              <a:t>Integrated server data backup</a:t>
            </a:r>
            <a:r>
              <a:rPr lang="en-US" sz="2000" dirty="0">
                <a:latin typeface="+mn-lt"/>
              </a:rPr>
              <a:t> –File Sync works with Azure Backup to provide integrated backup and restoration. </a:t>
            </a:r>
          </a:p>
          <a:p>
            <a:pPr marL="342900" indent="-342900">
              <a:buFont typeface="Arial" panose="020B0604020202020204" pitchFamily="34" charset="0"/>
              <a:buChar char="•"/>
            </a:pPr>
            <a:r>
              <a:rPr lang="en-US" sz="2000" b="1" dirty="0">
                <a:latin typeface="+mn-lt"/>
              </a:rPr>
              <a:t>Direct cloud data access</a:t>
            </a:r>
            <a:r>
              <a:rPr lang="en-US" sz="2000" dirty="0">
                <a:latin typeface="+mn-lt"/>
              </a:rPr>
              <a:t> – (lift and shift) can be done with sync to allow both on premise &amp; cloud access to the same data during the migration. </a:t>
            </a:r>
          </a:p>
          <a:p>
            <a:endParaRPr lang="en-US" sz="3600" dirty="0"/>
          </a:p>
        </p:txBody>
      </p:sp>
      <p:pic>
        <p:nvPicPr>
          <p:cNvPr id="8" name="Picture 7">
            <a:extLst>
              <a:ext uri="{FF2B5EF4-FFF2-40B4-BE49-F238E27FC236}">
                <a16:creationId xmlns:a16="http://schemas.microsoft.com/office/drawing/2014/main" id="{5D92F99F-7640-47CE-9EED-3DE0091DB21F}"/>
              </a:ext>
            </a:extLst>
          </p:cNvPr>
          <p:cNvPicPr>
            <a:picLocks noChangeAspect="1"/>
          </p:cNvPicPr>
          <p:nvPr/>
        </p:nvPicPr>
        <p:blipFill>
          <a:blip r:embed="rId3"/>
          <a:stretch>
            <a:fillRect/>
          </a:stretch>
        </p:blipFill>
        <p:spPr>
          <a:xfrm>
            <a:off x="7095989" y="1212849"/>
            <a:ext cx="5029200" cy="2039666"/>
          </a:xfrm>
          <a:prstGeom prst="rect">
            <a:avLst/>
          </a:prstGeom>
        </p:spPr>
      </p:pic>
    </p:spTree>
    <p:extLst>
      <p:ext uri="{BB962C8B-B14F-4D97-AF65-F5344CB8AC3E}">
        <p14:creationId xmlns:p14="http://schemas.microsoft.com/office/powerpoint/2010/main" val="9979297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 name="Rectangle 11"/>
          <p:cNvSpPr/>
          <p:nvPr/>
        </p:nvSpPr>
        <p:spPr bwMode="auto">
          <a:xfrm>
            <a:off x="1994007" y="3999129"/>
            <a:ext cx="10441586" cy="2995396"/>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72861" y="2572439"/>
            <a:ext cx="460244" cy="449535"/>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701384" y="530478"/>
            <a:ext cx="869350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Unparalleled developer productivity</a:t>
            </a:r>
          </a:p>
        </p:txBody>
      </p:sp>
      <p:sp>
        <p:nvSpPr>
          <p:cNvPr id="61" name="Rectangle 60">
            <a:extLst>
              <a:ext uri="{FF2B5EF4-FFF2-40B4-BE49-F238E27FC236}">
                <a16:creationId xmlns:a16="http://schemas.microsoft.com/office/drawing/2014/main" id="{A0FEC0FD-68EB-4D5F-A3CD-0634C19DDC2D}"/>
              </a:ext>
            </a:extLst>
          </p:cNvPr>
          <p:cNvSpPr/>
          <p:nvPr/>
        </p:nvSpPr>
        <p:spPr>
          <a:xfrm>
            <a:off x="2311956"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endParaRPr lang="en-US" sz="2400" dirty="0">
              <a:solidFill>
                <a:srgbClr val="0089CF"/>
              </a:solidFill>
              <a:latin typeface="Segoe UI Semilight"/>
              <a:cs typeface="Segoe UI Semibold" panose="020B0702040204020203" pitchFamily="34" charset="0"/>
            </a:endParaRP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Visual Studios</a:t>
            </a:r>
            <a:b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3rd parties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DevOps</a:t>
            </a:r>
            <a:endParaRPr lang="en-US" sz="1836"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2" name="Rectangle 61">
            <a:extLst>
              <a:ext uri="{FF2B5EF4-FFF2-40B4-BE49-F238E27FC236}">
                <a16:creationId xmlns:a16="http://schemas.microsoft.com/office/drawing/2014/main" id="{88B2E40D-B0D1-4BEB-A2FB-79233FE853A4}"/>
              </a:ext>
            </a:extLst>
          </p:cNvPr>
          <p:cNvSpPr/>
          <p:nvPr/>
        </p:nvSpPr>
        <p:spPr>
          <a:xfrm>
            <a:off x="8819892" y="2583940"/>
            <a:ext cx="3006920"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2040" dirty="0">
                <a:solidFill>
                  <a:srgbClr val="0078D7"/>
                </a:solidFill>
                <a:latin typeface="Segoe UI Semilight"/>
                <a:cs typeface="Segoe UI Semibold" panose="020B0702040204020203" pitchFamily="34" charset="0"/>
              </a:rPr>
              <a:t>Unified management</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Single cloud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Policy</a:t>
            </a:r>
          </a:p>
          <a:p>
            <a:pPr algn="ctr" defTabSz="932418">
              <a:spcAft>
                <a:spcPts val="600"/>
              </a:spcAft>
              <a:defRPr/>
            </a:pPr>
            <a:endParaRPr lang="en-US" sz="2040" dirty="0">
              <a:gradFill>
                <a:gsLst>
                  <a:gs pos="0">
                    <a:srgbClr val="4F504F"/>
                  </a:gs>
                  <a:gs pos="100000">
                    <a:srgbClr val="4F504F"/>
                  </a:gs>
                </a:gsLst>
                <a:lin ang="5400000" scaled="0"/>
              </a:gradFill>
              <a:latin typeface="Segoe UI Semilight"/>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377707" y="2583940"/>
            <a:ext cx="3485758" cy="884833"/>
          </a:xfrm>
          <a:prstGeom prst="rect">
            <a:avLst/>
          </a:prstGeom>
          <a:noFill/>
          <a:ln w="9525" cap="flat" cmpd="sng" algn="ctr">
            <a:noFill/>
            <a:prstDash val="solid"/>
          </a:ln>
          <a:effectLst/>
        </p:spPr>
        <p:txBody>
          <a:bodyPr wrap="none" rtlCol="0" anchor="t" anchorCtr="0"/>
          <a:lstStyle/>
          <a:p>
            <a:pPr algn="ctr" defTabSz="932418">
              <a:spcAft>
                <a:spcPts val="600"/>
              </a:spcAft>
              <a:defRPr/>
            </a:pPr>
            <a:r>
              <a:rPr lang="en-US" sz="2040" dirty="0">
                <a:solidFill>
                  <a:srgbClr val="0078D7"/>
                </a:solidFill>
                <a:latin typeface="Segoe UI Semilight"/>
                <a:cs typeface="Segoe UI Semibold" panose="020B0702040204020203" pitchFamily="34" charset="0"/>
              </a:rPr>
              <a:t>100+ services</a:t>
            </a:r>
          </a:p>
          <a:p>
            <a:pPr algn="ctr" defTabSz="932418">
              <a:spcAft>
                <a:spcPts val="600"/>
              </a:spcAft>
              <a:defRPr/>
            </a:pP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Azure functions</a:t>
            </a:r>
            <a:br>
              <a:rPr lang="en-US" sz="1632" dirty="0">
                <a:gradFill>
                  <a:gsLst>
                    <a:gs pos="0">
                      <a:srgbClr val="4F504F"/>
                    </a:gs>
                    <a:gs pos="100000">
                      <a:srgbClr val="4F504F"/>
                    </a:gs>
                  </a:gsLst>
                  <a:lin ang="5400000" scaled="0"/>
                </a:gradFill>
                <a:latin typeface="Segoe UI Semilight"/>
                <a:cs typeface="Segoe UI Semibold" panose="020B0702040204020203" pitchFamily="34" charset="0"/>
              </a:rPr>
            </a:b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Kubernetes  </a:t>
            </a:r>
            <a:r>
              <a:rPr lang="en-US" sz="1632" dirty="0">
                <a:gradFill>
                  <a:gsLst>
                    <a:gs pos="0">
                      <a:srgbClr val="FFFFFF">
                        <a:lumMod val="65000"/>
                      </a:srgbClr>
                    </a:gs>
                    <a:gs pos="100000">
                      <a:srgbClr val="FFFFFF">
                        <a:lumMod val="65000"/>
                      </a:srgbClr>
                    </a:gs>
                  </a:gsLst>
                  <a:lin ang="5400000" scaled="0"/>
                </a:gradFill>
                <a:latin typeface="Segoe UI Semilight"/>
                <a:cs typeface="Segoe UI Semibold" panose="020B0702040204020203" pitchFamily="34" charset="0"/>
              </a:rPr>
              <a:t>|</a:t>
            </a:r>
            <a:r>
              <a:rPr lang="en-US" sz="1632" dirty="0">
                <a:gradFill>
                  <a:gsLst>
                    <a:gs pos="0">
                      <a:srgbClr val="4F504F"/>
                    </a:gs>
                    <a:gs pos="100000">
                      <a:srgbClr val="4F504F"/>
                    </a:gs>
                  </a:gsLst>
                  <a:lin ang="5400000" scaled="0"/>
                </a:gradFill>
                <a:latin typeface="Segoe UI Semilight"/>
                <a:cs typeface="Segoe UI Semibold" panose="020B0702040204020203" pitchFamily="34" charset="0"/>
              </a:rPr>
              <a:t>  Logic apps</a:t>
            </a:r>
          </a:p>
        </p:txBody>
      </p:sp>
      <p:sp>
        <p:nvSpPr>
          <p:cNvPr id="83" name="Rectangle 82">
            <a:extLst>
              <a:ext uri="{FF2B5EF4-FFF2-40B4-BE49-F238E27FC236}">
                <a16:creationId xmlns:a16="http://schemas.microsoft.com/office/drawing/2014/main" id="{9171D429-CF38-4D04-8340-6FA5B4D9811D}"/>
              </a:ext>
            </a:extLst>
          </p:cNvPr>
          <p:cNvSpPr/>
          <p:nvPr/>
        </p:nvSpPr>
        <p:spPr>
          <a:xfrm>
            <a:off x="2686148" y="2584866"/>
            <a:ext cx="2255136" cy="414353"/>
          </a:xfrm>
          <a:prstGeom prst="rect">
            <a:avLst/>
          </a:prstGeom>
        </p:spPr>
        <p:txBody>
          <a:bodyPr wrap="none">
            <a:spAutoFit/>
          </a:bodyPr>
          <a:lstStyle/>
          <a:p>
            <a:pPr algn="ctr" defTabSz="932418">
              <a:spcAft>
                <a:spcPts val="600"/>
              </a:spcAft>
              <a:defRPr/>
            </a:pPr>
            <a:r>
              <a:rPr lang="en-US" sz="2040" dirty="0">
                <a:solidFill>
                  <a:srgbClr val="0078D7"/>
                </a:solidFill>
                <a:latin typeface="Segoe UI Semilight"/>
                <a:cs typeface="Segoe UI Semibold" panose="020B0702040204020203" pitchFamily="34" charset="0"/>
              </a:rPr>
              <a:t>Integrated tooling</a:t>
            </a:r>
          </a:p>
        </p:txBody>
      </p:sp>
      <p:grpSp>
        <p:nvGrpSpPr>
          <p:cNvPr id="86" name="Group 85"/>
          <p:cNvGrpSpPr/>
          <p:nvPr/>
        </p:nvGrpSpPr>
        <p:grpSpPr>
          <a:xfrm>
            <a:off x="3385492" y="1618971"/>
            <a:ext cx="856447" cy="780141"/>
            <a:chOff x="1687513" y="3995738"/>
            <a:chExt cx="3902075" cy="3554412"/>
          </a:xfrm>
          <a:solidFill>
            <a:schemeClr val="accent1"/>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90" name="Freeform 4"/>
          <p:cNvSpPr>
            <a:spLocks noChangeArrowheads="1"/>
          </p:cNvSpPr>
          <p:nvPr/>
        </p:nvSpPr>
        <p:spPr bwMode="auto">
          <a:xfrm>
            <a:off x="9971991" y="1670121"/>
            <a:ext cx="702722" cy="677841"/>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chemeClr val="accent1"/>
          </a:solidFill>
          <a:ln>
            <a:noFill/>
          </a:ln>
          <a:effectLst/>
          <a:extLst/>
        </p:spPr>
        <p:txBody>
          <a:bodyPr wrap="none" anchor="ctr"/>
          <a:lstStyle/>
          <a:p>
            <a:pPr defTabSz="932597"/>
            <a:endParaRPr lang="en-US" sz="1836">
              <a:solidFill>
                <a:srgbClr val="505050"/>
              </a:solidFill>
              <a:latin typeface="Segoe UI"/>
            </a:endParaRPr>
          </a:p>
        </p:txBody>
      </p:sp>
      <p:grpSp>
        <p:nvGrpSpPr>
          <p:cNvPr id="91" name="Group 90"/>
          <p:cNvGrpSpPr/>
          <p:nvPr/>
        </p:nvGrpSpPr>
        <p:grpSpPr>
          <a:xfrm>
            <a:off x="6722543" y="1707921"/>
            <a:ext cx="795628" cy="602241"/>
            <a:chOff x="2524125" y="20638"/>
            <a:chExt cx="4748213" cy="3594100"/>
          </a:xfrm>
          <a:solidFill>
            <a:schemeClr val="accent1"/>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9" name="Group 18"/>
          <p:cNvGrpSpPr/>
          <p:nvPr/>
        </p:nvGrpSpPr>
        <p:grpSpPr>
          <a:xfrm>
            <a:off x="4110645" y="4014935"/>
            <a:ext cx="5826739" cy="2909759"/>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224">
                  <a:solidFill>
                    <a:srgbClr val="505050"/>
                  </a:solidFill>
                  <a:latin typeface="Segoe UI"/>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17673">
              <a:off x="5824855" y="5385639"/>
              <a:ext cx="2198366" cy="311866"/>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 FEEDBACK</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algn="ctr" defTabSz="932418">
                <a:defRPr/>
              </a:pPr>
              <a:r>
                <a:rPr lang="en-US" sz="1224" dirty="0">
                  <a:solidFill>
                    <a:srgbClr val="001F50"/>
                  </a:solidFill>
                  <a:latin typeface="Segoe UI Semibold" panose="020B0702040204020203" pitchFamily="34" charset="0"/>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algn="ctr" defTabSz="932418">
                <a:defRPr/>
              </a:pPr>
              <a:r>
                <a:rPr lang="en-US" sz="1224">
                  <a:solidFill>
                    <a:srgbClr val="001F50"/>
                  </a:solidFill>
                  <a:latin typeface="Segoe UI Semibold" panose="020B0702040204020203" pitchFamily="34" charset="0"/>
                  <a:cs typeface="Segoe UI Semibold" panose="020B0702040204020203" pitchFamily="34" charset="0"/>
                </a:rPr>
                <a:t>DEPLOY</a:t>
              </a:r>
              <a:endParaRPr lang="en-US" sz="1224" dirty="0">
                <a:solidFill>
                  <a:srgbClr val="001F50"/>
                </a:solidFill>
                <a:latin typeface="Segoe UI Semibold" panose="020B0702040204020203" pitchFamily="34" charset="0"/>
                <a:cs typeface="Segoe UI Semibold" panose="020B0702040204020203" pitchFamily="34" charset="0"/>
              </a:endParaRPr>
            </a:p>
          </p:txBody>
        </p:sp>
      </p:gr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4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300"/>
                                        <p:tgtEl>
                                          <p:spTgt spid="61"/>
                                        </p:tgtEl>
                                      </p:cBhvr>
                                    </p:animEffect>
                                  </p:childTnLst>
                                </p:cTn>
                              </p:par>
                              <p:par>
                                <p:cTn id="13" presetID="42" presetClass="path" presetSubtype="0" decel="100000" fill="hold" grpId="1" nodeType="withEffect">
                                  <p:stCondLst>
                                    <p:cond delay="0"/>
                                  </p:stCondLst>
                                  <p:childTnLst>
                                    <p:animMotion origin="layout" path="M -8.33333E-7 1.11111E-6 L -8.33333E-7 0.1338 " pathEditMode="relative" rAng="0" ptsTypes="AA">
                                      <p:cBhvr>
                                        <p:cTn id="14" dur="700" spd="-100000" fill="hold"/>
                                        <p:tgtEl>
                                          <p:spTgt spid="61"/>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300"/>
                                        <p:tgtEl>
                                          <p:spTgt spid="63"/>
                                        </p:tgtEl>
                                      </p:cBhvr>
                                    </p:animEffect>
                                  </p:childTnLst>
                                </p:cTn>
                              </p:par>
                              <p:par>
                                <p:cTn id="18" presetID="42" presetClass="path" presetSubtype="0" decel="100000" fill="hold" grpId="1" nodeType="withEffect">
                                  <p:stCondLst>
                                    <p:cond delay="250"/>
                                  </p:stCondLst>
                                  <p:childTnLst>
                                    <p:animMotion origin="layout" path="M 3.95833E-6 1.11111E-6 L 3.95833E-6 0.1338 " pathEditMode="relative" rAng="0" ptsTypes="AA">
                                      <p:cBhvr>
                                        <p:cTn id="19" dur="700" spd="-100000" fill="hold"/>
                                        <p:tgtEl>
                                          <p:spTgt spid="63"/>
                                        </p:tgtEl>
                                        <p:attrNameLst>
                                          <p:attrName>ppt_x</p:attrName>
                                          <p:attrName>ppt_y</p:attrName>
                                        </p:attrNameLst>
                                      </p:cBhvr>
                                      <p:rCtr x="0" y="6690"/>
                                    </p:animMotion>
                                  </p:childTnLst>
                                </p:cTn>
                              </p:par>
                              <p:par>
                                <p:cTn id="20" presetID="10" presetClass="entr" presetSubtype="0" fill="hold" nodeType="withEffect">
                                  <p:stCondLst>
                                    <p:cond delay="65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9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300"/>
                                        <p:tgtEl>
                                          <p:spTgt spid="62"/>
                                        </p:tgtEl>
                                      </p:cBhvr>
                                    </p:animEffect>
                                  </p:childTnLst>
                                </p:cTn>
                              </p:par>
                              <p:par>
                                <p:cTn id="26" presetID="42" presetClass="path" presetSubtype="0" decel="100000" fill="hold" grpId="1" nodeType="withEffect">
                                  <p:stCondLst>
                                    <p:cond delay="500"/>
                                  </p:stCondLst>
                                  <p:childTnLst>
                                    <p:animMotion origin="layout" path="M 1.875E-6 1.11111E-6 L 1.875E-6 0.1338 " pathEditMode="relative" rAng="0" ptsTypes="AA">
                                      <p:cBhvr>
                                        <p:cTn id="27" dur="700" spd="-100000" fill="hold"/>
                                        <p:tgtEl>
                                          <p:spTgt spid="62"/>
                                        </p:tgtEl>
                                        <p:attrNameLst>
                                          <p:attrName>ppt_x</p:attrName>
                                          <p:attrName>ppt_y</p:attrName>
                                        </p:attrNameLst>
                                      </p:cBhvr>
                                      <p:rCtr x="0" y="6690"/>
                                    </p:animMotion>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grpId="0" nodeType="withEffect">
                                  <p:stCondLst>
                                    <p:cond delay="40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300"/>
                                        <p:tgtEl>
                                          <p:spTgt spid="83"/>
                                        </p:tgtEl>
                                      </p:cBhvr>
                                    </p:animEffect>
                                  </p:childTnLst>
                                </p:cTn>
                              </p:par>
                              <p:par>
                                <p:cTn id="34" presetID="42" presetClass="path" presetSubtype="0" decel="100000" fill="hold" grpId="1" nodeType="withEffect">
                                  <p:stCondLst>
                                    <p:cond delay="0"/>
                                  </p:stCondLst>
                                  <p:childTnLst>
                                    <p:animMotion origin="layout" path="M -6.25E-7 -1.11111E-6 L -6.25E-7 0.1338 " pathEditMode="relative" rAng="0" ptsTypes="AA">
                                      <p:cBhvr>
                                        <p:cTn id="35" dur="700" spd="-100000" fill="hold"/>
                                        <p:tgtEl>
                                          <p:spTgt spid="83"/>
                                        </p:tgtEl>
                                        <p:attrNameLst>
                                          <p:attrName>ppt_x</p:attrName>
                                          <p:attrName>ppt_y</p:attrName>
                                        </p:attrNameLst>
                                      </p:cBhvr>
                                      <p:rCtr x="0" y="6690"/>
                                    </p:animMotion>
                                  </p:childTnLst>
                                </p:cTn>
                              </p:par>
                              <p:par>
                                <p:cTn id="36" presetID="10" presetClass="entr" presetSubtype="0" fill="hold" nodeType="withEffect">
                                  <p:stCondLst>
                                    <p:cond delay="40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childTnLst>
                          </p:cTn>
                        </p:par>
                        <p:par>
                          <p:cTn id="39" fill="hold">
                            <p:stCondLst>
                              <p:cond delay="14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9"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dissolve">
                                      <p:cBhvr>
                                        <p:cTn id="45"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1" grpId="0"/>
      <p:bldP spid="61" grpId="1"/>
      <p:bldP spid="62" grpId="0"/>
      <p:bldP spid="62" grpId="1"/>
      <p:bldP spid="63" grpId="0"/>
      <p:bldP spid="63" grpId="1"/>
      <p:bldP spid="83" grpId="0"/>
      <p:bldP spid="83" grpId="1"/>
      <p:bldP spid="9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Data Box (Limited Preview)</a:t>
            </a:r>
          </a:p>
        </p:txBody>
      </p:sp>
      <p:sp>
        <p:nvSpPr>
          <p:cNvPr id="3" name="Text Placeholder 2">
            <a:extLst>
              <a:ext uri="{FF2B5EF4-FFF2-40B4-BE49-F238E27FC236}">
                <a16:creationId xmlns:a16="http://schemas.microsoft.com/office/drawing/2014/main" id="{FFBE86F5-D48B-48D6-9993-0A0812A70AF0}"/>
              </a:ext>
            </a:extLst>
          </p:cNvPr>
          <p:cNvSpPr>
            <a:spLocks noGrp="1"/>
          </p:cNvSpPr>
          <p:nvPr>
            <p:ph type="body" sz="quarter" idx="10"/>
          </p:nvPr>
        </p:nvSpPr>
        <p:spPr>
          <a:xfrm>
            <a:off x="274638" y="1212849"/>
            <a:ext cx="7848599" cy="5890843"/>
          </a:xfrm>
        </p:spPr>
        <p:txBody>
          <a:bodyPr/>
          <a:lstStyle/>
          <a:p>
            <a:pPr marL="342900" indent="-342900">
              <a:buFont typeface="Arial" panose="020B0604020202020204" pitchFamily="34" charset="0"/>
              <a:buChar char="•"/>
            </a:pPr>
            <a:r>
              <a:rPr lang="en-US" sz="2400" dirty="0">
                <a:latin typeface="+mn-lt"/>
              </a:rPr>
              <a:t>Azure Data Box service allows terabytes of data transfer to Azure</a:t>
            </a:r>
          </a:p>
          <a:p>
            <a:pPr marL="342900" indent="-342900">
              <a:buFont typeface="Arial" panose="020B0604020202020204" pitchFamily="34" charset="0"/>
              <a:buChar char="•"/>
            </a:pPr>
            <a:r>
              <a:rPr lang="en-US" sz="2400" dirty="0">
                <a:latin typeface="+mn-lt"/>
              </a:rPr>
              <a:t>The Azure Data Box provides a secure, tamper-resistant method for quick and simple transfer of your data to Azure. </a:t>
            </a:r>
          </a:p>
          <a:p>
            <a:pPr marL="809271" lvl="1" indent="-342900">
              <a:buFont typeface="Arial" panose="020B0604020202020204" pitchFamily="34" charset="0"/>
              <a:buChar char="•"/>
            </a:pPr>
            <a:r>
              <a:rPr lang="en-US" sz="2400" dirty="0"/>
              <a:t>Order the Data Box through the Azure portal. </a:t>
            </a:r>
          </a:p>
          <a:p>
            <a:pPr marL="809271" lvl="1" indent="-342900">
              <a:buFont typeface="Arial" panose="020B0604020202020204" pitchFamily="34" charset="0"/>
              <a:buChar char="•"/>
            </a:pPr>
            <a:r>
              <a:rPr lang="en-US" sz="2400" dirty="0"/>
              <a:t>Connect it to your existing network</a:t>
            </a:r>
          </a:p>
          <a:p>
            <a:pPr marL="809271" lvl="1" indent="-342900">
              <a:buFont typeface="Arial" panose="020B0604020202020204" pitchFamily="34" charset="0"/>
              <a:buChar char="•"/>
            </a:pPr>
            <a:r>
              <a:rPr lang="en-US" sz="2400" dirty="0"/>
              <a:t>Load your data onto the Data Box using standard NAS protocols (SMB/CIFS).</a:t>
            </a:r>
          </a:p>
          <a:p>
            <a:pPr marL="809271" lvl="1" indent="-342900">
              <a:buFont typeface="Arial" panose="020B0604020202020204" pitchFamily="34" charset="0"/>
              <a:buChar char="•"/>
            </a:pPr>
            <a:r>
              <a:rPr lang="en-US" sz="2400" dirty="0"/>
              <a:t>Data is automatically protected using 256-AES encryption. </a:t>
            </a:r>
          </a:p>
          <a:p>
            <a:pPr marL="809271" lvl="1" indent="-342900">
              <a:buFont typeface="Arial" panose="020B0604020202020204" pitchFamily="34" charset="0"/>
              <a:buChar char="•"/>
            </a:pPr>
            <a:r>
              <a:rPr lang="en-US" sz="2400" dirty="0"/>
              <a:t>The Data Box is returned to the Azure Data Center to be uploaded to Azure, then the device is securely erased.</a:t>
            </a:r>
          </a:p>
          <a:p>
            <a:endParaRPr lang="en-US" dirty="0"/>
          </a:p>
        </p:txBody>
      </p:sp>
      <p:pic>
        <p:nvPicPr>
          <p:cNvPr id="5" name="Picture 4">
            <a:extLst>
              <a:ext uri="{FF2B5EF4-FFF2-40B4-BE49-F238E27FC236}">
                <a16:creationId xmlns:a16="http://schemas.microsoft.com/office/drawing/2014/main" id="{1CEBC94A-489C-40C1-847E-9D19B949E659}"/>
              </a:ext>
            </a:extLst>
          </p:cNvPr>
          <p:cNvPicPr>
            <a:picLocks noChangeAspect="1"/>
          </p:cNvPicPr>
          <p:nvPr/>
        </p:nvPicPr>
        <p:blipFill>
          <a:blip r:embed="rId3"/>
          <a:stretch>
            <a:fillRect/>
          </a:stretch>
        </p:blipFill>
        <p:spPr>
          <a:xfrm>
            <a:off x="8199437" y="2582862"/>
            <a:ext cx="3710124" cy="2743200"/>
          </a:xfrm>
          <a:prstGeom prst="rect">
            <a:avLst/>
          </a:prstGeom>
        </p:spPr>
      </p:pic>
    </p:spTree>
    <p:extLst>
      <p:ext uri="{BB962C8B-B14F-4D97-AF65-F5344CB8AC3E}">
        <p14:creationId xmlns:p14="http://schemas.microsoft.com/office/powerpoint/2010/main" val="4872906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41"/>
          <p:cNvSpPr txBox="1">
            <a:spLocks/>
          </p:cNvSpPr>
          <p:nvPr/>
        </p:nvSpPr>
        <p:spPr>
          <a:xfrm>
            <a:off x="308493" y="2159480"/>
            <a:ext cx="4998213" cy="470833"/>
          </a:xfrm>
          <a:prstGeom prst="rect">
            <a:avLst/>
          </a:prstGeom>
        </p:spPr>
        <p:txBody>
          <a:bodyPr vert="horz" wrap="square" lIns="146286" tIns="91429" rIns="146286" bIns="91429" rtlCol="0">
            <a:noAutofit/>
          </a:bodyPr>
          <a:lstStyle>
            <a:lvl1pPr marL="0" marR="0" indent="0" algn="l" defTabSz="932444" rtl="0" eaLnBrk="1" fontAlgn="auto" latinLnBrk="0" hangingPunct="1">
              <a:lnSpc>
                <a:spcPct val="90000"/>
              </a:lnSpc>
              <a:spcBef>
                <a:spcPct val="20000"/>
              </a:spcBef>
              <a:spcAft>
                <a:spcPts val="0"/>
              </a:spcAft>
              <a:buClrTx/>
              <a:buSzPct val="90000"/>
              <a:buFont typeface="Arial" pitchFamily="34" charset="0"/>
              <a:buNone/>
              <a:tabLst/>
              <a:defRPr sz="2448" kern="1200" spc="0" baseline="0">
                <a:solidFill>
                  <a:schemeClr val="accent2"/>
                </a:solidFill>
                <a:latin typeface="+mn-lt"/>
                <a:ea typeface="+mn-ea"/>
                <a:cs typeface="+mn-cs"/>
              </a:defRPr>
            </a:lvl1pPr>
            <a:lvl2pPr marL="584013" marR="0" indent="-241223" algn="l" defTabSz="93244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44"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70"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97" marR="0" indent="-228527" algn="l" defTabSz="93244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18"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42"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664"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887" indent="-233111" algn="l" defTabSz="93244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1200"/>
              </a:spcBef>
              <a:buClr>
                <a:schemeClr val="tx1"/>
              </a:buClr>
            </a:pPr>
            <a:r>
              <a:rPr lang="en-US" sz="2800">
                <a:gradFill>
                  <a:gsLst>
                    <a:gs pos="1250">
                      <a:schemeClr val="tx2"/>
                    </a:gs>
                    <a:gs pos="99000">
                      <a:schemeClr val="tx2"/>
                    </a:gs>
                  </a:gsLst>
                  <a:lin ang="5400000" scaled="0"/>
                </a:gradFill>
                <a:latin typeface="+mj-lt"/>
              </a:rPr>
              <a:t>Overview</a:t>
            </a:r>
            <a:endParaRPr lang="en-US" sz="16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Managed disks simplifies the experience for managing storage and capacity planning in virtual machines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Disks, images &amp; snapshots treated as native top level resources</a:t>
            </a:r>
          </a:p>
          <a:p>
            <a:pPr defTabSz="932563">
              <a:spcBef>
                <a:spcPts val="1200"/>
              </a:spcBef>
              <a:buClr>
                <a:schemeClr val="tx1"/>
              </a:buClr>
            </a:pPr>
            <a:endParaRPr lang="en-US" sz="2000">
              <a:gradFill>
                <a:gsLst>
                  <a:gs pos="1250">
                    <a:schemeClr val="tx1"/>
                  </a:gs>
                  <a:gs pos="99000">
                    <a:schemeClr val="tx1"/>
                  </a:gs>
                </a:gsLst>
                <a:lin ang="5400000" scaled="0"/>
              </a:gradFill>
            </a:endParaRPr>
          </a:p>
          <a:p>
            <a:pPr defTabSz="932563">
              <a:spcBef>
                <a:spcPts val="1200"/>
              </a:spcBef>
              <a:buClr>
                <a:schemeClr val="tx1"/>
              </a:buClr>
            </a:pPr>
            <a:r>
              <a:rPr lang="en-US" sz="2000">
                <a:gradFill>
                  <a:gsLst>
                    <a:gs pos="1250">
                      <a:schemeClr val="tx1"/>
                    </a:gs>
                    <a:gs pos="99000">
                      <a:schemeClr val="tx1"/>
                    </a:gs>
                  </a:gsLst>
                  <a:lin ang="5400000" scaled="0"/>
                </a:gradFill>
              </a:rPr>
              <a:t>Increases resiliency by abstracting </a:t>
            </a:r>
            <a:br>
              <a:rPr lang="en-US" sz="2000">
                <a:gradFill>
                  <a:gsLst>
                    <a:gs pos="1250">
                      <a:schemeClr val="tx1"/>
                    </a:gs>
                    <a:gs pos="99000">
                      <a:schemeClr val="tx1"/>
                    </a:gs>
                  </a:gsLst>
                  <a:lin ang="5400000" scaled="0"/>
                </a:gradFill>
              </a:rPr>
            </a:br>
            <a:r>
              <a:rPr lang="en-US" sz="2000">
                <a:gradFill>
                  <a:gsLst>
                    <a:gs pos="1250">
                      <a:schemeClr val="tx1"/>
                    </a:gs>
                    <a:gs pos="99000">
                      <a:schemeClr val="tx1"/>
                    </a:gs>
                  </a:gsLst>
                  <a:lin ang="5400000" scaled="0"/>
                </a:gradFill>
              </a:rPr>
              <a:t>the underlying architecture from the user and minimizing mistakes</a:t>
            </a:r>
          </a:p>
        </p:txBody>
      </p:sp>
      <p:sp>
        <p:nvSpPr>
          <p:cNvPr id="2" name="Title 1"/>
          <p:cNvSpPr>
            <a:spLocks noGrp="1"/>
          </p:cNvSpPr>
          <p:nvPr>
            <p:ph type="title"/>
          </p:nvPr>
        </p:nvSpPr>
        <p:spPr/>
        <p:txBody>
          <a:bodyPr/>
          <a:lstStyle/>
          <a:p>
            <a:r>
              <a:rPr lang="en-US"/>
              <a:t>Managed disks</a:t>
            </a:r>
            <a:br>
              <a:rPr lang="en-US"/>
            </a:br>
            <a:r>
              <a:rPr lang="en-US" sz="2000" spc="0">
                <a:latin typeface="+mn-lt"/>
              </a:rPr>
              <a:t>Simple scalability and high resiliency </a:t>
            </a:r>
          </a:p>
        </p:txBody>
      </p:sp>
      <p:grpSp>
        <p:nvGrpSpPr>
          <p:cNvPr id="14" name="Group 13"/>
          <p:cNvGrpSpPr/>
          <p:nvPr/>
        </p:nvGrpSpPr>
        <p:grpSpPr>
          <a:xfrm>
            <a:off x="5761355" y="0"/>
            <a:ext cx="6675120" cy="6994525"/>
            <a:chOff x="5761355" y="0"/>
            <a:chExt cx="6675120" cy="6994525"/>
          </a:xfrm>
        </p:grpSpPr>
        <p:sp>
          <p:nvSpPr>
            <p:cNvPr id="44" name="Rectangle 43"/>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41" name="Rounded Rectangle 40"/>
            <p:cNvSpPr/>
            <p:nvPr/>
          </p:nvSpPr>
          <p:spPr bwMode="auto">
            <a:xfrm>
              <a:off x="6678772" y="1211262"/>
              <a:ext cx="4840286" cy="4572000"/>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8485227" y="2017869"/>
              <a:ext cx="1227377" cy="33078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1</a:t>
              </a:r>
            </a:p>
          </p:txBody>
        </p:sp>
        <p:sp>
          <p:nvSpPr>
            <p:cNvPr id="30" name="Rectangle 29"/>
            <p:cNvSpPr/>
            <p:nvPr/>
          </p:nvSpPr>
          <p:spPr bwMode="auto">
            <a:xfrm>
              <a:off x="9810298"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2</a:t>
              </a:r>
            </a:p>
          </p:txBody>
        </p:sp>
        <p:sp>
          <p:nvSpPr>
            <p:cNvPr id="27" name="Rectangle 26"/>
            <p:cNvSpPr/>
            <p:nvPr/>
          </p:nvSpPr>
          <p:spPr bwMode="auto">
            <a:xfrm>
              <a:off x="7160155" y="2017869"/>
              <a:ext cx="1227377" cy="3307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FAULT DOMAIN 0</a:t>
              </a:r>
            </a:p>
          </p:txBody>
        </p:sp>
        <p:sp>
          <p:nvSpPr>
            <p:cNvPr id="18" name="Left Brace 17"/>
            <p:cNvSpPr/>
            <p:nvPr/>
          </p:nvSpPr>
          <p:spPr>
            <a:xfrm rot="5400000">
              <a:off x="8974090" y="571889"/>
              <a:ext cx="249650" cy="2660040"/>
            </a:xfrm>
            <a:prstGeom prst="leftBrace">
              <a:avLst>
                <a:gd name="adj1" fmla="val 8333"/>
                <a:gd name="adj2" fmla="val 49881"/>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33" name="TextBox 32"/>
            <p:cNvSpPr txBox="1"/>
            <p:nvPr/>
          </p:nvSpPr>
          <p:spPr>
            <a:xfrm>
              <a:off x="9440105" y="6529003"/>
              <a:ext cx="1098699" cy="392415"/>
            </a:xfrm>
            <a:prstGeom prst="rect">
              <a:avLst/>
            </a:prstGeom>
            <a:noFill/>
          </p:spPr>
          <p:txBody>
            <a:bodyPr wrap="none" lIns="182880" tIns="146304" rIns="182880" bIns="146304" rtlCol="0">
              <a:spAutoFit/>
            </a:bodyPr>
            <a:lstStyle/>
            <a:p>
              <a:pPr>
                <a:lnSpc>
                  <a:spcPct val="90000"/>
                </a:lnSpc>
              </a:pPr>
              <a:r>
                <a:rPr lang="en-US" sz="700">
                  <a:gradFill>
                    <a:gsLst>
                      <a:gs pos="2917">
                        <a:schemeClr val="tx1"/>
                      </a:gs>
                      <a:gs pos="30000">
                        <a:schemeClr val="tx1"/>
                      </a:gs>
                    </a:gsLst>
                    <a:lin ang="5400000" scaled="0"/>
                  </a:gradFill>
                </a:rPr>
                <a:t>Storage Account 2</a:t>
              </a:r>
            </a:p>
          </p:txBody>
        </p:sp>
        <p:sp>
          <p:nvSpPr>
            <p:cNvPr id="37" name="TextBox 36"/>
            <p:cNvSpPr txBox="1"/>
            <p:nvPr/>
          </p:nvSpPr>
          <p:spPr>
            <a:xfrm>
              <a:off x="8086394" y="1359200"/>
              <a:ext cx="2025042" cy="517065"/>
            </a:xfrm>
            <a:prstGeom prst="rect">
              <a:avLst/>
            </a:prstGeom>
            <a:noFill/>
          </p:spPr>
          <p:txBody>
            <a:bodyPr wrap="none" lIns="182880" tIns="146304" rIns="182880" bIns="146304" rtlCol="0">
              <a:spAutoFit/>
            </a:bodyPr>
            <a:lstStyle/>
            <a:p>
              <a:pPr>
                <a:lnSpc>
                  <a:spcPct val="90000"/>
                </a:lnSpc>
              </a:pPr>
              <a:r>
                <a:rPr lang="en-US" sz="160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AVAILABILITY SET</a:t>
              </a:r>
            </a:p>
          </p:txBody>
        </p:sp>
        <p:sp>
          <p:nvSpPr>
            <p:cNvPr id="38" name="Down Arrow 37"/>
            <p:cNvSpPr/>
            <p:nvPr/>
          </p:nvSpPr>
          <p:spPr bwMode="auto">
            <a:xfrm>
              <a:off x="7627130"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own Arrow 37"/>
            <p:cNvSpPr/>
            <p:nvPr/>
          </p:nvSpPr>
          <p:spPr bwMode="auto">
            <a:xfrm>
              <a:off x="8952202"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Down Arrow 37"/>
            <p:cNvSpPr/>
            <p:nvPr/>
          </p:nvSpPr>
          <p:spPr bwMode="auto">
            <a:xfrm>
              <a:off x="10277273" y="3067216"/>
              <a:ext cx="293427" cy="331304"/>
            </a:xfrm>
            <a:prstGeom prst="downArrow">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7234375" y="3467100"/>
              <a:ext cx="1078937" cy="1774273"/>
              <a:chOff x="7234375" y="3467100"/>
              <a:chExt cx="1078937" cy="1774273"/>
            </a:xfrm>
          </p:grpSpPr>
          <p:sp>
            <p:nvSpPr>
              <p:cNvPr id="78" name="Rectangle 77"/>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79" name="TextBox 78"/>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5" name="Group 4"/>
              <p:cNvGrpSpPr/>
              <p:nvPr/>
            </p:nvGrpSpPr>
            <p:grpSpPr>
              <a:xfrm>
                <a:off x="7274621" y="3561933"/>
                <a:ext cx="998445" cy="536575"/>
                <a:chOff x="7428951" y="3572028"/>
                <a:chExt cx="689785" cy="370698"/>
              </a:xfrm>
            </p:grpSpPr>
            <p:grpSp>
              <p:nvGrpSpPr>
                <p:cNvPr id="80" name="Group 79"/>
                <p:cNvGrpSpPr/>
                <p:nvPr/>
              </p:nvGrpSpPr>
              <p:grpSpPr>
                <a:xfrm>
                  <a:off x="7428951" y="3572028"/>
                  <a:ext cx="370698" cy="370698"/>
                  <a:chOff x="10024583" y="5200003"/>
                  <a:chExt cx="1428919" cy="1428919"/>
                </a:xfrm>
              </p:grpSpPr>
              <p:sp>
                <p:nvSpPr>
                  <p:cNvPr id="81" name="Rectangle: Rounded Corners 80"/>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86" name="Group 85"/>
                <p:cNvGrpSpPr/>
                <p:nvPr/>
              </p:nvGrpSpPr>
              <p:grpSpPr>
                <a:xfrm>
                  <a:off x="7748038" y="3572028"/>
                  <a:ext cx="370698" cy="370698"/>
                  <a:chOff x="10024583" y="5200003"/>
                  <a:chExt cx="1428919" cy="1428919"/>
                </a:xfrm>
              </p:grpSpPr>
              <p:sp>
                <p:nvSpPr>
                  <p:cNvPr id="87" name="Rectangle: Rounded Corners 8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2" name="Group 91"/>
              <p:cNvGrpSpPr/>
              <p:nvPr/>
            </p:nvGrpSpPr>
            <p:grpSpPr>
              <a:xfrm>
                <a:off x="7453326" y="4193599"/>
                <a:ext cx="641034" cy="641034"/>
                <a:chOff x="10867935" y="5095960"/>
                <a:chExt cx="534870" cy="534870"/>
              </a:xfrm>
            </p:grpSpPr>
            <p:sp>
              <p:nvSpPr>
                <p:cNvPr id="93" name="Rectangle 9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95" name="Group 94"/>
            <p:cNvGrpSpPr/>
            <p:nvPr/>
          </p:nvGrpSpPr>
          <p:grpSpPr>
            <a:xfrm>
              <a:off x="8559447" y="3467100"/>
              <a:ext cx="1078937" cy="1774273"/>
              <a:chOff x="7234375" y="3467100"/>
              <a:chExt cx="1078937" cy="1774273"/>
            </a:xfrm>
          </p:grpSpPr>
          <p:sp>
            <p:nvSpPr>
              <p:cNvPr id="96" name="Rectangle 95"/>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97" name="TextBox 96"/>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98" name="Group 97"/>
              <p:cNvGrpSpPr/>
              <p:nvPr/>
            </p:nvGrpSpPr>
            <p:grpSpPr>
              <a:xfrm>
                <a:off x="7274621" y="3561933"/>
                <a:ext cx="998445" cy="536575"/>
                <a:chOff x="7428951" y="3572028"/>
                <a:chExt cx="689785" cy="370698"/>
              </a:xfrm>
            </p:grpSpPr>
            <p:grpSp>
              <p:nvGrpSpPr>
                <p:cNvPr id="102" name="Group 101"/>
                <p:cNvGrpSpPr/>
                <p:nvPr/>
              </p:nvGrpSpPr>
              <p:grpSpPr>
                <a:xfrm>
                  <a:off x="7428951" y="3572028"/>
                  <a:ext cx="370698" cy="370698"/>
                  <a:chOff x="10024583" y="5200003"/>
                  <a:chExt cx="1428919" cy="1428919"/>
                </a:xfrm>
              </p:grpSpPr>
              <p:sp>
                <p:nvSpPr>
                  <p:cNvPr id="106" name="Rectangle: Rounded Corners 105"/>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03" name="Group 102"/>
                <p:cNvGrpSpPr/>
                <p:nvPr/>
              </p:nvGrpSpPr>
              <p:grpSpPr>
                <a:xfrm>
                  <a:off x="7748038" y="3572028"/>
                  <a:ext cx="370698" cy="370698"/>
                  <a:chOff x="10024583" y="5200003"/>
                  <a:chExt cx="1428919" cy="1428919"/>
                </a:xfrm>
              </p:grpSpPr>
              <p:sp>
                <p:nvSpPr>
                  <p:cNvPr id="104" name="Rectangle: Rounded Corners 103"/>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99" name="Group 98"/>
              <p:cNvGrpSpPr/>
              <p:nvPr/>
            </p:nvGrpSpPr>
            <p:grpSpPr>
              <a:xfrm>
                <a:off x="7453326" y="4193599"/>
                <a:ext cx="641034" cy="641034"/>
                <a:chOff x="10867935" y="5095960"/>
                <a:chExt cx="534870" cy="534870"/>
              </a:xfrm>
            </p:grpSpPr>
            <p:sp>
              <p:nvSpPr>
                <p:cNvPr id="100" name="Rectangle 99"/>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01" name="Picture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08" name="Group 107"/>
            <p:cNvGrpSpPr/>
            <p:nvPr/>
          </p:nvGrpSpPr>
          <p:grpSpPr>
            <a:xfrm>
              <a:off x="9884518" y="3467100"/>
              <a:ext cx="1078937" cy="1774273"/>
              <a:chOff x="7234375" y="3467100"/>
              <a:chExt cx="1078937" cy="1774273"/>
            </a:xfrm>
          </p:grpSpPr>
          <p:sp>
            <p:nvSpPr>
              <p:cNvPr id="109" name="Rectangle 108"/>
              <p:cNvSpPr/>
              <p:nvPr/>
            </p:nvSpPr>
            <p:spPr bwMode="auto">
              <a:xfrm>
                <a:off x="7234375" y="3467100"/>
                <a:ext cx="1078937" cy="177427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a:lnSpc>
                    <a:spcPct val="90000"/>
                  </a:lnSpc>
                </a:pPr>
                <a:endPar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10" name="TextBox 109"/>
              <p:cNvSpPr txBox="1"/>
              <p:nvPr/>
            </p:nvSpPr>
            <p:spPr>
              <a:xfrm>
                <a:off x="7327388" y="4779708"/>
                <a:ext cx="892910" cy="461665"/>
              </a:xfrm>
              <a:prstGeom prst="rect">
                <a:avLst/>
              </a:prstGeom>
              <a:noFill/>
            </p:spPr>
            <p:txBody>
              <a:bodyPr wrap="square" lIns="146304" tIns="91440" rIns="146304" bIns="91440" rtlCol="0">
                <a:spAutoFit/>
              </a:bodyPr>
              <a:lstStyle/>
              <a:p>
                <a:pPr algn="ctr">
                  <a:lnSpc>
                    <a:spcPct val="90000"/>
                  </a:lnSpc>
                </a:pPr>
                <a:r>
                  <a:rPr lang="en-US" sz="10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ACCOUNT </a:t>
                </a:r>
              </a:p>
            </p:txBody>
          </p:sp>
          <p:grpSp>
            <p:nvGrpSpPr>
              <p:cNvPr id="111" name="Group 110"/>
              <p:cNvGrpSpPr/>
              <p:nvPr/>
            </p:nvGrpSpPr>
            <p:grpSpPr>
              <a:xfrm>
                <a:off x="7274621" y="3561933"/>
                <a:ext cx="998445" cy="536575"/>
                <a:chOff x="7428951" y="3572028"/>
                <a:chExt cx="689785" cy="370698"/>
              </a:xfrm>
            </p:grpSpPr>
            <p:grpSp>
              <p:nvGrpSpPr>
                <p:cNvPr id="115" name="Group 114"/>
                <p:cNvGrpSpPr/>
                <p:nvPr/>
              </p:nvGrpSpPr>
              <p:grpSpPr>
                <a:xfrm>
                  <a:off x="7428951" y="3572028"/>
                  <a:ext cx="370698" cy="370698"/>
                  <a:chOff x="10024583" y="5200003"/>
                  <a:chExt cx="1428919" cy="1428919"/>
                </a:xfrm>
              </p:grpSpPr>
              <p:sp>
                <p:nvSpPr>
                  <p:cNvPr id="119" name="Rectangle: Rounded Corners 118"/>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116" name="Group 115"/>
                <p:cNvGrpSpPr/>
                <p:nvPr/>
              </p:nvGrpSpPr>
              <p:grpSpPr>
                <a:xfrm>
                  <a:off x="7748038" y="3572028"/>
                  <a:ext cx="370698" cy="370698"/>
                  <a:chOff x="10024583" y="5200003"/>
                  <a:chExt cx="1428919" cy="1428919"/>
                </a:xfrm>
              </p:grpSpPr>
              <p:sp>
                <p:nvSpPr>
                  <p:cNvPr id="117" name="Rectangle: Rounded Corners 116"/>
                  <p:cNvSpPr/>
                  <p:nvPr/>
                </p:nvSpPr>
                <p:spPr bwMode="auto">
                  <a:xfrm>
                    <a:off x="10198894" y="5219700"/>
                    <a:ext cx="1083469" cy="1378744"/>
                  </a:xfrm>
                  <a:prstGeom prst="roundRect">
                    <a:avLst>
                      <a:gd name="adj" fmla="val 2239"/>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8" name="Picture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112" name="Group 111"/>
              <p:cNvGrpSpPr/>
              <p:nvPr/>
            </p:nvGrpSpPr>
            <p:grpSpPr>
              <a:xfrm>
                <a:off x="7453326" y="4193599"/>
                <a:ext cx="641034" cy="641034"/>
                <a:chOff x="10867935" y="5095960"/>
                <a:chExt cx="534870" cy="534870"/>
              </a:xfrm>
            </p:grpSpPr>
            <p:sp>
              <p:nvSpPr>
                <p:cNvPr id="113" name="Rectangle 112"/>
                <p:cNvSpPr/>
                <p:nvPr/>
              </p:nvSpPr>
              <p:spPr bwMode="auto">
                <a:xfrm>
                  <a:off x="10884694" y="5187155"/>
                  <a:ext cx="388144" cy="2968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0" name="Rectangle 9"/>
            <p:cNvSpPr/>
            <p:nvPr/>
          </p:nvSpPr>
          <p:spPr bwMode="auto">
            <a:xfrm>
              <a:off x="7529514"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1" name="Rectangle 120"/>
            <p:cNvSpPr/>
            <p:nvPr/>
          </p:nvSpPr>
          <p:spPr bwMode="auto">
            <a:xfrm>
              <a:off x="885348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2" name="Rectangle 121"/>
            <p:cNvSpPr/>
            <p:nvPr/>
          </p:nvSpPr>
          <p:spPr bwMode="auto">
            <a:xfrm>
              <a:off x="10167939" y="2355046"/>
              <a:ext cx="533400" cy="61675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7123" y="2230573"/>
              <a:ext cx="853440" cy="85344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2195" y="2230573"/>
              <a:ext cx="853440" cy="85344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7266" y="2230573"/>
              <a:ext cx="853440" cy="853440"/>
            </a:xfrm>
            <a:prstGeom prst="rect">
              <a:avLst/>
            </a:prstGeom>
          </p:spPr>
        </p:pic>
      </p:grpSp>
      <p:grpSp>
        <p:nvGrpSpPr>
          <p:cNvPr id="72" name="Group 71">
            <a:extLst>
              <a:ext uri="{FF2B5EF4-FFF2-40B4-BE49-F238E27FC236}">
                <a16:creationId xmlns:a16="http://schemas.microsoft.com/office/drawing/2014/main" id="{DBB2E859-67CD-41B2-814C-F3B90A555732}"/>
              </a:ext>
            </a:extLst>
          </p:cNvPr>
          <p:cNvGrpSpPr/>
          <p:nvPr/>
        </p:nvGrpSpPr>
        <p:grpSpPr>
          <a:xfrm>
            <a:off x="10954363" y="-335268"/>
            <a:ext cx="1488190" cy="1744298"/>
            <a:chOff x="10745492" y="-292054"/>
            <a:chExt cx="1697062" cy="1989116"/>
          </a:xfrm>
        </p:grpSpPr>
        <p:sp>
          <p:nvSpPr>
            <p:cNvPr id="74" name="Diagonal Stripe 73">
              <a:extLst>
                <a:ext uri="{FF2B5EF4-FFF2-40B4-BE49-F238E27FC236}">
                  <a16:creationId xmlns:a16="http://schemas.microsoft.com/office/drawing/2014/main" id="{4E00F7DE-CF58-4350-A174-C2C3FCA5D8E3}"/>
                </a:ext>
              </a:extLst>
            </p:cNvPr>
            <p:cNvSpPr/>
            <p:nvPr/>
          </p:nvSpPr>
          <p:spPr bwMode="auto">
            <a:xfrm rot="5400000">
              <a:off x="10745492" y="0"/>
              <a:ext cx="1697062" cy="1697062"/>
            </a:xfrm>
            <a:prstGeom prst="diagStripe">
              <a:avLst/>
            </a:prstGeom>
            <a:solidFill>
              <a:srgbClr val="BAD80A"/>
            </a:solidFill>
            <a:ln>
              <a:noFill/>
              <a:headEnd type="none" w="med" len="med"/>
              <a:tailEnd type="none" w="med" len="med"/>
            </a:ln>
            <a:effectLst>
              <a:outerShdw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solidFill>
                  <a:srgbClr val="BAD80A"/>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ADD275B3-B10C-447C-99F6-8A43AACF9ABB}"/>
                </a:ext>
              </a:extLst>
            </p:cNvPr>
            <p:cNvSpPr txBox="1"/>
            <p:nvPr/>
          </p:nvSpPr>
          <p:spPr>
            <a:xfrm rot="2704426">
              <a:off x="10827029" y="372054"/>
              <a:ext cx="1917854" cy="589637"/>
            </a:xfrm>
            <a:prstGeom prst="rect">
              <a:avLst/>
            </a:prstGeom>
            <a:noFill/>
          </p:spPr>
          <p:txBody>
            <a:bodyPr wrap="none" lIns="182880" tIns="146304" rIns="182880" bIns="146304" rtlCol="0">
              <a:spAutoFit/>
            </a:bodyPr>
            <a:lstStyle/>
            <a:p>
              <a:pPr>
                <a:lnSpc>
                  <a:spcPct val="90000"/>
                </a:lnSpc>
                <a:spcAft>
                  <a:spcPts val="600"/>
                </a:spcAft>
              </a:pPr>
              <a:r>
                <a:rPr lang="en-GB" sz="1600" b="1">
                  <a:solidFill>
                    <a:srgbClr val="647406"/>
                  </a:solidFill>
                </a:rPr>
                <a:t>  GA Jan 2017</a:t>
              </a:r>
            </a:p>
          </p:txBody>
        </p:sp>
      </p:grpSp>
      <p:sp>
        <p:nvSpPr>
          <p:cNvPr id="64" name="Content Placeholder 2">
            <a:extLst>
              <a:ext uri="{FF2B5EF4-FFF2-40B4-BE49-F238E27FC236}">
                <a16:creationId xmlns:a16="http://schemas.microsoft.com/office/drawing/2014/main" id="{49D28A7E-E470-4310-9CC7-26C2430FB087}"/>
              </a:ext>
            </a:extLst>
          </p:cNvPr>
          <p:cNvSpPr txBox="1">
            <a:spLocks/>
          </p:cNvSpPr>
          <p:nvPr/>
        </p:nvSpPr>
        <p:spPr>
          <a:xfrm>
            <a:off x="5196077" y="2231874"/>
            <a:ext cx="686395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Prescriptive microservice platform</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Stateful and stateless microservices</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.NET and Java API’s </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Server and Linux</a:t>
            </a:r>
          </a:p>
          <a:p>
            <a:pPr marL="0" indent="0" defTabSz="932503">
              <a:lnSpc>
                <a:spcPct val="100000"/>
              </a:lnSpc>
              <a:spcBef>
                <a:spcPts val="0"/>
              </a:spcBef>
              <a:spcAft>
                <a:spcPts val="1200"/>
              </a:spcAft>
              <a:buClr>
                <a:srgbClr val="FFFFFF"/>
              </a:buClr>
              <a:buFont typeface="Wingdings" panose="05000000000000000000" pitchFamily="2" charset="2"/>
              <a:buNone/>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Deploy on Azure, Azure Stack, VMware, OpenStack, AWS</a:t>
            </a:r>
          </a:p>
        </p:txBody>
      </p:sp>
    </p:spTree>
    <p:extLst>
      <p:ext uri="{BB962C8B-B14F-4D97-AF65-F5344CB8AC3E}">
        <p14:creationId xmlns:p14="http://schemas.microsoft.com/office/powerpoint/2010/main" val="2846946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35" presetClass="path" presetSubtype="0" decel="100000" fill="hold" grpId="1" nodeType="withEffect">
                                  <p:stCondLst>
                                    <p:cond delay="250"/>
                                  </p:stCondLst>
                                  <p:childTnLst>
                                    <p:animMotion origin="layout" path="M -3.14526E-6 -2.00182E-6 L -0.02374 -2.00182E-6 " pathEditMode="relative" rAng="0" ptsTypes="AA">
                                      <p:cBhvr>
                                        <p:cTn id="9" dur="750" spd="-100000" fill="hold"/>
                                        <p:tgtEl>
                                          <p:spTgt spid="45"/>
                                        </p:tgtEl>
                                        <p:attrNameLst>
                                          <p:attrName>ppt_x</p:attrName>
                                          <p:attrName>ppt_y</p:attrName>
                                        </p:attrNameLst>
                                      </p:cBhvr>
                                      <p:rCtr x="-1187" y="0"/>
                                    </p:animMotion>
                                  </p:childTnLst>
                                </p:cTn>
                              </p:par>
                              <p:par>
                                <p:cTn id="10" presetID="10" presetClass="entr" presetSubtype="0" fill="hold" grpId="0" nodeType="with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35" presetClass="path" presetSubtype="0" decel="100000" fill="hold" grpId="1" nodeType="withEffect">
                                  <p:stCondLst>
                                    <p:cond delay="0"/>
                                  </p:stCondLst>
                                  <p:childTnLst>
                                    <p:animMotion origin="layout" path="M -7.42915E-7 9.12392E-7 L -0.05285 9.12392E-7 " pathEditMode="relative" rAng="0" ptsTypes="AA">
                                      <p:cBhvr>
                                        <p:cTn id="14" dur="750" spd="-100000" fill="hold"/>
                                        <p:tgtEl>
                                          <p:spTgt spid="6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64" grpId="0"/>
      <p:bldP spid="64"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2: Virtual Machine Tutorial</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5066002"/>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Making use of the tutorials in Azure Docs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Linux</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Choose:</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PowerShell</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Check the lab guide for parameters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Web server configuration section is optional</a:t>
            </a:r>
          </a:p>
        </p:txBody>
      </p:sp>
    </p:spTree>
    <p:extLst>
      <p:ext uri="{BB962C8B-B14F-4D97-AF65-F5344CB8AC3E}">
        <p14:creationId xmlns:p14="http://schemas.microsoft.com/office/powerpoint/2010/main" val="228712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60418E-6 L -0.05285 3.60418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4"/>
          <p:cNvGrpSpPr>
            <a:grpSpLocks noChangeAspect="1"/>
          </p:cNvGrpSpPr>
          <p:nvPr/>
        </p:nvGrpSpPr>
        <p:grpSpPr bwMode="auto">
          <a:xfrm>
            <a:off x="6515364" y="1565243"/>
            <a:ext cx="5446156" cy="4515529"/>
            <a:chOff x="2863" y="318"/>
            <a:chExt cx="4354" cy="3610"/>
          </a:xfrm>
        </p:grpSpPr>
        <p:sp>
          <p:nvSpPr>
            <p:cNvPr id="82"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3"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4"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5"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6"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7"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8"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89"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0"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1"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2"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3"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4" name="Rectangle 16"/>
            <p:cNvSpPr>
              <a:spLocks noChangeArrowheads="1"/>
            </p:cNvSpPr>
            <p:nvPr/>
          </p:nvSpPr>
          <p:spPr bwMode="auto">
            <a:xfrm>
              <a:off x="3398" y="2838"/>
              <a:ext cx="49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SQL - A</a:t>
              </a:r>
              <a:endParaRPr lang="en-US" altLang="en-US" sz="1122" kern="0">
                <a:solidFill>
                  <a:srgbClr val="00B0F0"/>
                </a:solidFill>
                <a:latin typeface="Segoe UI Semilight" panose="020B0402040204020203" pitchFamily="34" charset="0"/>
                <a:cs typeface="Segoe UI Semilight" panose="020B0402040204020203" pitchFamily="34" charset="0"/>
              </a:endParaRPr>
            </a:p>
          </p:txBody>
        </p:sp>
        <p:sp>
          <p:nvSpPr>
            <p:cNvPr id="95"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6"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7"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8"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99"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0"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1"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2"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3"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4"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5"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6"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7"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8"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09" name="Rectangle 31"/>
            <p:cNvSpPr>
              <a:spLocks noChangeArrowheads="1"/>
            </p:cNvSpPr>
            <p:nvPr/>
          </p:nvSpPr>
          <p:spPr bwMode="auto">
            <a:xfrm>
              <a:off x="4884" y="2838"/>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Website</a:t>
              </a: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10"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1"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2"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428" kern="0">
                <a:solidFill>
                  <a:srgbClr val="00B0F0"/>
                </a:solidFill>
                <a:latin typeface="Segoe UI Semilight" panose="020B0402040204020203" pitchFamily="34" charset="0"/>
                <a:cs typeface="Segoe UI Semilight" panose="020B0402040204020203" pitchFamily="34" charset="0"/>
              </a:endParaRPr>
            </a:p>
          </p:txBody>
        </p:sp>
        <p:sp>
          <p:nvSpPr>
            <p:cNvPr id="113"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4"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5"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6"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7"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8"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19"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0"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1"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2"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3"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4"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5" name="Rectangle 47"/>
            <p:cNvSpPr>
              <a:spLocks noChangeArrowheads="1"/>
            </p:cNvSpPr>
            <p:nvPr/>
          </p:nvSpPr>
          <p:spPr bwMode="auto">
            <a:xfrm>
              <a:off x="6417" y="2788"/>
              <a:ext cx="41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Virtual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6" name="Rectangle 48"/>
            <p:cNvSpPr>
              <a:spLocks noChangeArrowheads="1"/>
            </p:cNvSpPr>
            <p:nvPr/>
          </p:nvSpPr>
          <p:spPr bwMode="auto">
            <a:xfrm>
              <a:off x="6417" y="2933"/>
              <a:ext cx="60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FFFFFF"/>
                  </a:solidFill>
                  <a:latin typeface="Segoe UI Semilight" panose="020B0402040204020203" pitchFamily="34" charset="0"/>
                  <a:cs typeface="Segoe UI Semilight" panose="020B0402040204020203" pitchFamily="34" charset="0"/>
                </a:rPr>
                <a:t>Machines</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27"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8"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29"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0"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1"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2" name="Rectangle 54"/>
            <p:cNvSpPr>
              <a:spLocks noChangeArrowheads="1"/>
            </p:cNvSpPr>
            <p:nvPr/>
          </p:nvSpPr>
          <p:spPr bwMode="auto">
            <a:xfrm>
              <a:off x="4731" y="523"/>
              <a:ext cx="41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SQL-A</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3" name="Rectangle 55"/>
            <p:cNvSpPr>
              <a:spLocks noChangeArrowheads="1"/>
            </p:cNvSpPr>
            <p:nvPr/>
          </p:nvSpPr>
          <p:spPr bwMode="auto">
            <a:xfrm>
              <a:off x="4728" y="747"/>
              <a:ext cx="51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1428" kern="0">
                  <a:solidFill>
                    <a:srgbClr val="414042"/>
                  </a:solidFill>
                  <a:latin typeface="Segoe UI Semilight" panose="020B0402040204020203" pitchFamily="34" charset="0"/>
                  <a:cs typeface="Segoe UI Semilight" panose="020B0402040204020203" pitchFamily="34" charset="0"/>
                </a:rPr>
                <a:t>Website</a:t>
              </a:r>
              <a:endParaRPr lang="en-US" altLang="en-US" sz="1071" kern="0">
                <a:solidFill>
                  <a:srgbClr val="00B0F0"/>
                </a:solidFill>
                <a:latin typeface="Segoe UI Semilight" panose="020B0402040204020203" pitchFamily="34" charset="0"/>
                <a:cs typeface="Segoe UI Semilight" panose="020B0402040204020203" pitchFamily="34" charset="0"/>
              </a:endParaRPr>
            </a:p>
          </p:txBody>
        </p:sp>
        <p:sp>
          <p:nvSpPr>
            <p:cNvPr id="134" name="Rectangle 56"/>
            <p:cNvSpPr>
              <a:spLocks noChangeArrowheads="1"/>
            </p:cNvSpPr>
            <p:nvPr/>
          </p:nvSpPr>
          <p:spPr bwMode="auto">
            <a:xfrm>
              <a:off x="4713" y="987"/>
              <a:ext cx="63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414042"/>
                  </a:solidFill>
                  <a:latin typeface="Segoe UI Semilight" panose="020B0402040204020203" pitchFamily="34" charset="0"/>
                  <a:cs typeface="Segoe UI Semilight" panose="020B0402040204020203" pitchFamily="34" charset="0"/>
                </a:rPr>
                <a:t>[SQL CONFIG] VM (2x)</a:t>
              </a:r>
              <a:endParaRPr lang="en-US" altLang="en-US" sz="1632" kern="0">
                <a:solidFill>
                  <a:srgbClr val="00B0F0"/>
                </a:solidFill>
                <a:latin typeface="Segoe UI Semilight" panose="020B0402040204020203" pitchFamily="34" charset="0"/>
                <a:cs typeface="Segoe UI Semilight" panose="020B0402040204020203" pitchFamily="34" charset="0"/>
              </a:endParaRPr>
            </a:p>
          </p:txBody>
        </p:sp>
        <p:sp>
          <p:nvSpPr>
            <p:cNvPr id="135"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6"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7"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8"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39"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0"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1"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2"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3"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4"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45"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6" name="Rectangle 68"/>
            <p:cNvSpPr>
              <a:spLocks noChangeArrowheads="1"/>
            </p:cNvSpPr>
            <p:nvPr/>
          </p:nvSpPr>
          <p:spPr bwMode="auto">
            <a:xfrm>
              <a:off x="6236"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7"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48" name="Rectangle 70"/>
            <p:cNvSpPr>
              <a:spLocks noChangeArrowheads="1"/>
            </p:cNvSpPr>
            <p:nvPr/>
          </p:nvSpPr>
          <p:spPr bwMode="auto">
            <a:xfrm>
              <a:off x="4713" y="2141"/>
              <a:ext cx="5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714" b="1" kern="0">
                  <a:solidFill>
                    <a:srgbClr val="FFFFFF"/>
                  </a:solidFill>
                  <a:latin typeface="Segoe UI Semilight" panose="020B0402040204020203" pitchFamily="34" charset="0"/>
                  <a:cs typeface="Segoe UI Semilight" panose="020B0402040204020203" pitchFamily="34" charset="0"/>
                </a:rPr>
                <a:t>DEPENDS ON SQL</a:t>
              </a:r>
              <a:endParaRPr lang="en-US" altLang="en-US" sz="1428" kern="0">
                <a:solidFill>
                  <a:srgbClr val="00B0F0"/>
                </a:solidFill>
                <a:latin typeface="Segoe UI Semilight" panose="020B0402040204020203" pitchFamily="34" charset="0"/>
                <a:cs typeface="Segoe UI Semilight" panose="020B0402040204020203" pitchFamily="34" charset="0"/>
              </a:endParaRPr>
            </a:p>
          </p:txBody>
        </p:sp>
        <p:sp>
          <p:nvSpPr>
            <p:cNvPr id="149"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0"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1"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Semilight" panose="020B0402040204020203" pitchFamily="34" charset="0"/>
                <a:cs typeface="Segoe UI Semilight" panose="020B0402040204020203" pitchFamily="34" charset="0"/>
              </a:endParaRPr>
            </a:p>
          </p:txBody>
        </p:sp>
        <p:sp>
          <p:nvSpPr>
            <p:cNvPr id="152"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325">
                <a:defRPr/>
              </a:pPr>
              <a:endParaRPr lang="en-US" sz="1836" kern="0">
                <a:solidFill>
                  <a:srgbClr val="00B0F0"/>
                </a:solidFill>
                <a:latin typeface="Segoe UI" panose="020B0502040204020203" pitchFamily="34" charset="0"/>
                <a:cs typeface="Segoe UI" panose="020B0502040204020203" pitchFamily="34" charset="0"/>
              </a:endParaRPr>
            </a:p>
          </p:txBody>
        </p:sp>
        <p:sp>
          <p:nvSpPr>
            <p:cNvPr id="153" name="Rectangle 75"/>
            <p:cNvSpPr>
              <a:spLocks noChangeArrowheads="1"/>
            </p:cNvSpPr>
            <p:nvPr/>
          </p:nvSpPr>
          <p:spPr bwMode="auto">
            <a:xfrm>
              <a:off x="4023" y="3702"/>
              <a:ext cx="5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r>
                <a:rPr lang="en-US" altLang="en-US" sz="918" b="1" kern="0">
                  <a:solidFill>
                    <a:srgbClr val="FFFFFF"/>
                  </a:solidFill>
                  <a:latin typeface="Segoe UI Semilight" panose="020B0402040204020203" pitchFamily="34" charset="0"/>
                  <a:cs typeface="Segoe UI Semilight" panose="020B0402040204020203" pitchFamily="34" charset="0"/>
                </a:rPr>
                <a:t>SQLCONFIG</a:t>
              </a:r>
              <a:endParaRPr lang="en-US" altLang="en-US" sz="1224" kern="0">
                <a:solidFill>
                  <a:srgbClr val="00B0F0"/>
                </a:solidFill>
                <a:latin typeface="Segoe UI Semilight" panose="020B0402040204020203" pitchFamily="34" charset="0"/>
                <a:cs typeface="Segoe UI Semilight" panose="020B0402040204020203" pitchFamily="34" charset="0"/>
              </a:endParaRPr>
            </a:p>
          </p:txBody>
        </p:sp>
        <p:sp>
          <p:nvSpPr>
            <p:cNvPr id="154" name="Rectangle 76"/>
            <p:cNvSpPr>
              <a:spLocks noChangeArrowheads="1"/>
            </p:cNvSpPr>
            <p:nvPr/>
          </p:nvSpPr>
          <p:spPr bwMode="auto">
            <a:xfrm>
              <a:off x="4204"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sp>
          <p:nvSpPr>
            <p:cNvPr id="155" name="Rectangle 77"/>
            <p:cNvSpPr>
              <a:spLocks noChangeArrowheads="1"/>
            </p:cNvSpPr>
            <p:nvPr/>
          </p:nvSpPr>
          <p:spPr bwMode="auto">
            <a:xfrm>
              <a:off x="4257" y="3702"/>
              <a:ext cx="0"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325">
                <a:defRPr/>
              </a:pPr>
              <a:endParaRPr lang="en-US" altLang="en-US" sz="1836" kern="0">
                <a:solidFill>
                  <a:srgbClr val="00B0F0"/>
                </a:solidFill>
                <a:latin typeface="Segoe UI Semilight" panose="020B0402040204020203" pitchFamily="34" charset="0"/>
                <a:cs typeface="Segoe UI Semilight" panose="020B0402040204020203" pitchFamily="34" charset="0"/>
              </a:endParaRPr>
            </a:p>
          </p:txBody>
        </p:sp>
      </p:grpSp>
      <p:sp>
        <p:nvSpPr>
          <p:cNvPr id="79" name="Rectangle 78"/>
          <p:cNvSpPr/>
          <p:nvPr/>
        </p:nvSpPr>
        <p:spPr>
          <a:xfrm>
            <a:off x="882" y="0"/>
            <a:ext cx="12434712" cy="111438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80" name="Title 2"/>
          <p:cNvSpPr txBox="1">
            <a:spLocks/>
          </p:cNvSpPr>
          <p:nvPr/>
        </p:nvSpPr>
        <p:spPr>
          <a:xfrm>
            <a:off x="176030" y="8961"/>
            <a:ext cx="11785489" cy="10964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5400" cap="all">
                <a:solidFill>
                  <a:schemeClr val="bg1"/>
                </a:solidFill>
                <a:latin typeface="+mn-lt"/>
                <a:ea typeface="Abyssinica SIL" panose="02000603020000020004" pitchFamily="2" charset="0"/>
                <a:cs typeface="Leelawadee UI" panose="020B0502040204020203" pitchFamily="34" charset="-34"/>
              </a:rPr>
              <a:t>Azure Resource Manager</a:t>
            </a:r>
          </a:p>
        </p:txBody>
      </p:sp>
      <p:sp>
        <p:nvSpPr>
          <p:cNvPr id="156" name="Rectangle 155"/>
          <p:cNvSpPr/>
          <p:nvPr/>
        </p:nvSpPr>
        <p:spPr>
          <a:xfrm>
            <a:off x="458627" y="2627292"/>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3</a:t>
            </a:r>
          </a:p>
        </p:txBody>
      </p:sp>
      <p:sp>
        <p:nvSpPr>
          <p:cNvPr id="157" name="Rectangle 156"/>
          <p:cNvSpPr/>
          <p:nvPr/>
        </p:nvSpPr>
        <p:spPr>
          <a:xfrm>
            <a:off x="1035907" y="2627292"/>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Repeated deployment in consistent state</a:t>
            </a:r>
          </a:p>
        </p:txBody>
      </p:sp>
      <p:sp>
        <p:nvSpPr>
          <p:cNvPr id="158" name="Rectangle 157"/>
          <p:cNvSpPr/>
          <p:nvPr/>
        </p:nvSpPr>
        <p:spPr>
          <a:xfrm>
            <a:off x="458627" y="2091695"/>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2</a:t>
            </a:r>
          </a:p>
        </p:txBody>
      </p:sp>
      <p:sp>
        <p:nvSpPr>
          <p:cNvPr id="159" name="Rectangle 158"/>
          <p:cNvSpPr/>
          <p:nvPr/>
        </p:nvSpPr>
        <p:spPr>
          <a:xfrm>
            <a:off x="1035907" y="2091695"/>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Simple orchestration</a:t>
            </a:r>
          </a:p>
        </p:txBody>
      </p:sp>
      <p:sp>
        <p:nvSpPr>
          <p:cNvPr id="160" name="Rectangle 159"/>
          <p:cNvSpPr/>
          <p:nvPr/>
        </p:nvSpPr>
        <p:spPr>
          <a:xfrm>
            <a:off x="458627" y="1557531"/>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1</a:t>
            </a:r>
          </a:p>
        </p:txBody>
      </p:sp>
      <p:sp>
        <p:nvSpPr>
          <p:cNvPr id="161" name="Rectangle 160"/>
          <p:cNvSpPr/>
          <p:nvPr/>
        </p:nvSpPr>
        <p:spPr>
          <a:xfrm>
            <a:off x="1035907" y="1557531"/>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Specify resources &amp; dependencies</a:t>
            </a:r>
          </a:p>
        </p:txBody>
      </p:sp>
      <p:sp>
        <p:nvSpPr>
          <p:cNvPr id="162" name="Rectangle 161"/>
          <p:cNvSpPr/>
          <p:nvPr/>
        </p:nvSpPr>
        <p:spPr>
          <a:xfrm>
            <a:off x="458627" y="3162890"/>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4</a:t>
            </a:r>
          </a:p>
        </p:txBody>
      </p:sp>
      <p:sp>
        <p:nvSpPr>
          <p:cNvPr id="163" name="Rectangle 162"/>
          <p:cNvSpPr/>
          <p:nvPr/>
        </p:nvSpPr>
        <p:spPr>
          <a:xfrm>
            <a:off x="1035907" y="3162890"/>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Incremental deployments</a:t>
            </a:r>
          </a:p>
        </p:txBody>
      </p:sp>
      <p:sp>
        <p:nvSpPr>
          <p:cNvPr id="164" name="Isosceles Triangle 163"/>
          <p:cNvSpPr/>
          <p:nvPr/>
        </p:nvSpPr>
        <p:spPr>
          <a:xfrm rot="10800000">
            <a:off x="8938173" y="1045368"/>
            <a:ext cx="467948" cy="403403"/>
          </a:xfrm>
          <a:prstGeom prst="triangl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5" name="Rectangle 164"/>
          <p:cNvSpPr/>
          <p:nvPr/>
        </p:nvSpPr>
        <p:spPr>
          <a:xfrm>
            <a:off x="457064" y="3717658"/>
            <a:ext cx="54475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kern="0">
                <a:solidFill>
                  <a:schemeClr val="bg1"/>
                </a:solidFill>
                <a:latin typeface="Segoe UI" panose="020B0502040204020203" pitchFamily="34" charset="0"/>
                <a:cs typeface="Segoe UI" panose="020B0502040204020203" pitchFamily="34" charset="0"/>
              </a:rPr>
              <a:t>5</a:t>
            </a:r>
          </a:p>
        </p:txBody>
      </p:sp>
      <p:sp>
        <p:nvSpPr>
          <p:cNvPr id="166" name="Rectangle 165"/>
          <p:cNvSpPr/>
          <p:nvPr/>
        </p:nvSpPr>
        <p:spPr>
          <a:xfrm>
            <a:off x="1034344" y="3717658"/>
            <a:ext cx="5576340" cy="50096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40" kern="0">
                <a:solidFill>
                  <a:schemeClr val="bg1"/>
                </a:solidFill>
                <a:latin typeface="Segoe UI Semilight" panose="020B0402040204020203" pitchFamily="34" charset="0"/>
                <a:cs typeface="Segoe UI Semilight" panose="020B0402040204020203" pitchFamily="34" charset="0"/>
              </a:rPr>
              <a:t>JSON based templates</a:t>
            </a:r>
          </a:p>
        </p:txBody>
      </p:sp>
      <p:grpSp>
        <p:nvGrpSpPr>
          <p:cNvPr id="167" name="Group 166">
            <a:extLst>
              <a:ext uri="{FF2B5EF4-FFF2-40B4-BE49-F238E27FC236}">
                <a16:creationId xmlns:a16="http://schemas.microsoft.com/office/drawing/2014/main" id="{29ED679D-AF24-432F-A27B-1AF3869DA376}"/>
              </a:ext>
            </a:extLst>
          </p:cNvPr>
          <p:cNvGrpSpPr/>
          <p:nvPr/>
        </p:nvGrpSpPr>
        <p:grpSpPr>
          <a:xfrm>
            <a:off x="7023561" y="1481038"/>
            <a:ext cx="4667284" cy="5334000"/>
            <a:chOff x="7082333" y="1481038"/>
            <a:chExt cx="4667284" cy="5334000"/>
          </a:xfrm>
        </p:grpSpPr>
        <p:grpSp>
          <p:nvGrpSpPr>
            <p:cNvPr id="168" name="Group 167">
              <a:extLst>
                <a:ext uri="{FF2B5EF4-FFF2-40B4-BE49-F238E27FC236}">
                  <a16:creationId xmlns:a16="http://schemas.microsoft.com/office/drawing/2014/main" id="{7BE60089-17E2-4BE6-81CF-28745CCE6A23}"/>
                </a:ext>
              </a:extLst>
            </p:cNvPr>
            <p:cNvGrpSpPr/>
            <p:nvPr/>
          </p:nvGrpSpPr>
          <p:grpSpPr>
            <a:xfrm>
              <a:off x="7082333" y="1481038"/>
              <a:ext cx="4419600" cy="2286000"/>
              <a:chOff x="6599237" y="4183062"/>
              <a:chExt cx="4419600" cy="2286000"/>
            </a:xfrm>
            <a:solidFill>
              <a:schemeClr val="tx1">
                <a:lumMod val="40000"/>
                <a:lumOff val="60000"/>
              </a:schemeClr>
            </a:solidFill>
          </p:grpSpPr>
          <p:sp>
            <p:nvSpPr>
              <p:cNvPr id="172" name="Scroll: Vertical 171">
                <a:extLst>
                  <a:ext uri="{FF2B5EF4-FFF2-40B4-BE49-F238E27FC236}">
                    <a16:creationId xmlns:a16="http://schemas.microsoft.com/office/drawing/2014/main" id="{93052A3B-4CC1-4BC2-937A-B436C572AD3C}"/>
                  </a:ext>
                </a:extLst>
              </p:cNvPr>
              <p:cNvSpPr/>
              <p:nvPr/>
            </p:nvSpPr>
            <p:spPr bwMode="auto">
              <a:xfrm>
                <a:off x="6599237" y="4183062"/>
                <a:ext cx="4419600" cy="2286000"/>
              </a:xfrm>
              <a:prstGeom prst="verticalScroll">
                <a:avLst/>
              </a:prstGeom>
              <a:grpFill/>
              <a:ln w="12700">
                <a:solidFill>
                  <a:schemeClr val="bg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GB" sz="2000">
                    <a:solidFill>
                      <a:schemeClr val="tx1">
                        <a:lumMod val="75000"/>
                      </a:schemeClr>
                    </a:solidFill>
                  </a:rPr>
                  <a:t>ARM Template</a:t>
                </a:r>
              </a:p>
              <a:p>
                <a:pPr algn="ctr" defTabSz="932472" fontAlgn="base">
                  <a:spcBef>
                    <a:spcPct val="0"/>
                  </a:spcBef>
                  <a:spcAft>
                    <a:spcPct val="0"/>
                  </a:spcAft>
                </a:pPr>
                <a:endParaRPr lang="en-GB" sz="2000">
                  <a:solidFill>
                    <a:schemeClr val="tx1">
                      <a:lumMod val="75000"/>
                    </a:schemeClr>
                  </a:solidFill>
                </a:endParaRPr>
              </a:p>
              <a:p>
                <a:pPr algn="ctr" defTabSz="932472" fontAlgn="base">
                  <a:spcBef>
                    <a:spcPct val="0"/>
                  </a:spcBef>
                  <a:spcAft>
                    <a:spcPct val="0"/>
                  </a:spcAft>
                </a:pPr>
                <a:endParaRPr lang="en-GB" sz="2000">
                  <a:solidFill>
                    <a:schemeClr val="tx1">
                      <a:lumMod val="75000"/>
                    </a:schemeClr>
                  </a:solidFill>
                </a:endParaRPr>
              </a:p>
            </p:txBody>
          </p:sp>
          <p:sp>
            <p:nvSpPr>
              <p:cNvPr id="173" name="TextBox 172">
                <a:extLst>
                  <a:ext uri="{FF2B5EF4-FFF2-40B4-BE49-F238E27FC236}">
                    <a16:creationId xmlns:a16="http://schemas.microsoft.com/office/drawing/2014/main" id="{F19AC39F-2F7B-4C11-A26A-2AA64EC39E3D}"/>
                  </a:ext>
                </a:extLst>
              </p:cNvPr>
              <p:cNvSpPr txBox="1"/>
              <p:nvPr/>
            </p:nvSpPr>
            <p:spPr>
              <a:xfrm>
                <a:off x="6903445" y="4792662"/>
                <a:ext cx="1981200" cy="1600200"/>
              </a:xfrm>
              <a:prstGeom prst="rect">
                <a:avLst/>
              </a:prstGeom>
              <a:grpFill/>
            </p:spPr>
            <p:txBody>
              <a:bodyPr wrap="none" lIns="182880" tIns="146304" rIns="182880" bIns="146304" rtlCol="0">
                <a:noAutofit/>
              </a:bodyPr>
              <a:lstStyle/>
              <a:p>
                <a:pPr>
                  <a:lnSpc>
                    <a:spcPct val="90000"/>
                  </a:lnSpc>
                  <a:spcBef>
                    <a:spcPts val="1200"/>
                  </a:spcBef>
                  <a:spcAft>
                    <a:spcPts val="600"/>
                  </a:spcAft>
                </a:pP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"parameters":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"variables":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"resources":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type: "</a:t>
                </a:r>
                <a:r>
                  <a:rPr lang="en-GB" sz="1000" err="1">
                    <a:solidFill>
                      <a:schemeClr val="tx1">
                        <a:lumMod val="75000"/>
                      </a:schemeClr>
                    </a:solidFill>
                    <a:latin typeface="Courier New" panose="02070309020205020404" pitchFamily="49" charset="0"/>
                    <a:cs typeface="Courier New" panose="02070309020205020404" pitchFamily="49" charset="0"/>
                  </a:rPr>
                  <a:t>Microsoft.Compute</a:t>
                </a:r>
                <a:r>
                  <a:rPr lang="en-GB" sz="1000">
                    <a:solidFill>
                      <a:schemeClr val="tx1">
                        <a:lumMod val="75000"/>
                      </a:schemeClr>
                    </a:solidFill>
                    <a:latin typeface="Courier New" panose="02070309020205020404" pitchFamily="49" charset="0"/>
                    <a:cs typeface="Courier New" panose="02070309020205020404" pitchFamily="49" charset="0"/>
                  </a:rPr>
                  <a:t>/</a:t>
                </a:r>
                <a:r>
                  <a:rPr lang="en-GB" sz="1000" err="1">
                    <a:solidFill>
                      <a:schemeClr val="tx1">
                        <a:lumMod val="75000"/>
                      </a:schemeClr>
                    </a:solidFill>
                    <a:latin typeface="Courier New" panose="02070309020205020404" pitchFamily="49" charset="0"/>
                    <a:cs typeface="Courier New" panose="02070309020205020404" pitchFamily="49" charset="0"/>
                  </a:rPr>
                  <a:t>virtualMachines</a:t>
                </a:r>
                <a:r>
                  <a:rPr lang="en-GB" sz="1000">
                    <a:solidFill>
                      <a:schemeClr val="tx1">
                        <a:lumMod val="75000"/>
                      </a:schemeClr>
                    </a:solidFill>
                    <a:latin typeface="Courier New" panose="02070309020205020404" pitchFamily="49" charset="0"/>
                    <a:cs typeface="Courier New" panose="02070309020205020404" pitchFamily="49" charset="0"/>
                  </a:rPr>
                  <a:t>"</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 "outputs": {}</a:t>
                </a:r>
                <a:br>
                  <a:rPr lang="en-GB" sz="1000">
                    <a:solidFill>
                      <a:schemeClr val="tx1">
                        <a:lumMod val="75000"/>
                      </a:schemeClr>
                    </a:solidFill>
                    <a:latin typeface="Courier New" panose="02070309020205020404" pitchFamily="49" charset="0"/>
                    <a:cs typeface="Courier New" panose="02070309020205020404" pitchFamily="49" charset="0"/>
                  </a:rPr>
                </a:br>
                <a:r>
                  <a:rPr lang="en-GB" sz="1000">
                    <a:solidFill>
                      <a:schemeClr val="tx1">
                        <a:lumMod val="75000"/>
                      </a:schemeClr>
                    </a:solidFill>
                    <a:latin typeface="Courier New" panose="02070309020205020404" pitchFamily="49" charset="0"/>
                    <a:cs typeface="Courier New" panose="02070309020205020404" pitchFamily="49" charset="0"/>
                  </a:rPr>
                  <a:t>}</a:t>
                </a:r>
              </a:p>
            </p:txBody>
          </p:sp>
        </p:grpSp>
        <p:grpSp>
          <p:nvGrpSpPr>
            <p:cNvPr id="169" name="Group 168">
              <a:extLst>
                <a:ext uri="{FF2B5EF4-FFF2-40B4-BE49-F238E27FC236}">
                  <a16:creationId xmlns:a16="http://schemas.microsoft.com/office/drawing/2014/main" id="{EDC6C2C9-4DF4-4A24-AADA-1023B683607F}"/>
                </a:ext>
              </a:extLst>
            </p:cNvPr>
            <p:cNvGrpSpPr/>
            <p:nvPr/>
          </p:nvGrpSpPr>
          <p:grpSpPr>
            <a:xfrm>
              <a:off x="7586389" y="3599363"/>
              <a:ext cx="4163228" cy="3215675"/>
              <a:chOff x="7586389" y="3599363"/>
              <a:chExt cx="4163228" cy="3215675"/>
            </a:xfrm>
          </p:grpSpPr>
          <p:pic>
            <p:nvPicPr>
              <p:cNvPr id="170" name="Picture 169">
                <a:extLst>
                  <a:ext uri="{FF2B5EF4-FFF2-40B4-BE49-F238E27FC236}">
                    <a16:creationId xmlns:a16="http://schemas.microsoft.com/office/drawing/2014/main" id="{810AF3D8-1391-49AC-A189-9B55CA8B779A}"/>
                  </a:ext>
                </a:extLst>
              </p:cNvPr>
              <p:cNvPicPr>
                <a:picLocks noChangeAspect="1"/>
              </p:cNvPicPr>
              <p:nvPr/>
            </p:nvPicPr>
            <p:blipFill>
              <a:blip r:embed="rId3"/>
              <a:stretch>
                <a:fillRect/>
              </a:stretch>
            </p:blipFill>
            <p:spPr>
              <a:xfrm>
                <a:off x="7586389" y="4300438"/>
                <a:ext cx="4163228" cy="2514600"/>
              </a:xfrm>
              <a:prstGeom prst="rect">
                <a:avLst/>
              </a:prstGeom>
            </p:spPr>
          </p:pic>
          <p:sp>
            <p:nvSpPr>
              <p:cNvPr id="171" name="Isosceles Triangle 170">
                <a:extLst>
                  <a:ext uri="{FF2B5EF4-FFF2-40B4-BE49-F238E27FC236}">
                    <a16:creationId xmlns:a16="http://schemas.microsoft.com/office/drawing/2014/main" id="{EF9E40F5-E445-4ED6-B719-DF87192276DA}"/>
                  </a:ext>
                </a:extLst>
              </p:cNvPr>
              <p:cNvSpPr/>
              <p:nvPr/>
            </p:nvSpPr>
            <p:spPr bwMode="auto">
              <a:xfrm>
                <a:off x="8203107" y="3599363"/>
                <a:ext cx="479426" cy="701076"/>
              </a:xfrm>
              <a:prstGeom prst="triangle">
                <a:avLst>
                  <a:gd name="adj" fmla="val 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a:gradFill>
                    <a:gsLst>
                      <a:gs pos="0">
                        <a:srgbClr val="FFFFFF"/>
                      </a:gs>
                      <a:gs pos="100000">
                        <a:srgbClr val="FFFFFF"/>
                      </a:gs>
                    </a:gsLst>
                    <a:lin ang="5400000" scaled="0"/>
                  </a:gradFill>
                </a:endParaRPr>
              </a:p>
            </p:txBody>
          </p:sp>
        </p:grpSp>
      </p:grpSp>
      <p:sp>
        <p:nvSpPr>
          <p:cNvPr id="2" name="TextBox 1">
            <a:extLst>
              <a:ext uri="{FF2B5EF4-FFF2-40B4-BE49-F238E27FC236}">
                <a16:creationId xmlns:a16="http://schemas.microsoft.com/office/drawing/2014/main" id="{20264F3E-6384-466B-A817-4D691C062A57}"/>
              </a:ext>
            </a:extLst>
          </p:cNvPr>
          <p:cNvSpPr txBox="1"/>
          <p:nvPr/>
        </p:nvSpPr>
        <p:spPr>
          <a:xfrm>
            <a:off x="2653048" y="6494525"/>
            <a:ext cx="981679"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SDKs</a:t>
            </a:r>
          </a:p>
        </p:txBody>
      </p:sp>
      <p:pic>
        <p:nvPicPr>
          <p:cNvPr id="175" name="Picture 174" descr="A close up of a sign&#10;&#10;Description generated with high confidence">
            <a:extLst>
              <a:ext uri="{FF2B5EF4-FFF2-40B4-BE49-F238E27FC236}">
                <a16:creationId xmlns:a16="http://schemas.microsoft.com/office/drawing/2014/main" id="{822D0D51-34AA-41E9-97A7-07C167B688D4}"/>
              </a:ext>
            </a:extLst>
          </p:cNvPr>
          <p:cNvPicPr>
            <a:picLocks noChangeAspect="1"/>
          </p:cNvPicPr>
          <p:nvPr/>
        </p:nvPicPr>
        <p:blipFill>
          <a:blip r:embed="rId4"/>
          <a:stretch>
            <a:fillRect/>
          </a:stretch>
        </p:blipFill>
        <p:spPr>
          <a:xfrm>
            <a:off x="2219787" y="6030739"/>
            <a:ext cx="542066" cy="542066"/>
          </a:xfrm>
          <a:prstGeom prst="rect">
            <a:avLst/>
          </a:prstGeom>
        </p:spPr>
      </p:pic>
      <p:pic>
        <p:nvPicPr>
          <p:cNvPr id="176" name="Graphic 175">
            <a:extLst>
              <a:ext uri="{FF2B5EF4-FFF2-40B4-BE49-F238E27FC236}">
                <a16:creationId xmlns:a16="http://schemas.microsoft.com/office/drawing/2014/main" id="{C5265C41-3012-4B65-988E-1B00273FA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638" y="6058442"/>
            <a:ext cx="497694" cy="497694"/>
          </a:xfrm>
          <a:prstGeom prst="rect">
            <a:avLst/>
          </a:prstGeom>
        </p:spPr>
      </p:pic>
      <p:grpSp>
        <p:nvGrpSpPr>
          <p:cNvPr id="4" name="Group 3">
            <a:extLst>
              <a:ext uri="{FF2B5EF4-FFF2-40B4-BE49-F238E27FC236}">
                <a16:creationId xmlns:a16="http://schemas.microsoft.com/office/drawing/2014/main" id="{5D84005D-71A8-4150-95D2-DD7C90CA53F5}"/>
              </a:ext>
            </a:extLst>
          </p:cNvPr>
          <p:cNvGrpSpPr/>
          <p:nvPr/>
        </p:nvGrpSpPr>
        <p:grpSpPr>
          <a:xfrm>
            <a:off x="927605" y="5673111"/>
            <a:ext cx="894086" cy="894086"/>
            <a:chOff x="2867416" y="4366233"/>
            <a:chExt cx="1052311" cy="1052311"/>
          </a:xfrm>
        </p:grpSpPr>
        <p:pic>
          <p:nvPicPr>
            <p:cNvPr id="177" name="Graphic 176">
              <a:extLst>
                <a:ext uri="{FF2B5EF4-FFF2-40B4-BE49-F238E27FC236}">
                  <a16:creationId xmlns:a16="http://schemas.microsoft.com/office/drawing/2014/main" id="{7FBC87DF-AABD-4CC7-9965-8F8968B32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67416" y="4366233"/>
              <a:ext cx="1052311" cy="1052311"/>
            </a:xfrm>
            <a:prstGeom prst="rect">
              <a:avLst/>
            </a:prstGeom>
          </p:spPr>
        </p:pic>
        <p:sp>
          <p:nvSpPr>
            <p:cNvPr id="3" name="TextBox 2">
              <a:extLst>
                <a:ext uri="{FF2B5EF4-FFF2-40B4-BE49-F238E27FC236}">
                  <a16:creationId xmlns:a16="http://schemas.microsoft.com/office/drawing/2014/main" id="{CE41C420-7A87-4557-B3BB-95B57388F416}"/>
                </a:ext>
              </a:extLst>
            </p:cNvPr>
            <p:cNvSpPr txBox="1"/>
            <p:nvPr/>
          </p:nvSpPr>
          <p:spPr>
            <a:xfrm>
              <a:off x="3031359" y="4449950"/>
              <a:ext cx="742062" cy="489363"/>
            </a:xfrm>
            <a:prstGeom prst="rect">
              <a:avLst/>
            </a:prstGeom>
            <a:noFill/>
          </p:spPr>
          <p:txBody>
            <a:bodyPr wrap="none" lIns="182880" tIns="146304" rIns="182880" bIns="146304" rtlCol="0">
              <a:spAutoFit/>
            </a:bodyPr>
            <a:lstStyle/>
            <a:p>
              <a:pPr>
                <a:lnSpc>
                  <a:spcPct val="90000"/>
                </a:lnSpc>
                <a:spcAft>
                  <a:spcPts val="600"/>
                </a:spcAft>
              </a:pPr>
              <a:r>
                <a:rPr lang="en-GB" sz="1400">
                  <a:solidFill>
                    <a:schemeClr val="bg1">
                      <a:lumMod val="95000"/>
                    </a:schemeClr>
                  </a:solidFill>
                </a:rPr>
                <a:t>bash</a:t>
              </a:r>
            </a:p>
          </p:txBody>
        </p:sp>
      </p:grpSp>
      <p:pic>
        <p:nvPicPr>
          <p:cNvPr id="178" name="Picture 177" descr="A picture containing monitor, thing, sitting, object&#10;&#10;Description generated with very high confidence">
            <a:extLst>
              <a:ext uri="{FF2B5EF4-FFF2-40B4-BE49-F238E27FC236}">
                <a16:creationId xmlns:a16="http://schemas.microsoft.com/office/drawing/2014/main" id="{51AF7DC5-09EB-4250-81A3-279E5A31E924}"/>
              </a:ext>
            </a:extLst>
          </p:cNvPr>
          <p:cNvPicPr>
            <a:picLocks noChangeAspect="1"/>
          </p:cNvPicPr>
          <p:nvPr/>
        </p:nvPicPr>
        <p:blipFill>
          <a:blip r:embed="rId9"/>
          <a:stretch>
            <a:fillRect/>
          </a:stretch>
        </p:blipFill>
        <p:spPr>
          <a:xfrm>
            <a:off x="1341363" y="4440143"/>
            <a:ext cx="792088" cy="792088"/>
          </a:xfrm>
          <a:prstGeom prst="rect">
            <a:avLst/>
          </a:prstGeom>
        </p:spPr>
      </p:pic>
      <p:pic>
        <p:nvPicPr>
          <p:cNvPr id="179" name="Picture 178">
            <a:extLst>
              <a:ext uri="{FF2B5EF4-FFF2-40B4-BE49-F238E27FC236}">
                <a16:creationId xmlns:a16="http://schemas.microsoft.com/office/drawing/2014/main" id="{773A6544-154E-4490-9368-49FCB76182C5}"/>
              </a:ext>
            </a:extLst>
          </p:cNvPr>
          <p:cNvPicPr>
            <a:picLocks noChangeAspect="1"/>
          </p:cNvPicPr>
          <p:nvPr/>
        </p:nvPicPr>
        <p:blipFill>
          <a:blip r:embed="rId10"/>
          <a:stretch>
            <a:fillRect/>
          </a:stretch>
        </p:blipFill>
        <p:spPr>
          <a:xfrm>
            <a:off x="467529" y="4778851"/>
            <a:ext cx="646482" cy="646482"/>
          </a:xfrm>
          <a:prstGeom prst="rect">
            <a:avLst/>
          </a:prstGeom>
        </p:spPr>
      </p:pic>
      <p:pic>
        <p:nvPicPr>
          <p:cNvPr id="180" name="Picture 179">
            <a:extLst>
              <a:ext uri="{FF2B5EF4-FFF2-40B4-BE49-F238E27FC236}">
                <a16:creationId xmlns:a16="http://schemas.microsoft.com/office/drawing/2014/main" id="{F13AFB3C-3255-49D3-95A3-BD9E707FBAAF}"/>
              </a:ext>
            </a:extLst>
          </p:cNvPr>
          <p:cNvPicPr>
            <a:picLocks noChangeAspect="1"/>
          </p:cNvPicPr>
          <p:nvPr/>
        </p:nvPicPr>
        <p:blipFill>
          <a:blip r:embed="rId11"/>
          <a:stretch>
            <a:fillRect/>
          </a:stretch>
        </p:blipFill>
        <p:spPr>
          <a:xfrm>
            <a:off x="4238188" y="5274737"/>
            <a:ext cx="607645" cy="607645"/>
          </a:xfrm>
          <a:prstGeom prst="rect">
            <a:avLst/>
          </a:prstGeom>
        </p:spPr>
      </p:pic>
      <p:pic>
        <p:nvPicPr>
          <p:cNvPr id="9" name="Graphic 8">
            <a:extLst>
              <a:ext uri="{FF2B5EF4-FFF2-40B4-BE49-F238E27FC236}">
                <a16:creationId xmlns:a16="http://schemas.microsoft.com/office/drawing/2014/main" id="{732E5DBD-5DC0-47B4-BB1A-61053A0828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4623" y="5731441"/>
            <a:ext cx="583166" cy="583166"/>
          </a:xfrm>
          <a:prstGeom prst="rect">
            <a:avLst/>
          </a:prstGeom>
        </p:spPr>
      </p:pic>
      <p:pic>
        <p:nvPicPr>
          <p:cNvPr id="11" name="Graphic 10">
            <a:extLst>
              <a:ext uri="{FF2B5EF4-FFF2-40B4-BE49-F238E27FC236}">
                <a16:creationId xmlns:a16="http://schemas.microsoft.com/office/drawing/2014/main" id="{6711997E-4B03-4878-ADD9-D0B2E10CCB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53941" y="6014565"/>
            <a:ext cx="574795" cy="574795"/>
          </a:xfrm>
          <a:prstGeom prst="rect">
            <a:avLst/>
          </a:prstGeom>
        </p:spPr>
      </p:pic>
      <p:sp>
        <p:nvSpPr>
          <p:cNvPr id="12" name="TextBox 11">
            <a:extLst>
              <a:ext uri="{FF2B5EF4-FFF2-40B4-BE49-F238E27FC236}">
                <a16:creationId xmlns:a16="http://schemas.microsoft.com/office/drawing/2014/main" id="{88FD2771-D219-478F-93B5-1F97FA217F2E}"/>
              </a:ext>
            </a:extLst>
          </p:cNvPr>
          <p:cNvSpPr txBox="1"/>
          <p:nvPr/>
        </p:nvSpPr>
        <p:spPr>
          <a:xfrm>
            <a:off x="1061497" y="5113318"/>
            <a:ext cx="2000997" cy="760208"/>
          </a:xfrm>
          <a:prstGeom prst="rect">
            <a:avLst/>
          </a:prstGeom>
          <a:noFill/>
        </p:spPr>
        <p:txBody>
          <a:bodyPr wrap="none" lIns="182880" tIns="146304" rIns="182880" bIns="146304" rtlCol="0">
            <a:spAutoFit/>
          </a:bodyPr>
          <a:lstStyle/>
          <a:p>
            <a:pPr>
              <a:lnSpc>
                <a:spcPct val="90000"/>
              </a:lnSpc>
              <a:spcAft>
                <a:spcPts val="600"/>
              </a:spcAft>
            </a:pPr>
            <a:r>
              <a:rPr lang="en-GB" sz="1400" b="1">
                <a:gradFill>
                  <a:gsLst>
                    <a:gs pos="2917">
                      <a:schemeClr val="tx1"/>
                    </a:gs>
                    <a:gs pos="30000">
                      <a:schemeClr val="tx1"/>
                    </a:gs>
                  </a:gsLst>
                  <a:lin ang="5400000" scaled="0"/>
                </a:gradFill>
              </a:rPr>
              <a:t>Cross platform CLIs</a:t>
            </a:r>
          </a:p>
          <a:p>
            <a:pPr>
              <a:lnSpc>
                <a:spcPct val="90000"/>
              </a:lnSpc>
              <a:spcAft>
                <a:spcPts val="600"/>
              </a:spcAft>
            </a:pPr>
            <a:r>
              <a:rPr lang="en-GB" sz="1400" b="1" err="1">
                <a:gradFill>
                  <a:gsLst>
                    <a:gs pos="2917">
                      <a:schemeClr val="tx1"/>
                    </a:gs>
                    <a:gs pos="30000">
                      <a:schemeClr val="tx1"/>
                    </a:gs>
                  </a:gsLst>
                  <a:lin ang="5400000" scaled="0"/>
                </a:gradFill>
              </a:rPr>
              <a:t>Powershell</a:t>
            </a:r>
            <a:endParaRPr lang="en-GB" sz="1400" b="1">
              <a:gradFill>
                <a:gsLst>
                  <a:gs pos="2917">
                    <a:schemeClr val="tx1"/>
                  </a:gs>
                  <a:gs pos="30000">
                    <a:schemeClr val="tx1"/>
                  </a:gs>
                </a:gsLst>
                <a:lin ang="5400000" scaled="0"/>
              </a:gradFill>
            </a:endParaRPr>
          </a:p>
        </p:txBody>
      </p:sp>
      <p:sp>
        <p:nvSpPr>
          <p:cNvPr id="181" name="TextBox 180">
            <a:extLst>
              <a:ext uri="{FF2B5EF4-FFF2-40B4-BE49-F238E27FC236}">
                <a16:creationId xmlns:a16="http://schemas.microsoft.com/office/drawing/2014/main" id="{20B593E0-2E12-4940-B63A-CAC4A61693A5}"/>
              </a:ext>
            </a:extLst>
          </p:cNvPr>
          <p:cNvSpPr txBox="1"/>
          <p:nvPr/>
        </p:nvSpPr>
        <p:spPr>
          <a:xfrm>
            <a:off x="4750266" y="5203265"/>
            <a:ext cx="1504836" cy="572464"/>
          </a:xfrm>
          <a:prstGeom prst="rect">
            <a:avLst/>
          </a:prstGeom>
          <a:noFill/>
        </p:spPr>
        <p:txBody>
          <a:bodyPr wrap="none" lIns="182880" tIns="146304" rIns="182880" bIns="146304" rtlCol="0">
            <a:spAutoFit/>
          </a:bodyPr>
          <a:lstStyle/>
          <a:p>
            <a:pPr>
              <a:lnSpc>
                <a:spcPct val="90000"/>
              </a:lnSpc>
              <a:spcAft>
                <a:spcPts val="600"/>
              </a:spcAft>
            </a:pPr>
            <a:r>
              <a:rPr lang="en-GB" sz="2000" b="1">
                <a:gradFill>
                  <a:gsLst>
                    <a:gs pos="2917">
                      <a:schemeClr val="tx1"/>
                    </a:gs>
                    <a:gs pos="30000">
                      <a:schemeClr val="tx1"/>
                    </a:gs>
                  </a:gsLst>
                  <a:lin ang="5400000" scaled="0"/>
                </a:gradFill>
              </a:rPr>
              <a:t>Dev tools</a:t>
            </a:r>
          </a:p>
        </p:txBody>
      </p:sp>
      <p:sp>
        <p:nvSpPr>
          <p:cNvPr id="15" name="TextBox 14">
            <a:extLst>
              <a:ext uri="{FF2B5EF4-FFF2-40B4-BE49-F238E27FC236}">
                <a16:creationId xmlns:a16="http://schemas.microsoft.com/office/drawing/2014/main" id="{6AB7F496-4190-4C62-BC10-C95D76ACF87E}"/>
              </a:ext>
            </a:extLst>
          </p:cNvPr>
          <p:cNvSpPr txBox="1"/>
          <p:nvPr/>
        </p:nvSpPr>
        <p:spPr>
          <a:xfrm>
            <a:off x="8693076" y="6366235"/>
            <a:ext cx="3557219" cy="572464"/>
          </a:xfrm>
          <a:prstGeom prst="rect">
            <a:avLst/>
          </a:prstGeom>
          <a:solidFill>
            <a:srgbClr val="1E1E1E"/>
          </a:solidFill>
        </p:spPr>
        <p:txBody>
          <a:bodyPr wrap="square" lIns="182880" tIns="146304" rIns="182880" bIns="146304" rtlCol="0">
            <a:spAutoFit/>
          </a:bodyPr>
          <a:lstStyle/>
          <a:p>
            <a:pPr>
              <a:lnSpc>
                <a:spcPct val="90000"/>
              </a:lnSpc>
              <a:spcAft>
                <a:spcPts val="600"/>
              </a:spcAft>
            </a:pPr>
            <a:r>
              <a:rPr lang="en-GB" sz="2000">
                <a:solidFill>
                  <a:schemeClr val="bg1"/>
                </a:solidFill>
              </a:rPr>
              <a:t>INFRASTRUCTURE AS CODE</a:t>
            </a:r>
          </a:p>
        </p:txBody>
      </p:sp>
    </p:spTree>
    <p:extLst>
      <p:ext uri="{BB962C8B-B14F-4D97-AF65-F5344CB8AC3E}">
        <p14:creationId xmlns:p14="http://schemas.microsoft.com/office/powerpoint/2010/main" val="41891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up)">
                                      <p:cBhvr>
                                        <p:cTn id="7" dur="500"/>
                                        <p:tgtEl>
                                          <p:spTgt spid="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60"/>
                                        </p:tgtEl>
                                        <p:attrNameLst>
                                          <p:attrName>style.visibility</p:attrName>
                                        </p:attrNameLst>
                                      </p:cBhvr>
                                      <p:to>
                                        <p:strVal val="visible"/>
                                      </p:to>
                                    </p:set>
                                    <p:animEffect transition="in" filter="wipe(up)">
                                      <p:cBhvr>
                                        <p:cTn id="14" dur="500"/>
                                        <p:tgtEl>
                                          <p:spTgt spid="16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5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wipe(up)">
                                      <p:cBhvr>
                                        <p:cTn id="22" dur="500"/>
                                        <p:tgtEl>
                                          <p:spTgt spid="15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wipe(up)">
                                      <p:cBhvr>
                                        <p:cTn id="25" dur="500"/>
                                        <p:tgtEl>
                                          <p:spTgt spid="1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wipe(up)">
                                      <p:cBhvr>
                                        <p:cTn id="30" dur="500"/>
                                        <p:tgtEl>
                                          <p:spTgt spid="156"/>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57"/>
                                        </p:tgtEl>
                                        <p:attrNameLst>
                                          <p:attrName>style.visibility</p:attrName>
                                        </p:attrNameLst>
                                      </p:cBhvr>
                                      <p:to>
                                        <p:strVal val="visible"/>
                                      </p:to>
                                    </p:set>
                                    <p:animEffect transition="in" filter="wipe(up)">
                                      <p:cBhvr>
                                        <p:cTn id="33" dur="500"/>
                                        <p:tgtEl>
                                          <p:spTgt spid="15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wipe(up)">
                                      <p:cBhvr>
                                        <p:cTn id="38" dur="500"/>
                                        <p:tgtEl>
                                          <p:spTgt spid="16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63"/>
                                        </p:tgtEl>
                                        <p:attrNameLst>
                                          <p:attrName>style.visibility</p:attrName>
                                        </p:attrNameLst>
                                      </p:cBhvr>
                                      <p:to>
                                        <p:strVal val="visible"/>
                                      </p:to>
                                    </p:set>
                                    <p:animEffect transition="in" filter="wipe(up)">
                                      <p:cBhvr>
                                        <p:cTn id="41" dur="500"/>
                                        <p:tgtEl>
                                          <p:spTgt spid="16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up)">
                                      <p:cBhvr>
                                        <p:cTn id="44" dur="500"/>
                                        <p:tgtEl>
                                          <p:spTgt spid="16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5"/>
                                        </p:tgtEl>
                                        <p:attrNameLst>
                                          <p:attrName>style.visibility</p:attrName>
                                        </p:attrNameLst>
                                      </p:cBhvr>
                                      <p:to>
                                        <p:strVal val="visible"/>
                                      </p:to>
                                    </p:set>
                                    <p:animEffect transition="in" filter="wipe(up)">
                                      <p:cBhvr>
                                        <p:cTn id="49" dur="500"/>
                                        <p:tgtEl>
                                          <p:spTgt spid="16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66"/>
                                        </p:tgtEl>
                                        <p:attrNameLst>
                                          <p:attrName>style.visibility</p:attrName>
                                        </p:attrNameLst>
                                      </p:cBhvr>
                                      <p:to>
                                        <p:strVal val="visible"/>
                                      </p:to>
                                    </p:set>
                                    <p:animEffect transition="in" filter="wipe(up)">
                                      <p:cBhvr>
                                        <p:cTn id="52" dur="500"/>
                                        <p:tgtEl>
                                          <p:spTgt spid="1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1"/>
                                        </p:tgtEl>
                                      </p:cBhvr>
                                    </p:animEffect>
                                    <p:set>
                                      <p:cBhvr>
                                        <p:cTn id="57" dur="1" fill="hold">
                                          <p:stCondLst>
                                            <p:cond delay="499"/>
                                          </p:stCondLst>
                                        </p:cTn>
                                        <p:tgtEl>
                                          <p:spTgt spid="8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67"/>
                                        </p:tgtEl>
                                        <p:attrNameLst>
                                          <p:attrName>style.visibility</p:attrName>
                                        </p:attrNameLst>
                                      </p:cBhvr>
                                      <p:to>
                                        <p:strVal val="visible"/>
                                      </p:to>
                                    </p:set>
                                    <p:animEffect transition="in" filter="fade">
                                      <p:cBhvr>
                                        <p:cTn id="60" dur="500"/>
                                        <p:tgtEl>
                                          <p:spTgt spid="16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500" fill="hold"/>
                                        <p:tgtEl>
                                          <p:spTgt spid="2"/>
                                        </p:tgtEl>
                                        <p:attrNameLst>
                                          <p:attrName>ppt_x</p:attrName>
                                        </p:attrNameLst>
                                      </p:cBhvr>
                                      <p:tavLst>
                                        <p:tav tm="0">
                                          <p:val>
                                            <p:strVal val="#ppt_x"/>
                                          </p:val>
                                        </p:tav>
                                        <p:tav tm="100000">
                                          <p:val>
                                            <p:strVal val="#ppt_x"/>
                                          </p:val>
                                        </p:tav>
                                      </p:tavLst>
                                    </p:anim>
                                    <p:anim calcmode="lin" valueType="num">
                                      <p:cBhvr additive="base">
                                        <p:cTn id="66" dur="500" fill="hold"/>
                                        <p:tgtEl>
                                          <p:spTgt spid="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75"/>
                                        </p:tgtEl>
                                        <p:attrNameLst>
                                          <p:attrName>style.visibility</p:attrName>
                                        </p:attrNameLst>
                                      </p:cBhvr>
                                      <p:to>
                                        <p:strVal val="visible"/>
                                      </p:to>
                                    </p:set>
                                    <p:anim calcmode="lin" valueType="num">
                                      <p:cBhvr additive="base">
                                        <p:cTn id="69" dur="500" fill="hold"/>
                                        <p:tgtEl>
                                          <p:spTgt spid="175"/>
                                        </p:tgtEl>
                                        <p:attrNameLst>
                                          <p:attrName>ppt_x</p:attrName>
                                        </p:attrNameLst>
                                      </p:cBhvr>
                                      <p:tavLst>
                                        <p:tav tm="0">
                                          <p:val>
                                            <p:strVal val="#ppt_x"/>
                                          </p:val>
                                        </p:tav>
                                        <p:tav tm="100000">
                                          <p:val>
                                            <p:strVal val="#ppt_x"/>
                                          </p:val>
                                        </p:tav>
                                      </p:tavLst>
                                    </p:anim>
                                    <p:anim calcmode="lin" valueType="num">
                                      <p:cBhvr additive="base">
                                        <p:cTn id="70" dur="500" fill="hold"/>
                                        <p:tgtEl>
                                          <p:spTgt spid="1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 calcmode="lin" valueType="num">
                                      <p:cBhvr additive="base">
                                        <p:cTn id="73" dur="500" fill="hold"/>
                                        <p:tgtEl>
                                          <p:spTgt spid="176"/>
                                        </p:tgtEl>
                                        <p:attrNameLst>
                                          <p:attrName>ppt_x</p:attrName>
                                        </p:attrNameLst>
                                      </p:cBhvr>
                                      <p:tavLst>
                                        <p:tav tm="0">
                                          <p:val>
                                            <p:strVal val="#ppt_x"/>
                                          </p:val>
                                        </p:tav>
                                        <p:tav tm="100000">
                                          <p:val>
                                            <p:strVal val="#ppt_x"/>
                                          </p:val>
                                        </p:tav>
                                      </p:tavLst>
                                    </p:anim>
                                    <p:anim calcmode="lin" valueType="num">
                                      <p:cBhvr additive="base">
                                        <p:cTn id="74" dur="500" fill="hold"/>
                                        <p:tgtEl>
                                          <p:spTgt spid="17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78"/>
                                        </p:tgtEl>
                                        <p:attrNameLst>
                                          <p:attrName>style.visibility</p:attrName>
                                        </p:attrNameLst>
                                      </p:cBhvr>
                                      <p:to>
                                        <p:strVal val="visible"/>
                                      </p:to>
                                    </p:set>
                                    <p:anim calcmode="lin" valueType="num">
                                      <p:cBhvr additive="base">
                                        <p:cTn id="81" dur="500" fill="hold"/>
                                        <p:tgtEl>
                                          <p:spTgt spid="178"/>
                                        </p:tgtEl>
                                        <p:attrNameLst>
                                          <p:attrName>ppt_x</p:attrName>
                                        </p:attrNameLst>
                                      </p:cBhvr>
                                      <p:tavLst>
                                        <p:tav tm="0">
                                          <p:val>
                                            <p:strVal val="#ppt_x"/>
                                          </p:val>
                                        </p:tav>
                                        <p:tav tm="100000">
                                          <p:val>
                                            <p:strVal val="#ppt_x"/>
                                          </p:val>
                                        </p:tav>
                                      </p:tavLst>
                                    </p:anim>
                                    <p:anim calcmode="lin" valueType="num">
                                      <p:cBhvr additive="base">
                                        <p:cTn id="82" dur="500" fill="hold"/>
                                        <p:tgtEl>
                                          <p:spTgt spid="178"/>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79"/>
                                        </p:tgtEl>
                                        <p:attrNameLst>
                                          <p:attrName>style.visibility</p:attrName>
                                        </p:attrNameLst>
                                      </p:cBhvr>
                                      <p:to>
                                        <p:strVal val="visible"/>
                                      </p:to>
                                    </p:set>
                                    <p:anim calcmode="lin" valueType="num">
                                      <p:cBhvr additive="base">
                                        <p:cTn id="85" dur="500" fill="hold"/>
                                        <p:tgtEl>
                                          <p:spTgt spid="179"/>
                                        </p:tgtEl>
                                        <p:attrNameLst>
                                          <p:attrName>ppt_x</p:attrName>
                                        </p:attrNameLst>
                                      </p:cBhvr>
                                      <p:tavLst>
                                        <p:tav tm="0">
                                          <p:val>
                                            <p:strVal val="#ppt_x"/>
                                          </p:val>
                                        </p:tav>
                                        <p:tav tm="100000">
                                          <p:val>
                                            <p:strVal val="#ppt_x"/>
                                          </p:val>
                                        </p:tav>
                                      </p:tavLst>
                                    </p:anim>
                                    <p:anim calcmode="lin" valueType="num">
                                      <p:cBhvr additive="base">
                                        <p:cTn id="86" dur="500" fill="hold"/>
                                        <p:tgtEl>
                                          <p:spTgt spid="179"/>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80"/>
                                        </p:tgtEl>
                                        <p:attrNameLst>
                                          <p:attrName>style.visibility</p:attrName>
                                        </p:attrNameLst>
                                      </p:cBhvr>
                                      <p:to>
                                        <p:strVal val="visible"/>
                                      </p:to>
                                    </p:set>
                                    <p:anim calcmode="lin" valueType="num">
                                      <p:cBhvr additive="base">
                                        <p:cTn id="89" dur="500" fill="hold"/>
                                        <p:tgtEl>
                                          <p:spTgt spid="180"/>
                                        </p:tgtEl>
                                        <p:attrNameLst>
                                          <p:attrName>ppt_x</p:attrName>
                                        </p:attrNameLst>
                                      </p:cBhvr>
                                      <p:tavLst>
                                        <p:tav tm="0">
                                          <p:val>
                                            <p:strVal val="#ppt_x"/>
                                          </p:val>
                                        </p:tav>
                                        <p:tav tm="100000">
                                          <p:val>
                                            <p:strVal val="#ppt_x"/>
                                          </p:val>
                                        </p:tav>
                                      </p:tavLst>
                                    </p:anim>
                                    <p:anim calcmode="lin" valueType="num">
                                      <p:cBhvr additive="base">
                                        <p:cTn id="90" dur="500" fill="hold"/>
                                        <p:tgtEl>
                                          <p:spTgt spid="180"/>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 calcmode="lin" valueType="num">
                                      <p:cBhvr additive="base">
                                        <p:cTn id="93" dur="500" fill="hold"/>
                                        <p:tgtEl>
                                          <p:spTgt spid="9"/>
                                        </p:tgtEl>
                                        <p:attrNameLst>
                                          <p:attrName>ppt_x</p:attrName>
                                        </p:attrNameLst>
                                      </p:cBhvr>
                                      <p:tavLst>
                                        <p:tav tm="0">
                                          <p:val>
                                            <p:strVal val="#ppt_x"/>
                                          </p:val>
                                        </p:tav>
                                        <p:tav tm="100000">
                                          <p:val>
                                            <p:strVal val="#ppt_x"/>
                                          </p:val>
                                        </p:tav>
                                      </p:tavLst>
                                    </p:anim>
                                    <p:anim calcmode="lin" valueType="num">
                                      <p:cBhvr additive="base">
                                        <p:cTn id="94" dur="500" fill="hold"/>
                                        <p:tgtEl>
                                          <p:spTgt spid="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additive="base">
                                        <p:cTn id="97" dur="500" fill="hold"/>
                                        <p:tgtEl>
                                          <p:spTgt spid="11"/>
                                        </p:tgtEl>
                                        <p:attrNameLst>
                                          <p:attrName>ppt_x</p:attrName>
                                        </p:attrNameLst>
                                      </p:cBhvr>
                                      <p:tavLst>
                                        <p:tav tm="0">
                                          <p:val>
                                            <p:strVal val="#ppt_x"/>
                                          </p:val>
                                        </p:tav>
                                        <p:tav tm="100000">
                                          <p:val>
                                            <p:strVal val="#ppt_x"/>
                                          </p:val>
                                        </p:tav>
                                      </p:tavLst>
                                    </p:anim>
                                    <p:anim calcmode="lin" valueType="num">
                                      <p:cBhvr additive="base">
                                        <p:cTn id="98" dur="500" fill="hold"/>
                                        <p:tgtEl>
                                          <p:spTgt spid="11"/>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ppt_x"/>
                                          </p:val>
                                        </p:tav>
                                        <p:tav tm="100000">
                                          <p:val>
                                            <p:strVal val="#ppt_x"/>
                                          </p:val>
                                        </p:tav>
                                      </p:tavLst>
                                    </p:anim>
                                    <p:anim calcmode="lin" valueType="num">
                                      <p:cBhvr additive="base">
                                        <p:cTn id="102" dur="500" fill="hold"/>
                                        <p:tgtEl>
                                          <p:spTgt spid="12"/>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anim calcmode="lin" valueType="num">
                                      <p:cBhvr additive="base">
                                        <p:cTn id="105" dur="500" fill="hold"/>
                                        <p:tgtEl>
                                          <p:spTgt spid="181"/>
                                        </p:tgtEl>
                                        <p:attrNameLst>
                                          <p:attrName>ppt_x</p:attrName>
                                        </p:attrNameLst>
                                      </p:cBhvr>
                                      <p:tavLst>
                                        <p:tav tm="0">
                                          <p:val>
                                            <p:strVal val="#ppt_x"/>
                                          </p:val>
                                        </p:tav>
                                        <p:tav tm="100000">
                                          <p:val>
                                            <p:strVal val="#ppt_x"/>
                                          </p:val>
                                        </p:tav>
                                      </p:tavLst>
                                    </p:anim>
                                    <p:anim calcmode="lin" valueType="num">
                                      <p:cBhvr additive="base">
                                        <p:cTn id="106"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2" grpId="0"/>
      <p:bldP spid="12" grpId="0"/>
      <p:bldP spid="181"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5A39C26-DD93-4B64-8CD1-DB124DC40F20}"/>
              </a:ext>
            </a:extLst>
          </p:cNvPr>
          <p:cNvGrpSpPr/>
          <p:nvPr/>
        </p:nvGrpSpPr>
        <p:grpSpPr>
          <a:xfrm>
            <a:off x="8136880" y="1207943"/>
            <a:ext cx="648073" cy="651302"/>
            <a:chOff x="4706069" y="3575987"/>
            <a:chExt cx="648073" cy="651302"/>
          </a:xfrm>
        </p:grpSpPr>
        <p:sp>
          <p:nvSpPr>
            <p:cNvPr id="20" name="Rectangle 19">
              <a:extLst>
                <a:ext uri="{FF2B5EF4-FFF2-40B4-BE49-F238E27FC236}">
                  <a16:creationId xmlns:a16="http://schemas.microsoft.com/office/drawing/2014/main" id="{AC4DD3DF-2DEE-4E7F-80D0-ACAD15C3BB3E}"/>
                </a:ext>
              </a:extLst>
            </p:cNvPr>
            <p:cNvSpPr/>
            <p:nvPr/>
          </p:nvSpPr>
          <p:spPr bwMode="auto">
            <a:xfrm rot="20986602">
              <a:off x="4911192" y="3806345"/>
              <a:ext cx="263191" cy="2901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797653B-8FB9-42CC-9ACE-773D9442E96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7572" t="33839" r="38275" b="34797"/>
            <a:stretch/>
          </p:blipFill>
          <p:spPr>
            <a:xfrm>
              <a:off x="4706069" y="3575987"/>
              <a:ext cx="648073" cy="651302"/>
            </a:xfrm>
            <a:prstGeom prst="rect">
              <a:avLst/>
            </a:prstGeom>
          </p:spPr>
        </p:pic>
      </p:grpSp>
      <p:sp>
        <p:nvSpPr>
          <p:cNvPr id="16" name="Rectangle 15">
            <a:extLst>
              <a:ext uri="{FF2B5EF4-FFF2-40B4-BE49-F238E27FC236}">
                <a16:creationId xmlns:a16="http://schemas.microsoft.com/office/drawing/2014/main" id="{3AC99CB4-84EB-486B-B5FF-2F306EEE12C7}"/>
              </a:ext>
            </a:extLst>
          </p:cNvPr>
          <p:cNvSpPr/>
          <p:nvPr/>
        </p:nvSpPr>
        <p:spPr bwMode="auto">
          <a:xfrm>
            <a:off x="8233204" y="540172"/>
            <a:ext cx="479740" cy="561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a:t>Role Based Access Control</a:t>
            </a:r>
          </a:p>
        </p:txBody>
      </p:sp>
      <p:pic>
        <p:nvPicPr>
          <p:cNvPr id="11" name="Graphic 10">
            <a:extLst>
              <a:ext uri="{FF2B5EF4-FFF2-40B4-BE49-F238E27FC236}">
                <a16:creationId xmlns:a16="http://schemas.microsoft.com/office/drawing/2014/main" id="{5479FA77-34F9-4299-A163-16506A7A15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937" y="1617806"/>
            <a:ext cx="2020044" cy="1568192"/>
          </a:xfrm>
          <a:prstGeom prst="rect">
            <a:avLst/>
          </a:prstGeom>
        </p:spPr>
      </p:pic>
      <p:sp>
        <p:nvSpPr>
          <p:cNvPr id="12" name="TextBox 11">
            <a:extLst>
              <a:ext uri="{FF2B5EF4-FFF2-40B4-BE49-F238E27FC236}">
                <a16:creationId xmlns:a16="http://schemas.microsoft.com/office/drawing/2014/main" id="{A617BFBD-B169-4001-B630-8224CAAB236E}"/>
              </a:ext>
            </a:extLst>
          </p:cNvPr>
          <p:cNvSpPr txBox="1"/>
          <p:nvPr/>
        </p:nvSpPr>
        <p:spPr>
          <a:xfrm>
            <a:off x="1251370"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Subscription</a:t>
            </a:r>
          </a:p>
        </p:txBody>
      </p:sp>
      <p:sp>
        <p:nvSpPr>
          <p:cNvPr id="13" name="TextBox 12">
            <a:extLst>
              <a:ext uri="{FF2B5EF4-FFF2-40B4-BE49-F238E27FC236}">
                <a16:creationId xmlns:a16="http://schemas.microsoft.com/office/drawing/2014/main" id="{7F697DE1-F2C6-4339-9680-ADE7D3991C29}"/>
              </a:ext>
            </a:extLst>
          </p:cNvPr>
          <p:cNvSpPr txBox="1"/>
          <p:nvPr/>
        </p:nvSpPr>
        <p:spPr>
          <a:xfrm>
            <a:off x="1969765" y="1409030"/>
            <a:ext cx="3283528"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Global Administrator</a:t>
            </a:r>
          </a:p>
        </p:txBody>
      </p:sp>
      <p:pic>
        <p:nvPicPr>
          <p:cNvPr id="15" name="Graphic 14">
            <a:extLst>
              <a:ext uri="{FF2B5EF4-FFF2-40B4-BE49-F238E27FC236}">
                <a16:creationId xmlns:a16="http://schemas.microsoft.com/office/drawing/2014/main" id="{DE0FAD10-CEBF-4723-9710-CB363D24E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2796" y="223180"/>
            <a:ext cx="1540556" cy="1195958"/>
          </a:xfrm>
          <a:prstGeom prst="rect">
            <a:avLst/>
          </a:prstGeom>
        </p:spPr>
      </p:pic>
      <p:sp>
        <p:nvSpPr>
          <p:cNvPr id="17" name="TextBox 16">
            <a:extLst>
              <a:ext uri="{FF2B5EF4-FFF2-40B4-BE49-F238E27FC236}">
                <a16:creationId xmlns:a16="http://schemas.microsoft.com/office/drawing/2014/main" id="{2CCDB27E-FD45-4C77-8BD5-21A33561AEFB}"/>
              </a:ext>
            </a:extLst>
          </p:cNvPr>
          <p:cNvSpPr txBox="1"/>
          <p:nvPr/>
        </p:nvSpPr>
        <p:spPr>
          <a:xfrm>
            <a:off x="8738517" y="544934"/>
            <a:ext cx="2862771"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Microsoft Account</a:t>
            </a:r>
          </a:p>
        </p:txBody>
      </p:sp>
      <p:sp>
        <p:nvSpPr>
          <p:cNvPr id="22" name="TextBox 21">
            <a:extLst>
              <a:ext uri="{FF2B5EF4-FFF2-40B4-BE49-F238E27FC236}">
                <a16:creationId xmlns:a16="http://schemas.microsoft.com/office/drawing/2014/main" id="{2CE792B5-CDBA-42A9-BA12-844559C477C8}"/>
              </a:ext>
            </a:extLst>
          </p:cNvPr>
          <p:cNvSpPr txBox="1"/>
          <p:nvPr/>
        </p:nvSpPr>
        <p:spPr>
          <a:xfrm>
            <a:off x="8738516" y="1180620"/>
            <a:ext cx="2293577" cy="627864"/>
          </a:xfrm>
          <a:prstGeom prst="rect">
            <a:avLst/>
          </a:prstGeom>
          <a:noFill/>
        </p:spPr>
        <p:txBody>
          <a:bodyPr wrap="none" lIns="182880" tIns="146304" rIns="182880" bIns="146304" rtlCol="0">
            <a:spAutoFit/>
          </a:bodyPr>
          <a:lstStyle/>
          <a:p>
            <a:pPr>
              <a:lnSpc>
                <a:spcPct val="90000"/>
              </a:lnSpc>
              <a:spcAft>
                <a:spcPts val="600"/>
              </a:spcAft>
            </a:pPr>
            <a:r>
              <a:rPr lang="en-GB" sz="2400">
                <a:gradFill>
                  <a:gsLst>
                    <a:gs pos="2917">
                      <a:schemeClr val="tx1"/>
                    </a:gs>
                    <a:gs pos="30000">
                      <a:schemeClr val="tx1"/>
                    </a:gs>
                  </a:gsLst>
                  <a:lin ang="5400000" scaled="0"/>
                </a:gradFill>
              </a:rPr>
              <a:t>Work Account</a:t>
            </a:r>
          </a:p>
        </p:txBody>
      </p:sp>
      <p:pic>
        <p:nvPicPr>
          <p:cNvPr id="25" name="Graphic 24">
            <a:extLst>
              <a:ext uri="{FF2B5EF4-FFF2-40B4-BE49-F238E27FC236}">
                <a16:creationId xmlns:a16="http://schemas.microsoft.com/office/drawing/2014/main" id="{AFDF1521-0A13-4C2F-B1A2-AE99841182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5261" y="1617806"/>
            <a:ext cx="2020044" cy="1568192"/>
          </a:xfrm>
          <a:prstGeom prst="rect">
            <a:avLst/>
          </a:prstGeom>
        </p:spPr>
      </p:pic>
      <p:sp>
        <p:nvSpPr>
          <p:cNvPr id="26" name="TextBox 25">
            <a:extLst>
              <a:ext uri="{FF2B5EF4-FFF2-40B4-BE49-F238E27FC236}">
                <a16:creationId xmlns:a16="http://schemas.microsoft.com/office/drawing/2014/main" id="{FFDA2DC0-9D2E-49E5-A566-43DAF8D83E51}"/>
              </a:ext>
            </a:extLst>
          </p:cNvPr>
          <p:cNvSpPr txBox="1"/>
          <p:nvPr/>
        </p:nvSpPr>
        <p:spPr>
          <a:xfrm>
            <a:off x="2689845"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pic>
        <p:nvPicPr>
          <p:cNvPr id="27" name="Graphic 26">
            <a:extLst>
              <a:ext uri="{FF2B5EF4-FFF2-40B4-BE49-F238E27FC236}">
                <a16:creationId xmlns:a16="http://schemas.microsoft.com/office/drawing/2014/main" id="{2C094395-F41D-4D55-926E-8737F3D3D3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1585" y="1617806"/>
            <a:ext cx="2020044" cy="1568192"/>
          </a:xfrm>
          <a:prstGeom prst="rect">
            <a:avLst/>
          </a:prstGeom>
        </p:spPr>
      </p:pic>
      <p:sp>
        <p:nvSpPr>
          <p:cNvPr id="28" name="TextBox 27">
            <a:extLst>
              <a:ext uri="{FF2B5EF4-FFF2-40B4-BE49-F238E27FC236}">
                <a16:creationId xmlns:a16="http://schemas.microsoft.com/office/drawing/2014/main" id="{C3EAFE1F-EC8A-4B64-85B4-FB7DFDC4D546}"/>
              </a:ext>
            </a:extLst>
          </p:cNvPr>
          <p:cNvSpPr txBox="1"/>
          <p:nvPr/>
        </p:nvSpPr>
        <p:spPr>
          <a:xfrm>
            <a:off x="4182751" y="2561158"/>
            <a:ext cx="1355179"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solidFill>
                  <a:schemeClr val="bg1">
                    <a:lumMod val="40000"/>
                    <a:lumOff val="60000"/>
                  </a:schemeClr>
                </a:solidFill>
              </a:rPr>
              <a:t>Subscription</a:t>
            </a:r>
          </a:p>
        </p:txBody>
      </p:sp>
      <p:sp>
        <p:nvSpPr>
          <p:cNvPr id="29" name="Rectangle 28">
            <a:extLst>
              <a:ext uri="{FF2B5EF4-FFF2-40B4-BE49-F238E27FC236}">
                <a16:creationId xmlns:a16="http://schemas.microsoft.com/office/drawing/2014/main" id="{98D1E2D5-11B4-4641-A4EA-136EEDD5A8EB}"/>
              </a:ext>
            </a:extLst>
          </p:cNvPr>
          <p:cNvSpPr/>
          <p:nvPr/>
        </p:nvSpPr>
        <p:spPr>
          <a:xfrm>
            <a:off x="7010325" y="2125518"/>
            <a:ext cx="5256584" cy="5786199"/>
          </a:xfrm>
          <a:prstGeom prst="rect">
            <a:avLst/>
          </a:prstGeom>
        </p:spPr>
        <p:txBody>
          <a:bodyPr wrap="square">
            <a:spAutoFit/>
          </a:bodyPr>
          <a:lstStyle/>
          <a:p>
            <a:pPr marL="285750" indent="-285750">
              <a:spcAft>
                <a:spcPts val="600"/>
              </a:spcAft>
              <a:buFont typeface="Arial" panose="020B0604020202020204" pitchFamily="34" charset="0"/>
              <a:buChar char="•"/>
            </a:pPr>
            <a:r>
              <a:rPr lang="en-GB" sz="2000"/>
              <a:t>Global Admin by default</a:t>
            </a:r>
          </a:p>
          <a:p>
            <a:pPr marL="285750" indent="-285750">
              <a:spcAft>
                <a:spcPts val="600"/>
              </a:spcAft>
              <a:buFont typeface="Arial" panose="020B0604020202020204" pitchFamily="34" charset="0"/>
              <a:buChar char="•"/>
            </a:pPr>
            <a:r>
              <a:rPr lang="en-GB" sz="2000"/>
              <a:t>Can add and change Global Admins</a:t>
            </a:r>
          </a:p>
          <a:p>
            <a:pPr marL="285750" indent="-285750">
              <a:spcAft>
                <a:spcPts val="600"/>
              </a:spcAft>
              <a:buFont typeface="Arial" panose="020B0604020202020204" pitchFamily="34" charset="0"/>
              <a:buChar char="•"/>
            </a:pPr>
            <a:endParaRPr lang="en-GB" sz="2000"/>
          </a:p>
          <a:p>
            <a:pPr marL="285750" indent="-285750">
              <a:spcAft>
                <a:spcPts val="600"/>
              </a:spcAft>
              <a:buFont typeface="Arial" panose="020B0604020202020204" pitchFamily="34" charset="0"/>
              <a:buChar char="•"/>
            </a:pPr>
            <a:r>
              <a:rPr lang="en-GB" sz="2000"/>
              <a:t>Role Based Access Control on</a:t>
            </a:r>
          </a:p>
          <a:p>
            <a:pPr marL="752121" lvl="1" indent="-285750">
              <a:spcAft>
                <a:spcPts val="600"/>
              </a:spcAft>
              <a:buFont typeface="Arial" panose="020B0604020202020204" pitchFamily="34" charset="0"/>
              <a:buChar char="•"/>
            </a:pPr>
            <a:r>
              <a:rPr lang="en-GB" sz="2000"/>
              <a:t>Scope</a:t>
            </a:r>
          </a:p>
          <a:p>
            <a:pPr marL="1218492" lvl="2" indent="-285750">
              <a:spcAft>
                <a:spcPts val="600"/>
              </a:spcAft>
              <a:buFont typeface="Arial" panose="020B0604020202020204" pitchFamily="34" charset="0"/>
              <a:buChar char="•"/>
            </a:pPr>
            <a:r>
              <a:rPr lang="en-GB" sz="2000"/>
              <a:t>Subscription</a:t>
            </a:r>
          </a:p>
          <a:p>
            <a:pPr marL="1218492" lvl="2" indent="-285750">
              <a:spcAft>
                <a:spcPts val="600"/>
              </a:spcAft>
              <a:buFont typeface="Arial" panose="020B0604020202020204" pitchFamily="34" charset="0"/>
              <a:buChar char="•"/>
            </a:pPr>
            <a:r>
              <a:rPr lang="en-GB" sz="2000"/>
              <a:t>Resource Group</a:t>
            </a:r>
          </a:p>
          <a:p>
            <a:pPr marL="1218492" lvl="2" indent="-285750">
              <a:spcAft>
                <a:spcPts val="600"/>
              </a:spcAft>
              <a:buFont typeface="Arial" panose="020B0604020202020204" pitchFamily="34" charset="0"/>
              <a:buChar char="•"/>
            </a:pPr>
            <a:r>
              <a:rPr lang="en-GB" sz="2000"/>
              <a:t>Resource</a:t>
            </a:r>
          </a:p>
          <a:p>
            <a:pPr marL="752121" lvl="1" indent="-285750">
              <a:spcAft>
                <a:spcPts val="600"/>
              </a:spcAft>
              <a:buFont typeface="Arial" panose="020B0604020202020204" pitchFamily="34" charset="0"/>
              <a:buChar char="•"/>
            </a:pPr>
            <a:r>
              <a:rPr lang="en-GB" sz="2000"/>
              <a:t>Role</a:t>
            </a:r>
          </a:p>
          <a:p>
            <a:pPr marL="1218492" lvl="2" indent="-285750">
              <a:spcAft>
                <a:spcPts val="600"/>
              </a:spcAft>
              <a:buFont typeface="Arial" panose="020B0604020202020204" pitchFamily="34" charset="0"/>
              <a:buChar char="•"/>
            </a:pPr>
            <a:r>
              <a:rPr lang="en-GB" sz="2000">
                <a:hlinkClick r:id="rId11"/>
              </a:rPr>
              <a:t>Built In Roles</a:t>
            </a:r>
            <a:endParaRPr lang="en-GB" sz="2000"/>
          </a:p>
          <a:p>
            <a:pPr marL="1218492" lvl="2" indent="-285750">
              <a:spcAft>
                <a:spcPts val="600"/>
              </a:spcAft>
              <a:buFont typeface="Arial" panose="020B0604020202020204" pitchFamily="34" charset="0"/>
              <a:buChar char="•"/>
            </a:pPr>
            <a:r>
              <a:rPr lang="en-GB" sz="2000">
                <a:hlinkClick r:id="rId12"/>
              </a:rPr>
              <a:t>Custom Roles</a:t>
            </a:r>
            <a:endParaRPr lang="en-GB" sz="2000"/>
          </a:p>
          <a:p>
            <a:pPr marL="285750" indent="-285750">
              <a:spcAft>
                <a:spcPts val="600"/>
              </a:spcAft>
              <a:buFont typeface="Arial" panose="020B0604020202020204" pitchFamily="34" charset="0"/>
              <a:buChar char="•"/>
            </a:pPr>
            <a:r>
              <a:rPr lang="en-GB" sz="2000"/>
              <a:t>AAD Users &amp; Administrative Units</a:t>
            </a:r>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a:p>
            <a:pPr marL="752121" lvl="1" indent="-285750">
              <a:spcAft>
                <a:spcPts val="600"/>
              </a:spcAft>
              <a:buFont typeface="Arial" panose="020B0604020202020204" pitchFamily="34" charset="0"/>
              <a:buChar char="•"/>
            </a:pPr>
            <a:endParaRPr lang="en-GB" sz="2000"/>
          </a:p>
        </p:txBody>
      </p:sp>
      <p:cxnSp>
        <p:nvCxnSpPr>
          <p:cNvPr id="31" name="Straight Connector 30">
            <a:extLst>
              <a:ext uri="{FF2B5EF4-FFF2-40B4-BE49-F238E27FC236}">
                <a16:creationId xmlns:a16="http://schemas.microsoft.com/office/drawing/2014/main" id="{49D4D9F8-1C3A-4145-B9DB-D085ACA1B41A}"/>
              </a:ext>
            </a:extLst>
          </p:cNvPr>
          <p:cNvCxnSpPr>
            <a:cxnSpLocks/>
          </p:cNvCxnSpPr>
          <p:nvPr/>
        </p:nvCxnSpPr>
        <p:spPr>
          <a:xfrm flipH="1">
            <a:off x="1921159" y="2921198"/>
            <a:ext cx="7800" cy="19442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FA20E1-8FC3-4D33-B23A-69B7556D08BC}"/>
              </a:ext>
            </a:extLst>
          </p:cNvPr>
          <p:cNvCxnSpPr>
            <a:cxnSpLocks/>
          </p:cNvCxnSpPr>
          <p:nvPr/>
        </p:nvCxnSpPr>
        <p:spPr>
          <a:xfrm flipH="1">
            <a:off x="1914326" y="3425254"/>
            <a:ext cx="106355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7636B15-62F0-4758-B7A8-801225E603AB}"/>
              </a:ext>
            </a:extLst>
          </p:cNvPr>
          <p:cNvCxnSpPr>
            <a:cxnSpLocks/>
          </p:cNvCxnSpPr>
          <p:nvPr/>
        </p:nvCxnSpPr>
        <p:spPr>
          <a:xfrm flipH="1" flipV="1">
            <a:off x="1914326" y="4858358"/>
            <a:ext cx="1063551" cy="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8B61995-FF2A-4B98-8FFB-3F8D107915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3187129"/>
            <a:ext cx="476250" cy="476250"/>
          </a:xfrm>
          <a:prstGeom prst="rect">
            <a:avLst/>
          </a:prstGeom>
        </p:spPr>
      </p:pic>
      <p:pic>
        <p:nvPicPr>
          <p:cNvPr id="47" name="Graphic 46">
            <a:extLst>
              <a:ext uri="{FF2B5EF4-FFF2-40B4-BE49-F238E27FC236}">
                <a16:creationId xmlns:a16="http://schemas.microsoft.com/office/drawing/2014/main" id="{9EEC19CE-B0CF-448E-9A8B-CBFEFDB19E5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56741" y="4620233"/>
            <a:ext cx="476250" cy="476250"/>
          </a:xfrm>
          <a:prstGeom prst="rect">
            <a:avLst/>
          </a:prstGeom>
        </p:spPr>
      </p:pic>
      <p:sp>
        <p:nvSpPr>
          <p:cNvPr id="48" name="TextBox 47">
            <a:extLst>
              <a:ext uri="{FF2B5EF4-FFF2-40B4-BE49-F238E27FC236}">
                <a16:creationId xmlns:a16="http://schemas.microsoft.com/office/drawing/2014/main" id="{F49B7A38-AFC9-4405-87EC-050E90FDDDEE}"/>
              </a:ext>
            </a:extLst>
          </p:cNvPr>
          <p:cNvSpPr txBox="1"/>
          <p:nvPr/>
        </p:nvSpPr>
        <p:spPr>
          <a:xfrm>
            <a:off x="3501751" y="3185998"/>
            <a:ext cx="1799082"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A</a:t>
            </a:r>
          </a:p>
        </p:txBody>
      </p:sp>
      <p:sp>
        <p:nvSpPr>
          <p:cNvPr id="49" name="TextBox 48">
            <a:extLst>
              <a:ext uri="{FF2B5EF4-FFF2-40B4-BE49-F238E27FC236}">
                <a16:creationId xmlns:a16="http://schemas.microsoft.com/office/drawing/2014/main" id="{31A37694-C623-4429-BC91-F0772020BE8B}"/>
              </a:ext>
            </a:extLst>
          </p:cNvPr>
          <p:cNvSpPr txBox="1"/>
          <p:nvPr/>
        </p:nvSpPr>
        <p:spPr>
          <a:xfrm>
            <a:off x="3501751" y="4625660"/>
            <a:ext cx="1786258" cy="489365"/>
          </a:xfrm>
          <a:prstGeom prst="rect">
            <a:avLst/>
          </a:prstGeom>
          <a:noFill/>
        </p:spPr>
        <p:txBody>
          <a:bodyPr wrap="none" lIns="182880" tIns="146304" rIns="182880" bIns="146304" rtlCol="0">
            <a:spAutoFit/>
          </a:bodyPr>
          <a:lstStyle/>
          <a:p>
            <a:pPr algn="ctr">
              <a:lnSpc>
                <a:spcPct val="90000"/>
              </a:lnSpc>
              <a:spcAft>
                <a:spcPts val="600"/>
              </a:spcAft>
            </a:pPr>
            <a:r>
              <a:rPr lang="en-GB" sz="1400">
                <a:gradFill>
                  <a:gsLst>
                    <a:gs pos="2917">
                      <a:schemeClr val="tx1"/>
                    </a:gs>
                    <a:gs pos="30000">
                      <a:schemeClr val="tx1"/>
                    </a:gs>
                  </a:gsLst>
                  <a:lin ang="5400000" scaled="0"/>
                </a:gradFill>
              </a:rPr>
              <a:t>Resource Group B</a:t>
            </a:r>
          </a:p>
        </p:txBody>
      </p:sp>
      <p:cxnSp>
        <p:nvCxnSpPr>
          <p:cNvPr id="50" name="Straight Connector 49">
            <a:extLst>
              <a:ext uri="{FF2B5EF4-FFF2-40B4-BE49-F238E27FC236}">
                <a16:creationId xmlns:a16="http://schemas.microsoft.com/office/drawing/2014/main" id="{0230D330-E581-4BE0-9D26-DCF0C59BBC4F}"/>
              </a:ext>
            </a:extLst>
          </p:cNvPr>
          <p:cNvCxnSpPr>
            <a:cxnSpLocks/>
          </p:cNvCxnSpPr>
          <p:nvPr/>
        </p:nvCxnSpPr>
        <p:spPr>
          <a:xfrm>
            <a:off x="3294866" y="3648125"/>
            <a:ext cx="0" cy="785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16FFE1-FA54-4072-AA4B-313D25BB00FA}"/>
              </a:ext>
            </a:extLst>
          </p:cNvPr>
          <p:cNvCxnSpPr>
            <a:cxnSpLocks/>
          </p:cNvCxnSpPr>
          <p:nvPr/>
        </p:nvCxnSpPr>
        <p:spPr>
          <a:xfrm>
            <a:off x="3294866" y="5081438"/>
            <a:ext cx="0" cy="13681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ACE8270F-B971-46AC-9FAC-5BF3BFCD3F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73872" y="3556263"/>
            <a:ext cx="310133" cy="310133"/>
          </a:xfrm>
          <a:prstGeom prst="rect">
            <a:avLst/>
          </a:prstGeom>
        </p:spPr>
      </p:pic>
      <p:pic>
        <p:nvPicPr>
          <p:cNvPr id="57" name="Graphic 56">
            <a:extLst>
              <a:ext uri="{FF2B5EF4-FFF2-40B4-BE49-F238E27FC236}">
                <a16:creationId xmlns:a16="http://schemas.microsoft.com/office/drawing/2014/main" id="{F96FED0C-71C0-43EA-9AFB-571C1066395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3872" y="3899087"/>
            <a:ext cx="310133" cy="310133"/>
          </a:xfrm>
          <a:prstGeom prst="rect">
            <a:avLst/>
          </a:prstGeom>
        </p:spPr>
      </p:pic>
      <p:pic>
        <p:nvPicPr>
          <p:cNvPr id="61" name="Graphic 60">
            <a:extLst>
              <a:ext uri="{FF2B5EF4-FFF2-40B4-BE49-F238E27FC236}">
                <a16:creationId xmlns:a16="http://schemas.microsoft.com/office/drawing/2014/main" id="{7C590041-0425-475E-BC60-11C09FA97D1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5283" y="5462903"/>
            <a:ext cx="310133" cy="310133"/>
          </a:xfrm>
          <a:prstGeom prst="rect">
            <a:avLst/>
          </a:prstGeom>
        </p:spPr>
      </p:pic>
      <p:pic>
        <p:nvPicPr>
          <p:cNvPr id="65" name="Graphic 64">
            <a:extLst>
              <a:ext uri="{FF2B5EF4-FFF2-40B4-BE49-F238E27FC236}">
                <a16:creationId xmlns:a16="http://schemas.microsoft.com/office/drawing/2014/main" id="{02A1E9D1-C228-4337-A7C4-918059489B9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59269" y="5843164"/>
            <a:ext cx="396970" cy="396970"/>
          </a:xfrm>
          <a:prstGeom prst="rect">
            <a:avLst/>
          </a:prstGeom>
        </p:spPr>
      </p:pic>
      <p:pic>
        <p:nvPicPr>
          <p:cNvPr id="71" name="Graphic 70">
            <a:extLst>
              <a:ext uri="{FF2B5EF4-FFF2-40B4-BE49-F238E27FC236}">
                <a16:creationId xmlns:a16="http://schemas.microsoft.com/office/drawing/2014/main" id="{BCEF4B55-7921-4873-9E27-5DAD7992D0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402687" y="6310262"/>
            <a:ext cx="310133" cy="310133"/>
          </a:xfrm>
          <a:prstGeom prst="rect">
            <a:avLst/>
          </a:prstGeom>
        </p:spPr>
      </p:pic>
      <p:pic>
        <p:nvPicPr>
          <p:cNvPr id="75" name="Graphic 74">
            <a:extLst>
              <a:ext uri="{FF2B5EF4-FFF2-40B4-BE49-F238E27FC236}">
                <a16:creationId xmlns:a16="http://schemas.microsoft.com/office/drawing/2014/main" id="{DE7A42D5-9162-4260-80C3-4BFEA1A7435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73872" y="4241911"/>
            <a:ext cx="310133" cy="310133"/>
          </a:xfrm>
          <a:prstGeom prst="rect">
            <a:avLst/>
          </a:prstGeom>
        </p:spPr>
      </p:pic>
      <p:pic>
        <p:nvPicPr>
          <p:cNvPr id="81" name="Graphic 80">
            <a:extLst>
              <a:ext uri="{FF2B5EF4-FFF2-40B4-BE49-F238E27FC236}">
                <a16:creationId xmlns:a16="http://schemas.microsoft.com/office/drawing/2014/main" id="{08BFD8E9-B69C-470A-A735-40B1C0D1DF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402688" y="5076632"/>
            <a:ext cx="310133" cy="310133"/>
          </a:xfrm>
          <a:prstGeom prst="rect">
            <a:avLst/>
          </a:prstGeom>
        </p:spPr>
      </p:pic>
      <p:pic>
        <p:nvPicPr>
          <p:cNvPr id="83" name="Graphic 82">
            <a:extLst>
              <a:ext uri="{FF2B5EF4-FFF2-40B4-BE49-F238E27FC236}">
                <a16:creationId xmlns:a16="http://schemas.microsoft.com/office/drawing/2014/main" id="{8FFA21AA-17A7-4CE4-9374-FB906EA166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4269" y="3899928"/>
            <a:ext cx="310133" cy="310133"/>
          </a:xfrm>
          <a:prstGeom prst="rect">
            <a:avLst/>
          </a:prstGeom>
        </p:spPr>
      </p:pic>
      <p:pic>
        <p:nvPicPr>
          <p:cNvPr id="88" name="Graphic 87">
            <a:extLst>
              <a:ext uri="{FF2B5EF4-FFF2-40B4-BE49-F238E27FC236}">
                <a16:creationId xmlns:a16="http://schemas.microsoft.com/office/drawing/2014/main" id="{1B458430-AC91-43F9-B24C-296BE92E84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841973" y="5462903"/>
            <a:ext cx="310133" cy="310133"/>
          </a:xfrm>
          <a:prstGeom prst="rect">
            <a:avLst/>
          </a:prstGeom>
        </p:spPr>
      </p:pic>
      <p:pic>
        <p:nvPicPr>
          <p:cNvPr id="89" name="Graphic 88">
            <a:extLst>
              <a:ext uri="{FF2B5EF4-FFF2-40B4-BE49-F238E27FC236}">
                <a16:creationId xmlns:a16="http://schemas.microsoft.com/office/drawing/2014/main" id="{7460F6ED-7CB8-4FC8-8D87-61FEB289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266975" y="5462902"/>
            <a:ext cx="310133" cy="310133"/>
          </a:xfrm>
          <a:prstGeom prst="rect">
            <a:avLst/>
          </a:prstGeom>
        </p:spPr>
      </p:pic>
      <p:sp>
        <p:nvSpPr>
          <p:cNvPr id="92" name="TextBox 91">
            <a:extLst>
              <a:ext uri="{FF2B5EF4-FFF2-40B4-BE49-F238E27FC236}">
                <a16:creationId xmlns:a16="http://schemas.microsoft.com/office/drawing/2014/main" id="{FE2EB0CC-ED4A-424F-87CF-39F4E441D0CB}"/>
              </a:ext>
            </a:extLst>
          </p:cNvPr>
          <p:cNvSpPr txBox="1"/>
          <p:nvPr/>
        </p:nvSpPr>
        <p:spPr>
          <a:xfrm rot="16200000">
            <a:off x="2701882" y="3798270"/>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
        <p:nvSpPr>
          <p:cNvPr id="93" name="TextBox 92">
            <a:extLst>
              <a:ext uri="{FF2B5EF4-FFF2-40B4-BE49-F238E27FC236}">
                <a16:creationId xmlns:a16="http://schemas.microsoft.com/office/drawing/2014/main" id="{F379669F-C5D5-4870-82E7-960EFB0A972E}"/>
              </a:ext>
            </a:extLst>
          </p:cNvPr>
          <p:cNvSpPr txBox="1"/>
          <p:nvPr/>
        </p:nvSpPr>
        <p:spPr>
          <a:xfrm rot="16200000">
            <a:off x="2699199" y="5517969"/>
            <a:ext cx="999312" cy="447815"/>
          </a:xfrm>
          <a:prstGeom prst="rect">
            <a:avLst/>
          </a:prstGeom>
          <a:noFill/>
        </p:spPr>
        <p:txBody>
          <a:bodyPr wrap="none" lIns="182880" tIns="146304" rIns="182880" bIns="146304" rtlCol="0">
            <a:spAutoFit/>
          </a:bodyPr>
          <a:lstStyle/>
          <a:p>
            <a:pPr algn="ctr">
              <a:lnSpc>
                <a:spcPct val="90000"/>
              </a:lnSpc>
              <a:spcAft>
                <a:spcPts val="600"/>
              </a:spcAft>
            </a:pPr>
            <a:r>
              <a:rPr lang="en-GB" sz="1100">
                <a:gradFill>
                  <a:gsLst>
                    <a:gs pos="2917">
                      <a:schemeClr val="tx1"/>
                    </a:gs>
                    <a:gs pos="30000">
                      <a:schemeClr val="tx1"/>
                    </a:gs>
                  </a:gsLst>
                  <a:lin ang="5400000" scaled="0"/>
                </a:gradFill>
              </a:rPr>
              <a:t>Resources</a:t>
            </a:r>
            <a:endParaRPr lang="en-GB"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3282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Policy (Limited Preview)</a:t>
            </a:r>
          </a:p>
        </p:txBody>
      </p:sp>
      <p:sp>
        <p:nvSpPr>
          <p:cNvPr id="4" name="Text Placeholder 3">
            <a:extLst>
              <a:ext uri="{FF2B5EF4-FFF2-40B4-BE49-F238E27FC236}">
                <a16:creationId xmlns:a16="http://schemas.microsoft.com/office/drawing/2014/main" id="{592EDC51-FF7B-499D-903B-55D14A5A4D0E}"/>
              </a:ext>
            </a:extLst>
          </p:cNvPr>
          <p:cNvSpPr>
            <a:spLocks noGrp="1"/>
          </p:cNvSpPr>
          <p:nvPr>
            <p:ph type="body" sz="quarter" idx="10"/>
          </p:nvPr>
        </p:nvSpPr>
        <p:spPr>
          <a:xfrm>
            <a:off x="274638" y="1212850"/>
            <a:ext cx="7848599" cy="5706177"/>
          </a:xfrm>
        </p:spPr>
        <p:txBody>
          <a:bodyPr vert="horz" wrap="square" lIns="146304" tIns="91440" rIns="146304" bIns="91440" rtlCol="0" anchor="t">
            <a:spAutoFit/>
          </a:bodyPr>
          <a:lstStyle/>
          <a:p>
            <a:pPr marL="342900" indent="-342900">
              <a:buFont typeface="Arial" panose="020B0604020202020204" pitchFamily="34" charset="0"/>
              <a:buChar char="•"/>
            </a:pPr>
            <a:r>
              <a:rPr lang="en-US" sz="2800" dirty="0">
                <a:latin typeface="+mn-lt"/>
              </a:rPr>
              <a:t>Azure Policy -  a new service, allowing customers to assess and enforce enterprise-wide governing standards across their entire Azure environment </a:t>
            </a:r>
          </a:p>
          <a:p>
            <a:pPr marL="342900" indent="-342900">
              <a:buFont typeface="Arial" panose="020B0604020202020204" pitchFamily="34" charset="0"/>
              <a:buChar char="•"/>
            </a:pPr>
            <a:r>
              <a:rPr lang="en-US" sz="2800" dirty="0">
                <a:latin typeface="+mn-lt"/>
              </a:rPr>
              <a:t>Enforce control and compliance</a:t>
            </a:r>
          </a:p>
          <a:p>
            <a:pPr marL="342900" indent="-342900">
              <a:buFont typeface="Arial" panose="020B0604020202020204" pitchFamily="34" charset="0"/>
              <a:buChar char="•"/>
            </a:pPr>
            <a:r>
              <a:rPr lang="en-US" sz="2800" dirty="0">
                <a:latin typeface="+mn-lt"/>
              </a:rPr>
              <a:t>Evaluate Azure resources for policy violations  and run compliance state review across subscriptions</a:t>
            </a:r>
          </a:p>
          <a:p>
            <a:pPr marL="342900" indent="-342900">
              <a:buFont typeface="Arial" panose="020B0604020202020204" pitchFamily="34" charset="0"/>
              <a:buChar char="•"/>
            </a:pPr>
            <a:r>
              <a:rPr lang="en-US" sz="2800" dirty="0">
                <a:latin typeface="+mn-lt"/>
              </a:rPr>
              <a:t>Policy can be assigned at the Management Group level to have consistent standards across all Azure subscriptions for a division or company</a:t>
            </a:r>
            <a:endParaRPr lang="en-US" sz="2800" dirty="0">
              <a:latin typeface="+mn-lt"/>
              <a:cs typeface="Segoe UI Semilight"/>
            </a:endParaRPr>
          </a:p>
          <a:p>
            <a:endParaRPr lang="en-US" dirty="0"/>
          </a:p>
        </p:txBody>
      </p:sp>
      <p:pic>
        <p:nvPicPr>
          <p:cNvPr id="3" name="Picture 2">
            <a:extLst>
              <a:ext uri="{FF2B5EF4-FFF2-40B4-BE49-F238E27FC236}">
                <a16:creationId xmlns:a16="http://schemas.microsoft.com/office/drawing/2014/main" id="{C76AC8EE-377F-4EE0-BE6D-6E87239AA972}"/>
              </a:ext>
            </a:extLst>
          </p:cNvPr>
          <p:cNvPicPr>
            <a:picLocks noChangeAspect="1"/>
          </p:cNvPicPr>
          <p:nvPr/>
        </p:nvPicPr>
        <p:blipFill>
          <a:blip r:embed="rId3"/>
          <a:stretch>
            <a:fillRect/>
          </a:stretch>
        </p:blipFill>
        <p:spPr>
          <a:xfrm>
            <a:off x="8885237" y="1287462"/>
            <a:ext cx="3105150" cy="3276600"/>
          </a:xfrm>
          <a:prstGeom prst="rect">
            <a:avLst/>
          </a:prstGeom>
        </p:spPr>
      </p:pic>
    </p:spTree>
    <p:extLst>
      <p:ext uri="{BB962C8B-B14F-4D97-AF65-F5344CB8AC3E}">
        <p14:creationId xmlns:p14="http://schemas.microsoft.com/office/powerpoint/2010/main" val="14386365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56902"/>
            <a:ext cx="11889564" cy="917575"/>
          </a:xfrm>
        </p:spPr>
        <p:txBody>
          <a:bodyPr/>
          <a:lstStyle/>
          <a:p>
            <a:r>
              <a:rPr lang="en-GB"/>
              <a:t>Azure Monitor</a:t>
            </a:r>
          </a:p>
        </p:txBody>
      </p:sp>
      <p:sp>
        <p:nvSpPr>
          <p:cNvPr id="3" name="Text Placeholder 2"/>
          <p:cNvSpPr>
            <a:spLocks noGrp="1"/>
          </p:cNvSpPr>
          <p:nvPr>
            <p:ph type="body" sz="quarter" idx="10"/>
          </p:nvPr>
        </p:nvSpPr>
        <p:spPr>
          <a:xfrm>
            <a:off x="1283934" y="1481038"/>
            <a:ext cx="4935487" cy="4801314"/>
          </a:xfrm>
        </p:spPr>
        <p:txBody>
          <a:bodyPr/>
          <a:lstStyle/>
          <a:p>
            <a:pPr marL="571500" indent="-571500">
              <a:buFont typeface="Arial" panose="020B0604020202020204" pitchFamily="34" charset="0"/>
              <a:buChar char="•"/>
            </a:pPr>
            <a:r>
              <a:rPr lang="en-GB"/>
              <a:t>Metrics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Activity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Diagnostic Logs</a:t>
            </a:r>
          </a:p>
          <a:p>
            <a:pPr marL="571500" indent="-571500">
              <a:buFont typeface="Arial" panose="020B0604020202020204" pitchFamily="34" charset="0"/>
              <a:buChar char="•"/>
            </a:pPr>
            <a:endParaRPr lang="en-GB"/>
          </a:p>
          <a:p>
            <a:pPr marL="571500" indent="-571500">
              <a:buFont typeface="Arial" panose="020B0604020202020204" pitchFamily="34" charset="0"/>
              <a:buChar char="•"/>
            </a:pPr>
            <a:r>
              <a:rPr lang="en-GB"/>
              <a:t>Alerts</a:t>
            </a:r>
          </a:p>
        </p:txBody>
      </p:sp>
      <p:pic>
        <p:nvPicPr>
          <p:cNvPr id="4" name="Picture 3"/>
          <p:cNvPicPr>
            <a:picLocks noChangeAspect="1"/>
          </p:cNvPicPr>
          <p:nvPr/>
        </p:nvPicPr>
        <p:blipFill>
          <a:blip r:embed="rId3"/>
          <a:stretch>
            <a:fillRect/>
          </a:stretch>
        </p:blipFill>
        <p:spPr>
          <a:xfrm>
            <a:off x="961653" y="4073326"/>
            <a:ext cx="864096" cy="864096"/>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961653" y="2749968"/>
            <a:ext cx="902068" cy="902068"/>
          </a:xfrm>
          <a:prstGeom prst="rect">
            <a:avLst/>
          </a:prstGeom>
        </p:spPr>
      </p:pic>
      <p:pic>
        <p:nvPicPr>
          <p:cNvPr id="6" name="Picture 5"/>
          <p:cNvPicPr>
            <a:picLocks noChangeAspect="1"/>
          </p:cNvPicPr>
          <p:nvPr/>
        </p:nvPicPr>
        <p:blipFill>
          <a:blip r:embed="rId6"/>
          <a:stretch>
            <a:fillRect/>
          </a:stretch>
        </p:blipFill>
        <p:spPr>
          <a:xfrm>
            <a:off x="961653" y="5585494"/>
            <a:ext cx="842510" cy="842510"/>
          </a:xfrm>
          <a:prstGeom prst="rect">
            <a:avLst/>
          </a:prstGeom>
        </p:spPr>
      </p:pic>
      <p:pic>
        <p:nvPicPr>
          <p:cNvPr id="7" name="Picture 6"/>
          <p:cNvPicPr>
            <a:picLocks noChangeAspect="1"/>
          </p:cNvPicPr>
          <p:nvPr/>
        </p:nvPicPr>
        <p:blipFill>
          <a:blip r:embed="rId7"/>
          <a:stretch>
            <a:fillRect/>
          </a:stretch>
        </p:blipFill>
        <p:spPr>
          <a:xfrm>
            <a:off x="961653" y="1247809"/>
            <a:ext cx="902068" cy="902068"/>
          </a:xfrm>
          <a:prstGeom prst="rect">
            <a:avLst/>
          </a:prstGeom>
        </p:spPr>
      </p:pic>
      <p:pic>
        <p:nvPicPr>
          <p:cNvPr id="8" name="Picture 7"/>
          <p:cNvPicPr>
            <a:picLocks noChangeAspect="1"/>
          </p:cNvPicPr>
          <p:nvPr/>
        </p:nvPicPr>
        <p:blipFill>
          <a:blip r:embed="rId8"/>
          <a:stretch>
            <a:fillRect/>
          </a:stretch>
        </p:blipFill>
        <p:spPr>
          <a:xfrm>
            <a:off x="7370365" y="3305630"/>
            <a:ext cx="1368152" cy="1368152"/>
          </a:xfrm>
          <a:prstGeom prst="rect">
            <a:avLst/>
          </a:prstGeom>
        </p:spPr>
      </p:pic>
      <p:sp>
        <p:nvSpPr>
          <p:cNvPr id="9" name="Right Brace 8"/>
          <p:cNvSpPr/>
          <p:nvPr/>
        </p:nvSpPr>
        <p:spPr>
          <a:xfrm>
            <a:off x="5643357" y="1697062"/>
            <a:ext cx="1152128" cy="4585289"/>
          </a:xfrm>
          <a:prstGeom prst="rightBrace">
            <a:avLst>
              <a:gd name="adj1" fmla="val 37193"/>
              <a:gd name="adj2" fmla="val 50000"/>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Rectangle 9"/>
          <p:cNvSpPr/>
          <p:nvPr/>
        </p:nvSpPr>
        <p:spPr>
          <a:xfrm>
            <a:off x="8815594" y="3652036"/>
            <a:ext cx="3348609" cy="646331"/>
          </a:xfrm>
          <a:prstGeom prst="rect">
            <a:avLst/>
          </a:prstGeom>
        </p:spPr>
        <p:txBody>
          <a:bodyPr wrap="none" anchor="ctr">
            <a:spAutoFit/>
          </a:bodyPr>
          <a:lstStyle/>
          <a:p>
            <a:r>
              <a:rPr lang="en-GB" sz="3600" b="1"/>
              <a:t>Azure Monitor</a:t>
            </a:r>
          </a:p>
        </p:txBody>
      </p:sp>
      <p:sp>
        <p:nvSpPr>
          <p:cNvPr id="13" name="Title 1">
            <a:extLst>
              <a:ext uri="{FF2B5EF4-FFF2-40B4-BE49-F238E27FC236}">
                <a16:creationId xmlns:a16="http://schemas.microsoft.com/office/drawing/2014/main" id="{AE2C1BE8-83F8-4B46-91A1-AC41372AA375}"/>
              </a:ext>
            </a:extLst>
          </p:cNvPr>
          <p:cNvSpPr txBox="1">
            <a:spLocks/>
          </p:cNvSpPr>
          <p:nvPr/>
        </p:nvSpPr>
        <p:spPr>
          <a:xfrm>
            <a:off x="7226349" y="1149275"/>
            <a:ext cx="482453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GB" sz="2800"/>
              <a:t>Health, metric &amp; audit view across all Azure resources</a:t>
            </a:r>
          </a:p>
        </p:txBody>
      </p:sp>
    </p:spTree>
    <p:extLst>
      <p:ext uri="{BB962C8B-B14F-4D97-AF65-F5344CB8AC3E}">
        <p14:creationId xmlns:p14="http://schemas.microsoft.com/office/powerpoint/2010/main" val="73868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7F0-E2D2-45E4-B5E2-A64AC823E3DA}"/>
              </a:ext>
            </a:extLst>
          </p:cNvPr>
          <p:cNvSpPr>
            <a:spLocks noGrp="1"/>
          </p:cNvSpPr>
          <p:nvPr>
            <p:ph type="title"/>
          </p:nvPr>
        </p:nvSpPr>
        <p:spPr/>
        <p:txBody>
          <a:bodyPr/>
          <a:lstStyle/>
          <a:p>
            <a:pPr fontAlgn="base"/>
            <a:r>
              <a:rPr lang="en-US" b="1" dirty="0"/>
              <a:t>Azure Monitor –Compute resources</a:t>
            </a:r>
          </a:p>
        </p:txBody>
      </p:sp>
      <p:pic>
        <p:nvPicPr>
          <p:cNvPr id="1030" name="Picture 6" descr="Model for monitoring and diagnostics for non-compute resources">
            <a:extLst>
              <a:ext uri="{FF2B5EF4-FFF2-40B4-BE49-F238E27FC236}">
                <a16:creationId xmlns:a16="http://schemas.microsoft.com/office/drawing/2014/main" id="{78CDFB33-F439-4C3E-B8D5-5E39C5EC6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837" y="1363662"/>
            <a:ext cx="67246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101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7F0-E2D2-45E4-B5E2-A64AC823E3DA}"/>
              </a:ext>
            </a:extLst>
          </p:cNvPr>
          <p:cNvSpPr>
            <a:spLocks noGrp="1"/>
          </p:cNvSpPr>
          <p:nvPr>
            <p:ph type="title"/>
          </p:nvPr>
        </p:nvSpPr>
        <p:spPr/>
        <p:txBody>
          <a:bodyPr/>
          <a:lstStyle/>
          <a:p>
            <a:pPr indent="457200"/>
            <a:r>
              <a:rPr lang="en-US" b="1" dirty="0"/>
              <a:t>Azure Monitor-Non compute resources</a:t>
            </a:r>
            <a:endParaRPr lang="en-US" dirty="0">
              <a:solidFill>
                <a:schemeClr val="tx1"/>
              </a:solidFill>
            </a:endParaRPr>
          </a:p>
        </p:txBody>
      </p:sp>
      <p:pic>
        <p:nvPicPr>
          <p:cNvPr id="2050" name="Picture 2" descr="Model for monitoring and diagnostics for compute resources">
            <a:extLst>
              <a:ext uri="{FF2B5EF4-FFF2-40B4-BE49-F238E27FC236}">
                <a16:creationId xmlns:a16="http://schemas.microsoft.com/office/drawing/2014/main" id="{643C08E4-6567-4EA8-BEF1-211852A5C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37" y="1547350"/>
            <a:ext cx="67246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17749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485C-C0E0-4443-AEC7-02B6A65EB0B9}"/>
              </a:ext>
            </a:extLst>
          </p:cNvPr>
          <p:cNvSpPr>
            <a:spLocks noGrp="1"/>
          </p:cNvSpPr>
          <p:nvPr>
            <p:ph type="title"/>
          </p:nvPr>
        </p:nvSpPr>
        <p:spPr/>
        <p:txBody>
          <a:bodyPr/>
          <a:lstStyle/>
          <a:p>
            <a:r>
              <a:rPr lang="en-US" dirty="0"/>
              <a:t>Azure Network Watcher (Public Preview)</a:t>
            </a:r>
          </a:p>
        </p:txBody>
      </p:sp>
      <p:sp>
        <p:nvSpPr>
          <p:cNvPr id="3" name="Text Placeholder 2">
            <a:extLst>
              <a:ext uri="{FF2B5EF4-FFF2-40B4-BE49-F238E27FC236}">
                <a16:creationId xmlns:a16="http://schemas.microsoft.com/office/drawing/2014/main" id="{B2F55360-92CC-4ABD-95C4-A66F08174DD1}"/>
              </a:ext>
            </a:extLst>
          </p:cNvPr>
          <p:cNvSpPr>
            <a:spLocks noGrp="1"/>
          </p:cNvSpPr>
          <p:nvPr>
            <p:ph type="body" sz="quarter" idx="10"/>
          </p:nvPr>
        </p:nvSpPr>
        <p:spPr>
          <a:xfrm>
            <a:off x="274638" y="1212850"/>
            <a:ext cx="11888787" cy="3508653"/>
          </a:xfrm>
        </p:spPr>
        <p:txBody>
          <a:bodyPr/>
          <a:lstStyle/>
          <a:p>
            <a:pPr marL="342900" indent="-342900">
              <a:buFont typeface="Arial" panose="020B0604020202020204" pitchFamily="34" charset="0"/>
              <a:buChar char="•"/>
            </a:pPr>
            <a:r>
              <a:rPr lang="en-US" sz="2000" dirty="0">
                <a:latin typeface="+mn-lt"/>
              </a:rPr>
              <a:t>Provides Connectivity Check for Express Route circuits</a:t>
            </a:r>
          </a:p>
          <a:p>
            <a:pPr marL="342900" indent="-342900">
              <a:buFont typeface="Arial" panose="020B0604020202020204" pitchFamily="34" charset="0"/>
              <a:buChar char="•"/>
            </a:pPr>
            <a:r>
              <a:rPr lang="en-US" sz="2000" dirty="0">
                <a:latin typeface="+mn-lt"/>
              </a:rPr>
              <a:t>Identify hybrid connectivity issues</a:t>
            </a:r>
          </a:p>
          <a:p>
            <a:pPr marL="571500" lvl="1" indent="-342900">
              <a:buFont typeface="Arial" panose="020B0604020202020204" pitchFamily="34" charset="0"/>
              <a:buChar char="•"/>
            </a:pPr>
            <a:r>
              <a:rPr lang="en-US" sz="2000" dirty="0">
                <a:latin typeface="+mn-lt"/>
              </a:rPr>
              <a:t> From Azure VM to an on-premise machine connected over ER circuit</a:t>
            </a:r>
          </a:p>
          <a:p>
            <a:pPr marL="809271" lvl="1" indent="-342900">
              <a:buFont typeface="Arial" panose="020B0604020202020204" pitchFamily="34" charset="0"/>
              <a:buChar char="•"/>
            </a:pPr>
            <a:r>
              <a:rPr lang="en-US" sz="2000" b="1" dirty="0">
                <a:solidFill>
                  <a:schemeClr val="tx1"/>
                </a:solidFill>
              </a:rPr>
              <a:t>Hop by hop information </a:t>
            </a:r>
            <a:r>
              <a:rPr lang="en-US" sz="2000" dirty="0">
                <a:solidFill>
                  <a:schemeClr val="tx1"/>
                </a:solidFill>
              </a:rPr>
              <a:t>with latency from source VM to destination on-premise machine</a:t>
            </a:r>
          </a:p>
          <a:p>
            <a:pPr marL="809271" lvl="1" indent="-342900">
              <a:buFont typeface="Arial" panose="020B0604020202020204" pitchFamily="34" charset="0"/>
              <a:buChar char="•"/>
            </a:pPr>
            <a:r>
              <a:rPr lang="en-US" sz="2000" b="1" dirty="0">
                <a:solidFill>
                  <a:schemeClr val="tx1"/>
                </a:solidFill>
              </a:rPr>
              <a:t>Insights </a:t>
            </a:r>
            <a:r>
              <a:rPr lang="en-US" sz="2000" dirty="0">
                <a:solidFill>
                  <a:schemeClr val="tx1"/>
                </a:solidFill>
              </a:rPr>
              <a:t>into possible paths the packet can take between source and destination</a:t>
            </a:r>
          </a:p>
          <a:p>
            <a:pPr marL="809271" lvl="1" indent="-342900">
              <a:buFont typeface="Arial" panose="020B0604020202020204" pitchFamily="34" charset="0"/>
              <a:buChar char="•"/>
            </a:pPr>
            <a:r>
              <a:rPr lang="en-US" sz="2000" b="1" dirty="0"/>
              <a:t>Identify </a:t>
            </a:r>
            <a:r>
              <a:rPr lang="en-US" sz="2000" dirty="0"/>
              <a:t>potential configuration issues like:</a:t>
            </a:r>
          </a:p>
          <a:p>
            <a:pPr marL="1275642" lvl="2" indent="-342900">
              <a:buFont typeface="Arial" panose="020B0604020202020204" pitchFamily="34" charset="0"/>
              <a:buChar char="•"/>
            </a:pPr>
            <a:r>
              <a:rPr lang="en-US" sz="2000" dirty="0"/>
              <a:t>Traffic blocked by NSG or guest firewall</a:t>
            </a:r>
          </a:p>
          <a:p>
            <a:pPr marL="1275642" lvl="2" indent="-342900">
              <a:buFont typeface="Arial" panose="020B0604020202020204" pitchFamily="34" charset="0"/>
              <a:buChar char="•"/>
            </a:pPr>
            <a:r>
              <a:rPr lang="en-US" sz="2000" dirty="0"/>
              <a:t>Route issues due to user defined or system routes</a:t>
            </a:r>
          </a:p>
          <a:p>
            <a:pPr marL="1275642" lvl="2" indent="-342900">
              <a:buFont typeface="Arial" panose="020B0604020202020204" pitchFamily="34" charset="0"/>
              <a:buChar char="•"/>
            </a:pPr>
            <a:r>
              <a:rPr lang="en-US" sz="2000" dirty="0"/>
              <a:t>Incomplete or missing ARP (ARP) table entry</a:t>
            </a:r>
          </a:p>
          <a:p>
            <a:pPr marL="1275642" lvl="2" indent="-342900">
              <a:buFont typeface="Arial" panose="020B0604020202020204" pitchFamily="34" charset="0"/>
              <a:buChar char="•"/>
            </a:pPr>
            <a:r>
              <a:rPr lang="en-US" sz="2000" dirty="0"/>
              <a:t>missing routes in the ER gateway for destination</a:t>
            </a:r>
          </a:p>
        </p:txBody>
      </p:sp>
      <p:pic>
        <p:nvPicPr>
          <p:cNvPr id="4" name="Picture 3">
            <a:extLst>
              <a:ext uri="{FF2B5EF4-FFF2-40B4-BE49-F238E27FC236}">
                <a16:creationId xmlns:a16="http://schemas.microsoft.com/office/drawing/2014/main" id="{51BDA3E0-84FB-4553-BB74-119BFFE2EDEB}"/>
              </a:ext>
            </a:extLst>
          </p:cNvPr>
          <p:cNvPicPr>
            <a:picLocks noChangeAspect="1"/>
          </p:cNvPicPr>
          <p:nvPr/>
        </p:nvPicPr>
        <p:blipFill>
          <a:blip r:embed="rId3"/>
          <a:stretch>
            <a:fillRect/>
          </a:stretch>
        </p:blipFill>
        <p:spPr>
          <a:xfrm>
            <a:off x="7513637" y="4030662"/>
            <a:ext cx="4362450" cy="2559019"/>
          </a:xfrm>
          <a:prstGeom prst="rect">
            <a:avLst/>
          </a:prstGeom>
        </p:spPr>
      </p:pic>
    </p:spTree>
    <p:extLst>
      <p:ext uri="{BB962C8B-B14F-4D97-AF65-F5344CB8AC3E}">
        <p14:creationId xmlns:p14="http://schemas.microsoft.com/office/powerpoint/2010/main" val="2921280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94446"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72861" y="2572439"/>
            <a:ext cx="460244" cy="449535"/>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50473" y="1748570"/>
            <a:ext cx="1730067" cy="470856"/>
          </a:xfrm>
          <a:prstGeom prst="rect">
            <a:avLst/>
          </a:prstGeom>
        </p:spPr>
        <p:txBody>
          <a:bodyPr wrap="none">
            <a:spAutoFit/>
          </a:bodyPr>
          <a:lstStyle/>
          <a:p>
            <a:pPr algn="ctr" defTabSz="932509">
              <a:defRPr/>
            </a:pPr>
            <a:r>
              <a:rPr lang="en-US" sz="2400" kern="0" spc="50" dirty="0">
                <a:solidFill>
                  <a:srgbClr val="0078D7"/>
                </a:solidFill>
                <a:latin typeface="Segoe UI" panose="020B0502040204020203" pitchFamily="34" charset="0"/>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707751" y="1011218"/>
            <a:ext cx="612023" cy="61202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533234" y="1011218"/>
            <a:ext cx="5252111" cy="5252110"/>
          </a:xfrm>
          <a:prstGeom prst="ellipse">
            <a:avLst/>
          </a:prstGeom>
          <a:noFill/>
          <a:ln w="1905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265307" y="2172858"/>
            <a:ext cx="1773750" cy="7261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678975" y="5758357"/>
            <a:ext cx="907965" cy="126741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258113" y="2142263"/>
            <a:ext cx="1773750" cy="76682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p:cNvSpPr/>
          <p:nvPr/>
        </p:nvSpPr>
        <p:spPr bwMode="auto">
          <a:xfrm>
            <a:off x="5654150" y="2132133"/>
            <a:ext cx="3010280" cy="3010279"/>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387404" y="1885519"/>
            <a:ext cx="1005916"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589118" y="5911485"/>
            <a:ext cx="1124611"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Monitor</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904348" y="1885519"/>
            <a:ext cx="1058561"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Govern</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393341" y="2166051"/>
            <a:ext cx="2038528" cy="709253"/>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Security Management</a:t>
            </a:r>
          </a:p>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Threat Protection</a:t>
            </a:r>
          </a:p>
        </p:txBody>
      </p:sp>
      <p:sp>
        <p:nvSpPr>
          <p:cNvPr id="79" name="Oval 78">
            <a:extLst>
              <a:ext uri="{FF2B5EF4-FFF2-40B4-BE49-F238E27FC236}">
                <a16:creationId xmlns:a16="http://schemas.microsoft.com/office/drawing/2014/main" id="{CF5685F8-EE31-4EEE-A137-3893EBE8E060}"/>
              </a:ext>
            </a:extLst>
          </p:cNvPr>
          <p:cNvSpPr/>
          <p:nvPr/>
        </p:nvSpPr>
        <p:spPr bwMode="auto">
          <a:xfrm>
            <a:off x="9324322" y="4216031"/>
            <a:ext cx="1773750" cy="7386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F5B1C3BE-F9AF-433F-81E8-DE3EE67B829F}"/>
              </a:ext>
            </a:extLst>
          </p:cNvPr>
          <p:cNvSpPr txBox="1"/>
          <p:nvPr/>
        </p:nvSpPr>
        <p:spPr>
          <a:xfrm>
            <a:off x="3054409" y="2166051"/>
            <a:ext cx="1873533" cy="709253"/>
          </a:xfrm>
          <a:prstGeom prst="rect">
            <a:avLst/>
          </a:prstGeom>
          <a:noFill/>
        </p:spPr>
        <p:txBody>
          <a:bodyPr wrap="none" lIns="182854" tIns="146283" rIns="182854" bIns="146283" rtlCol="0">
            <a:spAutoFit/>
          </a:bodyPr>
          <a:lstStyle/>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Policy Management</a:t>
            </a:r>
          </a:p>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Cost Management</a:t>
            </a:r>
          </a:p>
        </p:txBody>
      </p:sp>
      <p:sp>
        <p:nvSpPr>
          <p:cNvPr id="76" name="Oval 75">
            <a:extLst>
              <a:ext uri="{FF2B5EF4-FFF2-40B4-BE49-F238E27FC236}">
                <a16:creationId xmlns:a16="http://schemas.microsoft.com/office/drawing/2014/main" id="{63F975E0-310C-4521-846F-D6E091A04097}"/>
              </a:ext>
            </a:extLst>
          </p:cNvPr>
          <p:cNvSpPr/>
          <p:nvPr/>
        </p:nvSpPr>
        <p:spPr bwMode="auto">
          <a:xfrm>
            <a:off x="3448843" y="4325821"/>
            <a:ext cx="1773750" cy="61369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315278" y="3806719"/>
            <a:ext cx="705164" cy="705164"/>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gradFill>
                <a:latin typeface="Segoe UI"/>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855114" y="2082820"/>
            <a:ext cx="702020" cy="702020"/>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a:gradFill>
                  <a:gsLst>
                    <a:gs pos="0">
                      <a:srgbClr val="505050"/>
                    </a:gs>
                    <a:gs pos="100000">
                      <a:srgbClr val="505050"/>
                    </a:gs>
                  </a:gsLst>
                  <a:lin ang="5400000" scaled="1"/>
                </a:gradFill>
                <a:latin typeface="Segoe UI"/>
              </a:endParaRPr>
            </a:p>
          </p:txBody>
        </p:sp>
      </p:gr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425455" y="2431452"/>
            <a:ext cx="688802" cy="2376"/>
          </a:xfrm>
          <a:prstGeom prst="bentConnector3">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145903" y="2431453"/>
            <a:ext cx="688802" cy="2376"/>
          </a:xfrm>
          <a:prstGeom prst="bentConnector3">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7131015" y="5424357"/>
            <a:ext cx="497" cy="487128"/>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5436792" y="3764707"/>
            <a:ext cx="764213" cy="764213"/>
            <a:chOff x="4270669" y="3638704"/>
            <a:chExt cx="551693" cy="551693"/>
          </a:xfrm>
          <a:effectLst/>
        </p:grpSpPr>
        <p:sp>
          <p:nvSpPr>
            <p:cNvPr id="45" name="Oval 44">
              <a:extLst>
                <a:ext uri="{FF2B5EF4-FFF2-40B4-BE49-F238E27FC236}">
                  <a16:creationId xmlns:a16="http://schemas.microsoft.com/office/drawing/2014/main" id="{3CFDDF8B-5104-4988-8546-B50E8A7FEB25}"/>
                </a:ext>
              </a:extLst>
            </p:cNvPr>
            <p:cNvSpPr/>
            <p:nvPr/>
          </p:nvSpPr>
          <p:spPr bwMode="auto">
            <a:xfrm>
              <a:off x="4270669" y="3638704"/>
              <a:ext cx="551693" cy="551693"/>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dirty="0">
                <a:solidFill>
                  <a:srgbClr val="505050"/>
                </a:solidFill>
                <a:latin typeface="Segoe UI"/>
              </a:endParaRPr>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7747251" y="2084523"/>
            <a:ext cx="698613" cy="698613"/>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gradFill>
                  <a:gsLst>
                    <a:gs pos="0">
                      <a:srgbClr val="505050"/>
                    </a:gs>
                    <a:gs pos="100000">
                      <a:srgbClr val="505050"/>
                    </a:gs>
                  </a:gsLst>
                </a:gradFill>
                <a:latin typeface="Segoe UI"/>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812192" y="4855443"/>
            <a:ext cx="679457" cy="568914"/>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grpSp>
      <p:sp>
        <p:nvSpPr>
          <p:cNvPr id="64" name="Rectangle 63">
            <a:extLst>
              <a:ext uri="{FF2B5EF4-FFF2-40B4-BE49-F238E27FC236}">
                <a16:creationId xmlns:a16="http://schemas.microsoft.com/office/drawing/2014/main" id="{4F665637-05CF-423C-AF80-6FCFD5196801}"/>
              </a:ext>
            </a:extLst>
          </p:cNvPr>
          <p:cNvSpPr/>
          <p:nvPr/>
        </p:nvSpPr>
        <p:spPr>
          <a:xfrm>
            <a:off x="5603821" y="6232342"/>
            <a:ext cx="3094355" cy="966785"/>
          </a:xfrm>
          <a:prstGeom prst="rect">
            <a:avLst/>
          </a:prstGeom>
          <a:noFill/>
        </p:spPr>
        <p:txBody>
          <a:bodyPr wrap="none" lIns="182854" tIns="146283" rIns="182854" bIns="146283" rtlCol="0">
            <a:spAutoFit/>
          </a:bodyPr>
          <a:lstStyle/>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a:p>
            <a:pPr algn="ct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a:p>
            <a:pPr defTabSz="950938">
              <a:lnSpc>
                <a:spcPct val="90000"/>
              </a:lnSpc>
              <a:spcBef>
                <a:spcPts val="300"/>
              </a:spcBef>
              <a:defRPr/>
            </a:pPr>
            <a:endPar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endParaRPr>
          </a:p>
        </p:txBody>
      </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5098356" y="4354040"/>
            <a:ext cx="429580" cy="210121"/>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993865" y="4374617"/>
            <a:ext cx="468099" cy="151193"/>
          </a:xfrm>
          <a:prstGeom prst="line">
            <a:avLst/>
          </a:prstGeom>
          <a:ln w="25400">
            <a:solidFill>
              <a:schemeClr val="tx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465594" y="4292194"/>
            <a:ext cx="1046788"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477243" y="4592117"/>
            <a:ext cx="2504151" cy="482719"/>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Backup &amp; Disaster Recovery</a:t>
            </a:r>
          </a:p>
        </p:txBody>
      </p:sp>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657647" y="4292194"/>
            <a:ext cx="1305105" cy="525947"/>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97">
              <a:spcAft>
                <a:spcPts val="612"/>
              </a:spcAft>
            </a:pPr>
            <a:r>
              <a:rPr lang="en-US" sz="1632" spc="50" dirty="0">
                <a:solidFill>
                  <a:srgbClr val="0078D7"/>
                </a:solidFill>
                <a:latin typeface="Segoe UI Light" panose="020B0502040204020203" pitchFamily="34" charset="0"/>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13563" y="4592117"/>
            <a:ext cx="2741761" cy="709253"/>
          </a:xfrm>
          <a:prstGeom prst="rect">
            <a:avLst/>
          </a:prstGeom>
          <a:noFill/>
        </p:spPr>
        <p:txBody>
          <a:bodyPr wrap="square" lIns="182854" tIns="146283" rIns="182854" bIns="146283" rtlCol="0">
            <a:spAutoFit/>
          </a:bodyPr>
          <a:lstStyle/>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Update Management, Scripting</a:t>
            </a:r>
          </a:p>
          <a:p>
            <a:pPr algn="r" defTabSz="950938">
              <a:lnSpc>
                <a:spcPct val="90000"/>
              </a:lnSpc>
              <a:spcBef>
                <a:spcPts val="300"/>
              </a:spcBef>
              <a:defRPr/>
            </a:pPr>
            <a:r>
              <a:rPr lang="en-US" sz="1326" dirty="0">
                <a:gradFill>
                  <a:gsLst>
                    <a:gs pos="78761">
                      <a:srgbClr val="505050"/>
                    </a:gs>
                    <a:gs pos="0">
                      <a:srgbClr val="505050"/>
                    </a:gs>
                  </a:gsLst>
                  <a:lin ang="5400000" scaled="0"/>
                </a:gradFill>
                <a:latin typeface="Segoe UI" panose="020B0502040204020203" pitchFamily="34" charset="0"/>
                <a:cs typeface="Segoe UI" panose="020B0502040204020203" pitchFamily="34" charset="0"/>
              </a:rPr>
              <a:t>Automation, Configuration</a:t>
            </a:r>
          </a:p>
        </p:txBody>
      </p:sp>
      <p:sp>
        <p:nvSpPr>
          <p:cNvPr id="55" name="Title 1">
            <a:extLst>
              <a:ext uri="{FF2B5EF4-FFF2-40B4-BE49-F238E27FC236}">
                <a16:creationId xmlns:a16="http://schemas.microsoft.com/office/drawing/2014/main" id="{1EDC4AAE-ECE1-4AE2-AD0A-F9CD9D4B57C2}"/>
              </a:ext>
            </a:extLst>
          </p:cNvPr>
          <p:cNvSpPr txBox="1">
            <a:spLocks/>
          </p:cNvSpPr>
          <p:nvPr/>
        </p:nvSpPr>
        <p:spPr>
          <a:xfrm>
            <a:off x="2315951" y="219550"/>
            <a:ext cx="9630127" cy="595251"/>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672" dirty="0">
                <a:solidFill>
                  <a:srgbClr val="4F504F"/>
                </a:solidFill>
                <a:latin typeface="Segoe UI Light"/>
              </a:rPr>
              <a:t>Secure and well-managed for IT</a:t>
            </a:r>
          </a:p>
        </p:txBody>
      </p:sp>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726" t="8941" r="-1178" b="8941"/>
          <a:stretch/>
        </p:blipFill>
        <p:spPr>
          <a:xfrm>
            <a:off x="6044836" y="2515202"/>
            <a:ext cx="2234982" cy="2220895"/>
          </a:xfrm>
          <a:prstGeom prst="ellipse">
            <a:avLst/>
          </a:prstGeom>
          <a:ln>
            <a:noFill/>
          </a:ln>
          <a:effectLst>
            <a:softEdge rad="0"/>
          </a:effectLst>
        </p:spPr>
      </p:pic>
      <p:sp>
        <p:nvSpPr>
          <p:cNvPr id="3" name="Oval 2"/>
          <p:cNvSpPr/>
          <p:nvPr/>
        </p:nvSpPr>
        <p:spPr bwMode="auto">
          <a:xfrm>
            <a:off x="6042614" y="2513505"/>
            <a:ext cx="2231838" cy="2220895"/>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6042614" y="3202302"/>
            <a:ext cx="2231838" cy="593531"/>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2448" kern="0" spc="0" dirty="0">
                <a:solidFill>
                  <a:srgbClr val="FFFFFF"/>
                </a:solidFill>
                <a:latin typeface="Segoe UI Semilight"/>
                <a:cs typeface="Segoe UI Semilight" panose="020B0402040204020203" pitchFamily="34" charset="0"/>
              </a:rPr>
              <a:t>Azure</a:t>
            </a:r>
          </a:p>
          <a:p>
            <a:pPr defTabSz="914224">
              <a:defRPr/>
            </a:pPr>
            <a:r>
              <a:rPr lang="en-US" sz="2448" kern="0" spc="0" dirty="0">
                <a:solidFill>
                  <a:srgbClr val="FFFFFF"/>
                </a:solidFill>
                <a:latin typeface="Segoe UI Semilight"/>
                <a:cs typeface="Segoe UI Semilight" panose="020B0402040204020203" pitchFamily="34" charset="0"/>
              </a:rPr>
              <a:t>portal</a:t>
            </a:r>
            <a:endParaRPr lang="en-US" sz="2448" kern="0" spc="0" dirty="0">
              <a:solidFill>
                <a:srgbClr val="FFFFFF"/>
              </a:solidFill>
              <a:latin typeface="Segoe UI Light"/>
              <a:cs typeface="Segoe UI Semilight" panose="020B0402040204020203" pitchFamily="34" charset="0"/>
            </a:endParaRPr>
          </a:p>
        </p:txBody>
      </p:sp>
    </p:spTree>
    <p:extLst>
      <p:ext uri="{BB962C8B-B14F-4D97-AF65-F5344CB8AC3E}">
        <p14:creationId xmlns:p14="http://schemas.microsoft.com/office/powerpoint/2010/main" val="1866622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7F0-E2D2-45E4-B5E2-A64AC823E3DA}"/>
              </a:ext>
            </a:extLst>
          </p:cNvPr>
          <p:cNvSpPr>
            <a:spLocks noGrp="1"/>
          </p:cNvSpPr>
          <p:nvPr>
            <p:ph type="title"/>
          </p:nvPr>
        </p:nvSpPr>
        <p:spPr/>
        <p:txBody>
          <a:bodyPr/>
          <a:lstStyle/>
          <a:p>
            <a:pPr indent="457200"/>
            <a:r>
              <a:rPr lang="en-US" b="1" dirty="0"/>
              <a:t>Azure Security Center</a:t>
            </a:r>
            <a:endParaRPr lang="en-US" dirty="0">
              <a:solidFill>
                <a:schemeClr val="tx1"/>
              </a:solidFill>
            </a:endParaRPr>
          </a:p>
        </p:txBody>
      </p:sp>
      <p:pic>
        <p:nvPicPr>
          <p:cNvPr id="1026" name="Picture 2" descr="https://azurecomcdn.azureedge.net/mediahandler/acomblog/media/Default/blog/77a7a7ce-93e7-47ff-991a-349730a9fdaf.png">
            <a:extLst>
              <a:ext uri="{FF2B5EF4-FFF2-40B4-BE49-F238E27FC236}">
                <a16:creationId xmlns:a16="http://schemas.microsoft.com/office/drawing/2014/main" id="{AA60735D-0B63-493B-8DE7-CC69E4975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982663"/>
            <a:ext cx="11049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02241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7402D-12F8-4EA2-82BB-B8FA0DE0E698}"/>
              </a:ext>
            </a:extLst>
          </p:cNvPr>
          <p:cNvSpPr>
            <a:spLocks noGrp="1"/>
          </p:cNvSpPr>
          <p:nvPr>
            <p:ph type="title"/>
          </p:nvPr>
        </p:nvSpPr>
        <p:spPr/>
        <p:txBody>
          <a:bodyPr/>
          <a:lstStyle/>
          <a:p>
            <a:r>
              <a:rPr lang="en-US" dirty="0"/>
              <a:t>Azure Security Center</a:t>
            </a:r>
          </a:p>
        </p:txBody>
      </p:sp>
      <p:sp>
        <p:nvSpPr>
          <p:cNvPr id="3" name="Text Placeholder 2">
            <a:extLst>
              <a:ext uri="{FF2B5EF4-FFF2-40B4-BE49-F238E27FC236}">
                <a16:creationId xmlns:a16="http://schemas.microsoft.com/office/drawing/2014/main" id="{BBE72556-E4B9-489E-BC2B-48BD13716D0A}"/>
              </a:ext>
            </a:extLst>
          </p:cNvPr>
          <p:cNvSpPr>
            <a:spLocks noGrp="1"/>
          </p:cNvSpPr>
          <p:nvPr>
            <p:ph type="body" sz="quarter" idx="10"/>
          </p:nvPr>
        </p:nvSpPr>
        <p:spPr>
          <a:xfrm>
            <a:off x="274638" y="1212850"/>
            <a:ext cx="11888787" cy="5133713"/>
          </a:xfrm>
        </p:spPr>
        <p:txBody>
          <a:bodyPr/>
          <a:lstStyle/>
          <a:p>
            <a:pPr marL="571500" indent="-571500">
              <a:buFont typeface="Arial" panose="020B0604020202020204" pitchFamily="34" charset="0"/>
              <a:buChar char="•"/>
            </a:pPr>
            <a:r>
              <a:rPr lang="en-US" sz="2800" dirty="0">
                <a:latin typeface="+mn-lt"/>
              </a:rPr>
              <a:t>Azure Security Center is now </a:t>
            </a:r>
            <a:r>
              <a:rPr lang="en-US" sz="2800" dirty="0">
                <a:solidFill>
                  <a:schemeClr val="tx1"/>
                </a:solidFill>
                <a:latin typeface="+mn-lt"/>
              </a:rPr>
              <a:t>hybrid</a:t>
            </a:r>
            <a:r>
              <a:rPr lang="en-US" sz="2800" dirty="0">
                <a:latin typeface="+mn-lt"/>
              </a:rPr>
              <a:t>, can now be used to secure workloads running on-premises and in other clouds</a:t>
            </a:r>
          </a:p>
          <a:p>
            <a:pPr marL="571500" indent="-571500">
              <a:buFont typeface="Arial" panose="020B0604020202020204" pitchFamily="34" charset="0"/>
              <a:buChar char="•"/>
            </a:pPr>
            <a:r>
              <a:rPr lang="en-US" sz="2800" dirty="0">
                <a:latin typeface="+mn-lt"/>
              </a:rPr>
              <a:t>Block and detect threats on cloud and on-premise-unifying security management across environments </a:t>
            </a:r>
          </a:p>
          <a:p>
            <a:pPr marL="571500" indent="-571500">
              <a:buFont typeface="Arial" panose="020B0604020202020204" pitchFamily="34" charset="0"/>
              <a:buChar char="•"/>
            </a:pPr>
            <a:r>
              <a:rPr lang="en-US" sz="2800" dirty="0">
                <a:latin typeface="+mn-lt"/>
              </a:rPr>
              <a:t>Operations Management Suite (OMS) Security &amp; Compliance customers:</a:t>
            </a:r>
          </a:p>
          <a:p>
            <a:pPr marL="800100" lvl="1" indent="-571500">
              <a:buFont typeface="Arial" panose="020B0604020202020204" pitchFamily="34" charset="0"/>
              <a:buChar char="•"/>
            </a:pPr>
            <a:r>
              <a:rPr lang="en-US" sz="2000" dirty="0">
                <a:latin typeface="+mn-lt"/>
              </a:rPr>
              <a:t>connected computers will be automatically discovered and monitored by Security Center</a:t>
            </a:r>
          </a:p>
          <a:p>
            <a:pPr marL="571500" indent="-571500">
              <a:buFont typeface="Arial" panose="020B0604020202020204" pitchFamily="34" charset="0"/>
              <a:buChar char="•"/>
            </a:pPr>
            <a:r>
              <a:rPr lang="en-US" sz="2800" dirty="0">
                <a:latin typeface="+mn-lt"/>
              </a:rPr>
              <a:t>New updates</a:t>
            </a:r>
          </a:p>
          <a:p>
            <a:pPr marL="800100" lvl="1" indent="-571500">
              <a:buFont typeface="Arial" panose="020B0604020202020204" pitchFamily="34" charset="0"/>
              <a:buChar char="•"/>
            </a:pPr>
            <a:r>
              <a:rPr lang="en-US" dirty="0"/>
              <a:t>Defend against threats and respond quickly, including Just in Time (JIT) access, dynamic app whitelisting, :drill down into an attack end to end with interactive investigation paths and mapping.</a:t>
            </a:r>
          </a:p>
          <a:p>
            <a:pPr marL="800100" lvl="1" indent="-571500">
              <a:buFont typeface="Arial" panose="020B0604020202020204" pitchFamily="34" charset="0"/>
              <a:buChar char="•"/>
            </a:pPr>
            <a:r>
              <a:rPr lang="en-US" dirty="0"/>
              <a:t>Provides intelligent threat protection using analytics and the Microsoft Intelligent Security Graph</a:t>
            </a:r>
          </a:p>
          <a:p>
            <a:pPr marL="571500" indent="-571500">
              <a:buFont typeface="Arial" panose="020B0604020202020204" pitchFamily="34" charset="0"/>
              <a:buChar char="•"/>
            </a:pPr>
            <a:endParaRPr lang="en-US" sz="2400" dirty="0"/>
          </a:p>
        </p:txBody>
      </p:sp>
    </p:spTree>
    <p:extLst>
      <p:ext uri="{BB962C8B-B14F-4D97-AF65-F5344CB8AC3E}">
        <p14:creationId xmlns:p14="http://schemas.microsoft.com/office/powerpoint/2010/main" val="84078616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Application &amp; Platform Services</a:t>
            </a:r>
          </a:p>
        </p:txBody>
      </p:sp>
      <p:pic>
        <p:nvPicPr>
          <p:cNvPr id="9" name="Picture Placeholder 8">
            <a:extLst>
              <a:ext uri="{FF2B5EF4-FFF2-40B4-BE49-F238E27FC236}">
                <a16:creationId xmlns:a16="http://schemas.microsoft.com/office/drawing/2014/main" id="{32CFCDFB-473D-411B-9141-D7D13036608F}"/>
              </a:ext>
            </a:extLst>
          </p:cNvPr>
          <p:cNvPicPr>
            <a:picLocks noGrp="1" noChangeAspect="1"/>
          </p:cNvPicPr>
          <p:nvPr>
            <p:ph type="pic" sz="quarter" idx="10"/>
          </p:nvPr>
        </p:nvPicPr>
        <p:blipFill>
          <a:blip r:embed="rId3"/>
          <a:srcRect l="25043" r="25043"/>
          <a:stretch>
            <a:fillRect/>
          </a:stretch>
        </p:blipFill>
        <p:spPr/>
      </p:pic>
      <p:pic>
        <p:nvPicPr>
          <p:cNvPr id="10" name="Picture Placeholder 5">
            <a:extLst>
              <a:ext uri="{FF2B5EF4-FFF2-40B4-BE49-F238E27FC236}">
                <a16:creationId xmlns:a16="http://schemas.microsoft.com/office/drawing/2014/main" id="{D0F767A8-C1E6-4C2C-8C84-5EECF85BF7EA}"/>
              </a:ext>
            </a:extLst>
          </p:cNvPr>
          <p:cNvPicPr>
            <a:picLocks noChangeAspect="1"/>
          </p:cNvPicPr>
          <p:nvPr/>
        </p:nvPicPr>
        <p:blipFill>
          <a:blip r:embed="rId4"/>
          <a:srcRect l="20358" r="20358"/>
          <a:stretch>
            <a:fillRect/>
          </a:stretch>
        </p:blipFill>
        <p:spPr bwMode="ltGray">
          <a:xfrm>
            <a:off x="6225343" y="-1"/>
            <a:ext cx="6216650" cy="6992587"/>
          </a:xfrm>
          <a:prstGeom prst="rect">
            <a:avLst/>
          </a:prstGeom>
          <a:blipFill>
            <a:blip r:embed="rId5"/>
            <a:stretch>
              <a:fillRect/>
            </a:stretch>
          </a:blipFill>
        </p:spPr>
      </p:pic>
    </p:spTree>
    <p:extLst>
      <p:ext uri="{BB962C8B-B14F-4D97-AF65-F5344CB8AC3E}">
        <p14:creationId xmlns:p14="http://schemas.microsoft.com/office/powerpoint/2010/main" val="54160495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9517"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75482"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5482"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pPr>
            <a:r>
              <a:rPr lang="en-US" sz="2448" kern="0">
                <a:solidFill>
                  <a:schemeClr val="bg2">
                    <a:lumMod val="20000"/>
                    <a:lumOff val="80000"/>
                  </a:schemeClr>
                </a:solidFill>
              </a:rPr>
              <a:t>Balance of control and responsibility depends on the category of the service</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pPr>
            <a:r>
              <a:rPr lang="en-US" sz="1873" kern="0">
                <a:solidFill>
                  <a:schemeClr val="bg2">
                    <a:lumMod val="20000"/>
                    <a:lumOff val="80000"/>
                  </a:schemeClr>
                </a:solidFill>
              </a:rPr>
              <a:t>Use immediately with minimal configuration</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pPr>
            <a:r>
              <a:rPr lang="en-US" sz="1873" kern="0">
                <a:solidFill>
                  <a:schemeClr val="bg2">
                    <a:lumMod val="20000"/>
                    <a:lumOff val="80000"/>
                  </a:schemeClr>
                </a:solidFill>
              </a:rPr>
              <a:t>Existing services are a starting point, with additional configuration for a custom fit</a:t>
            </a:r>
          </a:p>
          <a:p>
            <a:pPr defTabSz="914224">
              <a:lnSpc>
                <a:spcPct val="90000"/>
              </a:lnSpc>
              <a:spcBef>
                <a:spcPts val="1224"/>
              </a:spcBef>
              <a:spcAft>
                <a:spcPts val="612"/>
              </a:spcAft>
            </a:pPr>
            <a:r>
              <a:rPr lang="en-US" sz="2040" kern="0">
                <a:solidFill>
                  <a:schemeClr val="bg2">
                    <a:lumMod val="20000"/>
                    <a:lumOff val="80000"/>
                  </a:schemeClr>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pPr>
            <a:r>
              <a:rPr lang="en-US" sz="1873" kern="0">
                <a:solidFill>
                  <a:schemeClr val="bg2">
                    <a:lumMod val="20000"/>
                    <a:lumOff val="80000"/>
                  </a:schemeClr>
                </a:solidFill>
              </a:rPr>
              <a:t>Building blocks, create your own solution or apps from scratch</a:t>
            </a:r>
          </a:p>
        </p:txBody>
      </p:sp>
      <p:graphicFrame>
        <p:nvGraphicFramePr>
          <p:cNvPr id="6" name="Table 5"/>
          <p:cNvGraphicFramePr>
            <a:graphicFrameLocks noGrp="1"/>
          </p:cNvGraphicFramePr>
          <p:nvPr>
            <p:extLst/>
          </p:nvPr>
        </p:nvGraphicFramePr>
        <p:xfrm>
          <a:off x="7066294" y="544643"/>
          <a:ext cx="5043354" cy="5238231"/>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366576">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 </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a:solidFill>
                            <a:schemeClr val="bg1"/>
                          </a:solidFill>
                        </a:rPr>
                        <a:t>Data</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a:solidFill>
                            <a:schemeClr val="bg1"/>
                          </a:solidFill>
                        </a:rPr>
                        <a:t>Runtime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a:solidFill>
                            <a:schemeClr val="bg1"/>
                          </a:solidFill>
                        </a:rPr>
                        <a:t>Middleware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a:solidFill>
                            <a:schemeClr val="bg1"/>
                          </a:solidFill>
                        </a:rPr>
                        <a:t>O/S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a:solidFill>
                            <a:schemeClr val="bg1"/>
                          </a:solidFill>
                        </a:rPr>
                        <a:t>Virtualization</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a:solidFill>
                            <a:schemeClr val="bg1"/>
                          </a:solidFill>
                        </a:rPr>
                        <a:t>Servers</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a:solidFill>
                            <a:schemeClr val="bg1"/>
                          </a:solidFill>
                        </a:rPr>
                        <a:t>Storage</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a:solidFill>
                            <a:schemeClr val="bg1"/>
                          </a:solidFill>
                        </a:rPr>
                        <a:t>Networking</a:t>
                      </a:r>
                    </a:p>
                  </a:txBody>
                  <a:tcPr marL="91427" marR="91427" marT="45713" marB="45713" anchor="b">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a:solidFill>
                          <a:schemeClr val="bg1"/>
                        </a:solidFill>
                        <a:highlight>
                          <a:srgbClr val="FFFF00"/>
                        </a:highlight>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281497" y="1099059"/>
            <a:ext cx="457136" cy="4733336"/>
            <a:chOff x="9027714" y="1049587"/>
            <a:chExt cx="457201" cy="4734008"/>
          </a:xfrm>
          <a:solidFill>
            <a:srgbClr val="0078D7"/>
          </a:solidFill>
        </p:grpSpPr>
        <p:sp>
          <p:nvSpPr>
            <p:cNvPr id="7" name="Rectangle 6"/>
            <p:cNvSpPr/>
            <p:nvPr/>
          </p:nvSpPr>
          <p:spPr bwMode="auto">
            <a:xfrm>
              <a:off x="9027715"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0" name="Group 49"/>
          <p:cNvGrpSpPr/>
          <p:nvPr/>
        </p:nvGrpSpPr>
        <p:grpSpPr>
          <a:xfrm>
            <a:off x="10594741" y="1099059"/>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61" name="Group 60"/>
          <p:cNvGrpSpPr/>
          <p:nvPr/>
        </p:nvGrpSpPr>
        <p:grpSpPr>
          <a:xfrm>
            <a:off x="9899412" y="1099060"/>
            <a:ext cx="457136" cy="4732942"/>
            <a:chOff x="10608689" y="1049587"/>
            <a:chExt cx="457200" cy="4733613"/>
          </a:xfrm>
        </p:grpSpPr>
        <p:sp>
          <p:nvSpPr>
            <p:cNvPr id="9" name="Rectangle 8"/>
            <p:cNvSpPr/>
            <p:nvPr/>
          </p:nvSpPr>
          <p:spPr bwMode="auto">
            <a:xfrm>
              <a:off x="10608689" y="1049587"/>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2" name="Rectangle 41"/>
            <p:cNvSpPr/>
            <p:nvPr/>
          </p:nvSpPr>
          <p:spPr bwMode="auto">
            <a:xfrm>
              <a:off x="1060868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59" name="Group 58"/>
          <p:cNvGrpSpPr/>
          <p:nvPr/>
        </p:nvGrpSpPr>
        <p:grpSpPr>
          <a:xfrm>
            <a:off x="10652119"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Microsoft</a:t>
              </a:r>
            </a:p>
          </p:txBody>
        </p:sp>
      </p:grpSp>
      <p:grpSp>
        <p:nvGrpSpPr>
          <p:cNvPr id="58" name="Group 57"/>
          <p:cNvGrpSpPr/>
          <p:nvPr/>
        </p:nvGrpSpPr>
        <p:grpSpPr>
          <a:xfrm>
            <a:off x="8908187"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rgbClr val="BAD80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pPr>
              <a:r>
                <a:rPr lang="en-US" sz="1599" kern="0">
                  <a:solidFill>
                    <a:schemeClr val="bg1"/>
                  </a:solidFill>
                </a:rPr>
                <a:t>Customer</a:t>
              </a:r>
            </a:p>
          </p:txBody>
        </p:sp>
      </p:grpSp>
      <p:grpSp>
        <p:nvGrpSpPr>
          <p:cNvPr id="44" name="Group 43"/>
          <p:cNvGrpSpPr/>
          <p:nvPr/>
        </p:nvGrpSpPr>
        <p:grpSpPr>
          <a:xfrm>
            <a:off x="12802656"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grpSp>
        <p:nvGrpSpPr>
          <p:cNvPr id="11" name="Group 10">
            <a:extLst>
              <a:ext uri="{FF2B5EF4-FFF2-40B4-BE49-F238E27FC236}">
                <a16:creationId xmlns:a16="http://schemas.microsoft.com/office/drawing/2014/main" id="{FFE37EC7-A9E2-4CA2-9F31-9E1A476BD6DC}"/>
              </a:ext>
            </a:extLst>
          </p:cNvPr>
          <p:cNvGrpSpPr/>
          <p:nvPr/>
        </p:nvGrpSpPr>
        <p:grpSpPr>
          <a:xfrm>
            <a:off x="9006482" y="251037"/>
            <a:ext cx="818113" cy="5580964"/>
            <a:chOff x="8829822" y="361748"/>
            <a:chExt cx="802144" cy="5472030"/>
          </a:xfrm>
        </p:grpSpPr>
        <p:grpSp>
          <p:nvGrpSpPr>
            <p:cNvPr id="60" name="Group 59"/>
            <p:cNvGrpSpPr/>
            <p:nvPr/>
          </p:nvGrpSpPr>
          <p:grpSpPr>
            <a:xfrm>
              <a:off x="9009434" y="1193218"/>
              <a:ext cx="448212" cy="4640560"/>
              <a:chOff x="11310059" y="1049587"/>
              <a:chExt cx="457200" cy="4733613"/>
            </a:xfrm>
            <a:solidFill>
              <a:srgbClr val="BAD80A"/>
            </a:solidFill>
          </p:grpSpPr>
          <p:sp>
            <p:nvSpPr>
              <p:cNvPr id="10" name="Rectangle 9"/>
              <p:cNvSpPr/>
              <p:nvPr/>
            </p:nvSpPr>
            <p:spPr bwMode="auto">
              <a:xfrm>
                <a:off x="11310059" y="104958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endParaRPr>
              </a:p>
            </p:txBody>
          </p:sp>
        </p:grpSp>
        <p:sp>
          <p:nvSpPr>
            <p:cNvPr id="3" name="TextBox 2">
              <a:extLst>
                <a:ext uri="{FF2B5EF4-FFF2-40B4-BE49-F238E27FC236}">
                  <a16:creationId xmlns:a16="http://schemas.microsoft.com/office/drawing/2014/main" id="{ADEDDBB4-3AF9-4612-9164-E43A2C9987C2}"/>
                </a:ext>
              </a:extLst>
            </p:cNvPr>
            <p:cNvSpPr txBox="1"/>
            <p:nvPr/>
          </p:nvSpPr>
          <p:spPr>
            <a:xfrm>
              <a:off x="8829822" y="361748"/>
              <a:ext cx="802144" cy="690958"/>
            </a:xfrm>
            <a:prstGeom prst="rect">
              <a:avLst/>
            </a:prstGeom>
            <a:noFill/>
          </p:spPr>
          <p:txBody>
            <a:bodyPr wrap="none" lIns="186521" tIns="149217" rIns="186521" bIns="149217" rtlCol="0">
              <a:spAutoFit/>
            </a:bodyPr>
            <a:lstStyle/>
            <a:p>
              <a:pPr algn="ctr">
                <a:lnSpc>
                  <a:spcPct val="90000"/>
                </a:lnSpc>
                <a:spcAft>
                  <a:spcPts val="612"/>
                </a:spcAft>
              </a:pPr>
              <a:r>
                <a:rPr lang="en-US" sz="1428">
                  <a:solidFill>
                    <a:schemeClr val="bg1"/>
                  </a:solidFill>
                  <a:latin typeface="Segoe UI Semibold" panose="020B0702040204020203" pitchFamily="34" charset="0"/>
                  <a:cs typeface="Segoe UI Semibold" panose="020B0702040204020203" pitchFamily="34" charset="0"/>
                </a:rPr>
                <a:t>On</a:t>
              </a:r>
              <a:br>
                <a:rPr lang="en-US" sz="1428">
                  <a:solidFill>
                    <a:schemeClr val="bg1"/>
                  </a:solidFill>
                  <a:latin typeface="Segoe UI Semibold" panose="020B0702040204020203" pitchFamily="34" charset="0"/>
                  <a:cs typeface="Segoe UI Semibold" panose="020B0702040204020203" pitchFamily="34" charset="0"/>
                </a:rPr>
              </a:br>
              <a:r>
                <a:rPr lang="en-US" sz="1428" err="1">
                  <a:solidFill>
                    <a:schemeClr val="bg1"/>
                  </a:solidFill>
                  <a:latin typeface="Segoe UI Semibold" panose="020B0702040204020203" pitchFamily="34" charset="0"/>
                  <a:cs typeface="Segoe UI Semibold" panose="020B0702040204020203" pitchFamily="34" charset="0"/>
                </a:rPr>
                <a:t>Prem</a:t>
              </a:r>
              <a:endParaRPr lang="en-GB" sz="1428"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ectangle 59"/>
          <p:cNvSpPr/>
          <p:nvPr/>
        </p:nvSpPr>
        <p:spPr>
          <a:xfrm>
            <a:off x="889645" y="2674807"/>
            <a:ext cx="3489671"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Infrastructure (IaaS)</a:t>
            </a:r>
          </a:p>
        </p:txBody>
      </p:sp>
      <p:sp>
        <p:nvSpPr>
          <p:cNvPr id="16" name="Rectangle 15"/>
          <p:cNvSpPr/>
          <p:nvPr/>
        </p:nvSpPr>
        <p:spPr>
          <a:xfrm>
            <a:off x="4490615" y="2660145"/>
            <a:ext cx="7037913" cy="302624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429">
              <a:defRPr/>
            </a:pPr>
            <a:r>
              <a:rPr lang="en-US" sz="1836" b="1" kern="0">
                <a:solidFill>
                  <a:schemeClr val="bg1">
                    <a:lumMod val="75000"/>
                  </a:schemeClr>
                </a:solidFill>
              </a:rPr>
              <a:t>Build on Dev framework (PaaS)</a:t>
            </a:r>
          </a:p>
        </p:txBody>
      </p:sp>
      <p:cxnSp>
        <p:nvCxnSpPr>
          <p:cNvPr id="30" name="Straight Connector 29"/>
          <p:cNvCxnSpPr/>
          <p:nvPr/>
        </p:nvCxnSpPr>
        <p:spPr>
          <a:xfrm>
            <a:off x="8433849" y="1774818"/>
            <a:ext cx="491966"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89646" y="1125585"/>
            <a:ext cx="10638883" cy="100027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836" kern="0">
                <a:solidFill>
                  <a:schemeClr val="tx1"/>
                </a:solidFill>
              </a:rPr>
              <a:t>“App Creators”</a:t>
            </a:r>
          </a:p>
        </p:txBody>
      </p:sp>
      <p:sp>
        <p:nvSpPr>
          <p:cNvPr id="5" name="Rectangle 4"/>
          <p:cNvSpPr/>
          <p:nvPr/>
        </p:nvSpPr>
        <p:spPr>
          <a:xfrm>
            <a:off x="1059180" y="1548804"/>
            <a:ext cx="7687935"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836" kern="0">
                <a:solidFill>
                  <a:schemeClr val="bg1"/>
                </a:solidFill>
              </a:rPr>
              <a:t>Developers</a:t>
            </a:r>
          </a:p>
        </p:txBody>
      </p:sp>
      <p:sp>
        <p:nvSpPr>
          <p:cNvPr id="6" name="Rectangle 5"/>
          <p:cNvSpPr/>
          <p:nvPr/>
        </p:nvSpPr>
        <p:spPr>
          <a:xfrm>
            <a:off x="9189141" y="1548804"/>
            <a:ext cx="2181640" cy="4407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r>
              <a:rPr lang="en-US" sz="1836" kern="0">
                <a:solidFill>
                  <a:schemeClr val="bg1"/>
                </a:solidFill>
              </a:rPr>
              <a:t>Non-</a:t>
            </a:r>
            <a:r>
              <a:rPr lang="en-US" sz="1836" kern="0" err="1">
                <a:solidFill>
                  <a:schemeClr val="bg1"/>
                </a:solidFill>
              </a:rPr>
              <a:t>Devs</a:t>
            </a:r>
            <a:endParaRPr lang="en-US" sz="1836" kern="0">
              <a:solidFill>
                <a:schemeClr val="bg1"/>
              </a:solidFill>
            </a:endParaRPr>
          </a:p>
        </p:txBody>
      </p:sp>
      <p:sp>
        <p:nvSpPr>
          <p:cNvPr id="7" name="Rectangle 6"/>
          <p:cNvSpPr/>
          <p:nvPr/>
        </p:nvSpPr>
        <p:spPr>
          <a:xfrm>
            <a:off x="889646" y="6241087"/>
            <a:ext cx="10638884" cy="684689"/>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00" kern="0">
                <a:solidFill>
                  <a:schemeClr val="tx1"/>
                </a:solidFill>
              </a:rPr>
              <a:t>Microsoft Azure</a:t>
            </a:r>
          </a:p>
        </p:txBody>
      </p:sp>
      <p:sp>
        <p:nvSpPr>
          <p:cNvPr id="45" name="Rectangle 44"/>
          <p:cNvSpPr/>
          <p:nvPr/>
        </p:nvSpPr>
        <p:spPr>
          <a:xfrm>
            <a:off x="9189140" y="5772093"/>
            <a:ext cx="2339389"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LOB</a:t>
            </a:r>
          </a:p>
        </p:txBody>
      </p:sp>
      <p:sp>
        <p:nvSpPr>
          <p:cNvPr id="46" name="Rectangle 45"/>
          <p:cNvSpPr/>
          <p:nvPr/>
        </p:nvSpPr>
        <p:spPr>
          <a:xfrm>
            <a:off x="4490617" y="5769806"/>
            <a:ext cx="4546398" cy="40253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SaaS</a:t>
            </a:r>
          </a:p>
        </p:txBody>
      </p:sp>
      <p:sp>
        <p:nvSpPr>
          <p:cNvPr id="47" name="Rectangle 46"/>
          <p:cNvSpPr/>
          <p:nvPr/>
        </p:nvSpPr>
        <p:spPr>
          <a:xfrm>
            <a:off x="889646" y="5772093"/>
            <a:ext cx="2228962"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Lift &amp; Shift</a:t>
            </a:r>
          </a:p>
        </p:txBody>
      </p:sp>
      <p:sp>
        <p:nvSpPr>
          <p:cNvPr id="48" name="Rectangle 47"/>
          <p:cNvSpPr/>
          <p:nvPr/>
        </p:nvSpPr>
        <p:spPr>
          <a:xfrm>
            <a:off x="3211462" y="5772093"/>
            <a:ext cx="1167856" cy="39796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bg1"/>
                </a:solidFill>
              </a:rPr>
              <a:t>Containers</a:t>
            </a:r>
          </a:p>
        </p:txBody>
      </p:sp>
      <p:sp>
        <p:nvSpPr>
          <p:cNvPr id="13" name="Down Arrow 12"/>
          <p:cNvSpPr/>
          <p:nvPr/>
        </p:nvSpPr>
        <p:spPr>
          <a:xfrm>
            <a:off x="1913253" y="2048818"/>
            <a:ext cx="1445261" cy="69967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grpSp>
        <p:nvGrpSpPr>
          <p:cNvPr id="50" name="Group 49"/>
          <p:cNvGrpSpPr/>
          <p:nvPr/>
        </p:nvGrpSpPr>
        <p:grpSpPr>
          <a:xfrm>
            <a:off x="982890" y="3588099"/>
            <a:ext cx="1085042" cy="1682924"/>
            <a:chOff x="1205346" y="4039982"/>
            <a:chExt cx="1064029" cy="1679170"/>
          </a:xfrm>
          <a:solidFill>
            <a:srgbClr val="002050"/>
          </a:solidFill>
        </p:grpSpPr>
        <p:sp>
          <p:nvSpPr>
            <p:cNvPr id="9" name="Rectangle 8"/>
            <p:cNvSpPr/>
            <p:nvPr/>
          </p:nvSpPr>
          <p:spPr>
            <a:xfrm>
              <a:off x="1205346" y="4039982"/>
              <a:ext cx="1064029" cy="167917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Virtual Machines</a:t>
              </a:r>
            </a:p>
          </p:txBody>
        </p:sp>
        <p:sp>
          <p:nvSpPr>
            <p:cNvPr id="21" name="Rectangle 20"/>
            <p:cNvSpPr/>
            <p:nvPr/>
          </p:nvSpPr>
          <p:spPr>
            <a:xfrm>
              <a:off x="1280160" y="4650167"/>
              <a:ext cx="914400" cy="985862"/>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err="1">
                  <a:solidFill>
                    <a:schemeClr val="tx1"/>
                  </a:solidFill>
                  <a:latin typeface="+mj-lt"/>
                </a:rPr>
                <a:t>Stateful</a:t>
              </a:r>
              <a:r>
                <a:rPr lang="en-US" sz="1122" kern="0">
                  <a:solidFill>
                    <a:schemeClr val="tx1"/>
                  </a:solidFill>
                  <a:latin typeface="+mj-lt"/>
                </a:rPr>
                <a:t> and stateless one-off solutions</a:t>
              </a:r>
            </a:p>
          </p:txBody>
        </p:sp>
      </p:grpSp>
      <p:grpSp>
        <p:nvGrpSpPr>
          <p:cNvPr id="51" name="Group 50"/>
          <p:cNvGrpSpPr/>
          <p:nvPr/>
        </p:nvGrpSpPr>
        <p:grpSpPr>
          <a:xfrm>
            <a:off x="2133926" y="3588098"/>
            <a:ext cx="1017226" cy="1682923"/>
            <a:chOff x="2334092" y="4039982"/>
            <a:chExt cx="997526" cy="1679169"/>
          </a:xfrm>
          <a:solidFill>
            <a:srgbClr val="002050"/>
          </a:solidFill>
        </p:grpSpPr>
        <p:sp>
          <p:nvSpPr>
            <p:cNvPr id="10" name="Rectangle 9"/>
            <p:cNvSpPr/>
            <p:nvPr/>
          </p:nvSpPr>
          <p:spPr>
            <a:xfrm>
              <a:off x="2334092" y="4039982"/>
              <a:ext cx="997526" cy="16791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VM </a:t>
              </a:r>
              <a:r>
                <a:rPr lang="en-US" sz="1632" b="1" kern="0" err="1">
                  <a:solidFill>
                    <a:schemeClr val="tx1"/>
                  </a:solidFill>
                </a:rPr>
                <a:t>ScaleSets</a:t>
              </a:r>
              <a:endParaRPr lang="en-US" sz="1632" b="1" kern="0">
                <a:solidFill>
                  <a:schemeClr val="tx1"/>
                </a:solidFill>
              </a:endParaRPr>
            </a:p>
          </p:txBody>
        </p:sp>
        <p:sp>
          <p:nvSpPr>
            <p:cNvPr id="22" name="Rectangle 21"/>
            <p:cNvSpPr/>
            <p:nvPr/>
          </p:nvSpPr>
          <p:spPr>
            <a:xfrm>
              <a:off x="2371494" y="4650167"/>
              <a:ext cx="91440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defRPr/>
              </a:pPr>
              <a:r>
                <a:rPr lang="en-US" sz="1224" kern="0">
                  <a:solidFill>
                    <a:schemeClr val="tx1"/>
                  </a:solidFill>
                  <a:latin typeface="+mj-lt"/>
                </a:rPr>
                <a:t>Scalable stateless solutions</a:t>
              </a:r>
            </a:p>
          </p:txBody>
        </p:sp>
      </p:grpSp>
      <p:grpSp>
        <p:nvGrpSpPr>
          <p:cNvPr id="52" name="Group 51"/>
          <p:cNvGrpSpPr/>
          <p:nvPr/>
        </p:nvGrpSpPr>
        <p:grpSpPr>
          <a:xfrm>
            <a:off x="3211460" y="3588099"/>
            <a:ext cx="1083068" cy="1682922"/>
            <a:chOff x="3390759" y="4039982"/>
            <a:chExt cx="1062094" cy="1679168"/>
          </a:xfrm>
          <a:solidFill>
            <a:srgbClr val="002050"/>
          </a:solidFill>
        </p:grpSpPr>
        <p:sp>
          <p:nvSpPr>
            <p:cNvPr id="11" name="Rectangle 10"/>
            <p:cNvSpPr/>
            <p:nvPr/>
          </p:nvSpPr>
          <p:spPr>
            <a:xfrm>
              <a:off x="3390759" y="4039982"/>
              <a:ext cx="1062094"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932429">
                <a:defRPr/>
              </a:pPr>
              <a:r>
                <a:rPr lang="en-US" sz="1632" b="1" kern="0">
                  <a:solidFill>
                    <a:schemeClr val="tx1"/>
                  </a:solidFill>
                </a:rPr>
                <a:t>Container Service</a:t>
              </a:r>
            </a:p>
          </p:txBody>
        </p:sp>
        <p:sp>
          <p:nvSpPr>
            <p:cNvPr id="23" name="Rectangle 22"/>
            <p:cNvSpPr/>
            <p:nvPr/>
          </p:nvSpPr>
          <p:spPr>
            <a:xfrm>
              <a:off x="3427529" y="4650167"/>
              <a:ext cx="983761"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122" kern="0">
                  <a:solidFill>
                    <a:schemeClr val="tx1"/>
                  </a:solidFill>
                  <a:latin typeface="+mj-lt"/>
                </a:rPr>
                <a:t>Scalable &amp; orchestrated Docker containers</a:t>
              </a:r>
            </a:p>
          </p:txBody>
        </p:sp>
      </p:grpSp>
      <p:sp>
        <p:nvSpPr>
          <p:cNvPr id="44" name="Left-Right Arrow 43"/>
          <p:cNvSpPr/>
          <p:nvPr/>
        </p:nvSpPr>
        <p:spPr>
          <a:xfrm>
            <a:off x="4663304" y="2740643"/>
            <a:ext cx="6659386" cy="830193"/>
          </a:xfrm>
          <a:prstGeom prst="leftRightArrow">
            <a:avLst>
              <a:gd name="adj1" fmla="val 58317"/>
              <a:gd name="adj2" fmla="val 52793"/>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2448" kern="0">
                <a:solidFill>
                  <a:schemeClr val="tx1"/>
                </a:solidFill>
              </a:rPr>
              <a:t>Differentiation               	Time to value</a:t>
            </a:r>
          </a:p>
        </p:txBody>
      </p:sp>
      <p:sp>
        <p:nvSpPr>
          <p:cNvPr id="64" name="Rectangle 63"/>
          <p:cNvSpPr/>
          <p:nvPr/>
        </p:nvSpPr>
        <p:spPr>
          <a:xfrm>
            <a:off x="1022325" y="2897935"/>
            <a:ext cx="3266789" cy="540032"/>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r>
              <a:rPr lang="en-US" sz="1632" kern="0">
                <a:solidFill>
                  <a:schemeClr val="tx1"/>
                </a:solidFill>
              </a:rPr>
              <a:t>Existing App Investments</a:t>
            </a:r>
          </a:p>
        </p:txBody>
      </p:sp>
      <p:grpSp>
        <p:nvGrpSpPr>
          <p:cNvPr id="53" name="Group 52"/>
          <p:cNvGrpSpPr/>
          <p:nvPr/>
        </p:nvGrpSpPr>
        <p:grpSpPr>
          <a:xfrm>
            <a:off x="4677376" y="3588099"/>
            <a:ext cx="1101500" cy="1661511"/>
            <a:chOff x="4645143" y="4039980"/>
            <a:chExt cx="1142288" cy="1679168"/>
          </a:xfrm>
          <a:solidFill>
            <a:srgbClr val="002050"/>
          </a:solidFill>
        </p:grpSpPr>
        <p:sp>
          <p:nvSpPr>
            <p:cNvPr id="20" name="Rectangle 19"/>
            <p:cNvSpPr/>
            <p:nvPr/>
          </p:nvSpPr>
          <p:spPr>
            <a:xfrm>
              <a:off x="4645143" y="4039980"/>
              <a:ext cx="1142288"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Batch</a:t>
              </a:r>
            </a:p>
          </p:txBody>
        </p:sp>
        <p:sp>
          <p:nvSpPr>
            <p:cNvPr id="24" name="Rectangle 23"/>
            <p:cNvSpPr/>
            <p:nvPr/>
          </p:nvSpPr>
          <p:spPr>
            <a:xfrm>
              <a:off x="4709565" y="4650166"/>
              <a:ext cx="103102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224" kern="0">
                  <a:solidFill>
                    <a:schemeClr val="tx1"/>
                  </a:solidFill>
                  <a:latin typeface="+mj-lt"/>
                </a:rPr>
                <a:t>Large scale HPC and grid solutions</a:t>
              </a:r>
            </a:p>
          </p:txBody>
        </p:sp>
      </p:grpSp>
      <p:grpSp>
        <p:nvGrpSpPr>
          <p:cNvPr id="59" name="Group 58"/>
          <p:cNvGrpSpPr/>
          <p:nvPr/>
        </p:nvGrpSpPr>
        <p:grpSpPr>
          <a:xfrm>
            <a:off x="5864342" y="3588099"/>
            <a:ext cx="1101500" cy="1661511"/>
            <a:chOff x="5931804" y="4039980"/>
            <a:chExt cx="1253926" cy="1679168"/>
          </a:xfrm>
          <a:solidFill>
            <a:srgbClr val="002050"/>
          </a:solidFill>
        </p:grpSpPr>
        <p:sp>
          <p:nvSpPr>
            <p:cNvPr id="18" name="Rectangle 17"/>
            <p:cNvSpPr/>
            <p:nvPr/>
          </p:nvSpPr>
          <p:spPr>
            <a:xfrm>
              <a:off x="5931804" y="4039980"/>
              <a:ext cx="1253926" cy="16791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Service Fabric</a:t>
              </a:r>
            </a:p>
          </p:txBody>
        </p:sp>
        <p:sp>
          <p:nvSpPr>
            <p:cNvPr id="26" name="Rectangle 25"/>
            <p:cNvSpPr/>
            <p:nvPr/>
          </p:nvSpPr>
          <p:spPr>
            <a:xfrm>
              <a:off x="6017775" y="4650166"/>
              <a:ext cx="1114754"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71" kern="0">
                  <a:solidFill>
                    <a:schemeClr val="tx1"/>
                  </a:solidFill>
                  <a:latin typeface="+mj-lt"/>
                </a:rPr>
                <a:t>Custom Microservice-based stateless and </a:t>
              </a:r>
              <a:r>
                <a:rPr lang="en-US" sz="1071" kern="0" err="1">
                  <a:solidFill>
                    <a:schemeClr val="tx1"/>
                  </a:solidFill>
                  <a:latin typeface="+mj-lt"/>
                </a:rPr>
                <a:t>stateful</a:t>
              </a:r>
              <a:r>
                <a:rPr lang="en-US" sz="1071" kern="0">
                  <a:solidFill>
                    <a:schemeClr val="tx1"/>
                  </a:solidFill>
                  <a:latin typeface="+mj-lt"/>
                </a:rPr>
                <a:t> solutions</a:t>
              </a:r>
            </a:p>
          </p:txBody>
        </p:sp>
      </p:grpSp>
      <p:grpSp>
        <p:nvGrpSpPr>
          <p:cNvPr id="62" name="Group 61"/>
          <p:cNvGrpSpPr/>
          <p:nvPr/>
        </p:nvGrpSpPr>
        <p:grpSpPr>
          <a:xfrm>
            <a:off x="10377638" y="3579875"/>
            <a:ext cx="945053" cy="1669739"/>
            <a:chOff x="10235015" y="4031668"/>
            <a:chExt cx="926751" cy="1687484"/>
          </a:xfrm>
          <a:solidFill>
            <a:srgbClr val="002050"/>
          </a:solidFill>
        </p:grpSpPr>
        <p:sp>
          <p:nvSpPr>
            <p:cNvPr id="14" name="Rectangle 13"/>
            <p:cNvSpPr/>
            <p:nvPr/>
          </p:nvSpPr>
          <p:spPr>
            <a:xfrm>
              <a:off x="10235015" y="4031668"/>
              <a:ext cx="926751" cy="16874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429">
                <a:defRPr/>
              </a:pPr>
              <a:r>
                <a:rPr lang="en-US" sz="1632" b="1" kern="0">
                  <a:solidFill>
                    <a:schemeClr val="tx1"/>
                  </a:solidFill>
                </a:rPr>
                <a:t>Power Apps</a:t>
              </a:r>
            </a:p>
          </p:txBody>
        </p:sp>
        <p:sp>
          <p:nvSpPr>
            <p:cNvPr id="29" name="Rectangle 28"/>
            <p:cNvSpPr/>
            <p:nvPr/>
          </p:nvSpPr>
          <p:spPr>
            <a:xfrm>
              <a:off x="10291157" y="4634344"/>
              <a:ext cx="828450" cy="9858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122" kern="0">
                  <a:solidFill>
                    <a:schemeClr val="tx1"/>
                  </a:solidFill>
                  <a:latin typeface="+mj-lt"/>
                </a:rPr>
                <a:t>Graphically design mobile solutions</a:t>
              </a:r>
            </a:p>
          </p:txBody>
        </p:sp>
      </p:grpSp>
      <p:grpSp>
        <p:nvGrpSpPr>
          <p:cNvPr id="75" name="Group 74"/>
          <p:cNvGrpSpPr/>
          <p:nvPr/>
        </p:nvGrpSpPr>
        <p:grpSpPr>
          <a:xfrm>
            <a:off x="7077141" y="3579877"/>
            <a:ext cx="3156066" cy="1669736"/>
            <a:chOff x="7343049" y="3629790"/>
            <a:chExt cx="2742017" cy="1687481"/>
          </a:xfrm>
          <a:solidFill>
            <a:srgbClr val="002050"/>
          </a:solidFill>
        </p:grpSpPr>
        <p:sp>
          <p:nvSpPr>
            <p:cNvPr id="17" name="Rectangle 16"/>
            <p:cNvSpPr/>
            <p:nvPr/>
          </p:nvSpPr>
          <p:spPr>
            <a:xfrm>
              <a:off x="7343049" y="3629790"/>
              <a:ext cx="2742017" cy="168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endParaRPr lang="en-US" sz="918" kern="0">
                <a:solidFill>
                  <a:schemeClr val="tx1"/>
                </a:solidFill>
              </a:endParaRPr>
            </a:p>
          </p:txBody>
        </p:sp>
        <p:sp>
          <p:nvSpPr>
            <p:cNvPr id="27" name="Rectangle 26"/>
            <p:cNvSpPr/>
            <p:nvPr/>
          </p:nvSpPr>
          <p:spPr>
            <a:xfrm>
              <a:off x="7393827" y="4325000"/>
              <a:ext cx="946806"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lstStyle/>
            <a:p>
              <a:pPr algn="ctr" defTabSz="932429"/>
              <a:r>
                <a:rPr lang="en-US" sz="1020" kern="0">
                  <a:solidFill>
                    <a:schemeClr val="tx1"/>
                  </a:solidFill>
                  <a:latin typeface="+mj-lt"/>
                </a:rPr>
                <a:t>Rapid development of web, mobile &amp; </a:t>
              </a:r>
              <a:br>
                <a:rPr lang="en-US" sz="1020" kern="0">
                  <a:solidFill>
                    <a:schemeClr val="tx1"/>
                  </a:solidFill>
                  <a:latin typeface="+mj-lt"/>
                </a:rPr>
              </a:br>
              <a:r>
                <a:rPr lang="en-US" sz="1020" kern="0">
                  <a:solidFill>
                    <a:schemeClr val="tx1"/>
                  </a:solidFill>
                  <a:latin typeface="+mj-lt"/>
                </a:rPr>
                <a:t>API solutions</a:t>
              </a:r>
            </a:p>
          </p:txBody>
        </p:sp>
        <p:sp>
          <p:nvSpPr>
            <p:cNvPr id="28" name="Rectangle 27"/>
            <p:cNvSpPr/>
            <p:nvPr/>
          </p:nvSpPr>
          <p:spPr>
            <a:xfrm>
              <a:off x="9292247" y="4338948"/>
              <a:ext cx="740499"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a:solidFill>
                    <a:schemeClr val="tx1"/>
                  </a:solidFill>
                  <a:latin typeface="+mj-lt"/>
                </a:rPr>
                <a:t>Orchestrated workflow based integration solutions</a:t>
              </a:r>
            </a:p>
          </p:txBody>
        </p:sp>
        <p:sp>
          <p:nvSpPr>
            <p:cNvPr id="12" name="Rectangle 11"/>
            <p:cNvSpPr/>
            <p:nvPr/>
          </p:nvSpPr>
          <p:spPr>
            <a:xfrm>
              <a:off x="9401813" y="3727290"/>
              <a:ext cx="569877" cy="548163"/>
            </a:xfrm>
            <a:prstGeom prst="rect">
              <a:avLst/>
            </a:prstGeom>
            <a:grpFill/>
          </p:spPr>
          <p:txBody>
            <a:bodyPr wrap="none">
              <a:spAutoFit/>
            </a:bodyPr>
            <a:lstStyle/>
            <a:p>
              <a:pPr algn="ctr" defTabSz="932429">
                <a:defRPr/>
              </a:pPr>
              <a:r>
                <a:rPr lang="en-US" sz="1428" b="1" kern="0"/>
                <a:t>Logic</a:t>
              </a:r>
            </a:p>
            <a:p>
              <a:pPr algn="ctr" defTabSz="932429">
                <a:defRPr/>
              </a:pPr>
              <a:r>
                <a:rPr lang="en-US" sz="1428" b="1" kern="0"/>
                <a:t>Apps</a:t>
              </a:r>
              <a:endParaRPr lang="en-US" sz="2040" b="1" kern="0"/>
            </a:p>
          </p:txBody>
        </p:sp>
        <p:sp>
          <p:nvSpPr>
            <p:cNvPr id="68" name="Rectangle 67"/>
            <p:cNvSpPr/>
            <p:nvPr/>
          </p:nvSpPr>
          <p:spPr>
            <a:xfrm>
              <a:off x="7350055" y="3727290"/>
              <a:ext cx="1113702" cy="537464"/>
            </a:xfrm>
            <a:prstGeom prst="rect">
              <a:avLst/>
            </a:prstGeom>
            <a:grpFill/>
          </p:spPr>
          <p:txBody>
            <a:bodyPr wrap="square">
              <a:spAutoFit/>
            </a:bodyPr>
            <a:lstStyle/>
            <a:p>
              <a:pPr algn="ctr" defTabSz="932429">
                <a:defRPr/>
              </a:pPr>
              <a:r>
                <a:rPr lang="en-US" sz="1428" b="1" kern="0"/>
                <a:t>Web, Mobile &amp; API Apps</a:t>
              </a:r>
              <a:endParaRPr lang="en-US" sz="2040" b="1" kern="0"/>
            </a:p>
          </p:txBody>
        </p:sp>
        <p:sp>
          <p:nvSpPr>
            <p:cNvPr id="61" name="Rectangle 60"/>
            <p:cNvSpPr/>
            <p:nvPr/>
          </p:nvSpPr>
          <p:spPr>
            <a:xfrm>
              <a:off x="8423749" y="4336953"/>
              <a:ext cx="809980" cy="8045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32429"/>
              <a:r>
                <a:rPr lang="en-US" sz="1020" kern="0" err="1">
                  <a:solidFill>
                    <a:schemeClr val="tx1"/>
                  </a:solidFill>
                  <a:latin typeface="+mj-lt"/>
                </a:rPr>
                <a:t>Serverless</a:t>
              </a:r>
              <a:r>
                <a:rPr lang="en-US" sz="1020" kern="0">
                  <a:solidFill>
                    <a:schemeClr val="tx1"/>
                  </a:solidFill>
                  <a:latin typeface="+mj-lt"/>
                </a:rPr>
                <a:t> event driven code. Nano scale services</a:t>
              </a:r>
            </a:p>
          </p:txBody>
        </p:sp>
        <p:sp>
          <p:nvSpPr>
            <p:cNvPr id="63" name="Rectangle 62"/>
            <p:cNvSpPr/>
            <p:nvPr/>
          </p:nvSpPr>
          <p:spPr>
            <a:xfrm>
              <a:off x="8408923" y="3727290"/>
              <a:ext cx="897995" cy="321668"/>
            </a:xfrm>
            <a:prstGeom prst="rect">
              <a:avLst/>
            </a:prstGeom>
            <a:grpFill/>
          </p:spPr>
          <p:txBody>
            <a:bodyPr wrap="none">
              <a:spAutoFit/>
            </a:bodyPr>
            <a:lstStyle/>
            <a:p>
              <a:pPr algn="ctr" defTabSz="932429">
                <a:defRPr/>
              </a:pPr>
              <a:r>
                <a:rPr lang="en-US" sz="1428" b="1" kern="0"/>
                <a:t>Functions</a:t>
              </a:r>
              <a:endParaRPr lang="en-US" sz="1299" b="1" kern="0"/>
            </a:p>
          </p:txBody>
        </p:sp>
      </p:grpSp>
      <p:sp>
        <p:nvSpPr>
          <p:cNvPr id="71" name="Down Arrow 70"/>
          <p:cNvSpPr/>
          <p:nvPr/>
        </p:nvSpPr>
        <p:spPr>
          <a:xfrm>
            <a:off x="6203591" y="2048818"/>
            <a:ext cx="1445261" cy="674562"/>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72" name="Down Arrow 71"/>
          <p:cNvSpPr/>
          <p:nvPr/>
        </p:nvSpPr>
        <p:spPr>
          <a:xfrm>
            <a:off x="9657300" y="2048819"/>
            <a:ext cx="1445261" cy="674208"/>
          </a:xfrm>
          <a:prstGeom prst="down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29">
              <a:defRPr/>
            </a:pPr>
            <a:endParaRPr lang="en-US" sz="1836" kern="0">
              <a:solidFill>
                <a:sysClr val="windowText" lastClr="000000"/>
              </a:solidFill>
            </a:endParaRPr>
          </a:p>
        </p:txBody>
      </p:sp>
      <p:sp>
        <p:nvSpPr>
          <p:cNvPr id="15" name="Title 14"/>
          <p:cNvSpPr>
            <a:spLocks noGrp="1"/>
          </p:cNvSpPr>
          <p:nvPr>
            <p:ph type="title"/>
          </p:nvPr>
        </p:nvSpPr>
        <p:spPr>
          <a:xfrm>
            <a:off x="275481" y="225677"/>
            <a:ext cx="11887878" cy="917575"/>
          </a:xfrm>
        </p:spPr>
        <p:txBody>
          <a:bodyPr/>
          <a:lstStyle/>
          <a:p>
            <a:r>
              <a:rPr lang="en-GB"/>
              <a:t>Azure IaaS &amp; PaaS Spectrum</a:t>
            </a:r>
          </a:p>
        </p:txBody>
      </p:sp>
      <p:cxnSp>
        <p:nvCxnSpPr>
          <p:cNvPr id="3" name="Straight Connector 2"/>
          <p:cNvCxnSpPr/>
          <p:nvPr/>
        </p:nvCxnSpPr>
        <p:spPr>
          <a:xfrm flipH="1">
            <a:off x="9286868" y="3588098"/>
            <a:ext cx="9275"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321028" y="3588098"/>
            <a:ext cx="0" cy="1661512"/>
          </a:xfrm>
          <a:prstGeom prst="line">
            <a:avLst/>
          </a:prstGeom>
          <a:ln>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009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 Service – Azure PaaS </a:t>
            </a:r>
          </a:p>
        </p:txBody>
      </p:sp>
      <p:grpSp>
        <p:nvGrpSpPr>
          <p:cNvPr id="41" name="Group 40"/>
          <p:cNvGrpSpPr/>
          <p:nvPr/>
        </p:nvGrpSpPr>
        <p:grpSpPr>
          <a:xfrm>
            <a:off x="4615317" y="3363680"/>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884238" y="1825992"/>
            <a:ext cx="3343054" cy="3327828"/>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3" name="Group 32"/>
          <p:cNvGrpSpPr/>
          <p:nvPr/>
        </p:nvGrpSpPr>
        <p:grpSpPr>
          <a:xfrm>
            <a:off x="9145690" y="3643020"/>
            <a:ext cx="2635145" cy="1689599"/>
            <a:chOff x="8728103" y="4231511"/>
            <a:chExt cx="2635145" cy="1689599"/>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API Apps</a:t>
              </a:r>
            </a:p>
          </p:txBody>
        </p:sp>
        <p:sp>
          <p:nvSpPr>
            <p:cNvPr id="54" name="TextBox 53"/>
            <p:cNvSpPr txBox="1"/>
            <p:nvPr/>
          </p:nvSpPr>
          <p:spPr>
            <a:xfrm>
              <a:off x="8728103" y="544405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Easily build and consume APIs in the cloud</a:t>
              </a:r>
            </a:p>
          </p:txBody>
        </p:sp>
      </p:grpSp>
      <p:grpSp>
        <p:nvGrpSpPr>
          <p:cNvPr id="55" name="Group 54"/>
          <p:cNvGrpSpPr/>
          <p:nvPr/>
        </p:nvGrpSpPr>
        <p:grpSpPr>
          <a:xfrm>
            <a:off x="5466918" y="1487693"/>
            <a:ext cx="3380957" cy="1713152"/>
            <a:chOff x="5434663" y="1339128"/>
            <a:chExt cx="3380957" cy="1713152"/>
          </a:xfrm>
        </p:grpSpPr>
        <p:sp>
          <p:nvSpPr>
            <p:cNvPr id="56" name="TextBox 55"/>
            <p:cNvSpPr txBox="1"/>
            <p:nvPr/>
          </p:nvSpPr>
          <p:spPr>
            <a:xfrm>
              <a:off x="5648241" y="2147024"/>
              <a:ext cx="2929173"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Web Apps</a:t>
              </a:r>
            </a:p>
          </p:txBody>
        </p:sp>
        <p:sp>
          <p:nvSpPr>
            <p:cNvPr id="57" name="TextBox 56"/>
            <p:cNvSpPr txBox="1"/>
            <p:nvPr/>
          </p:nvSpPr>
          <p:spPr>
            <a:xfrm>
              <a:off x="5434663" y="2575226"/>
              <a:ext cx="3380957" cy="477054"/>
            </a:xfrm>
            <a:prstGeom prst="rect">
              <a:avLst/>
            </a:prstGeom>
            <a:noFill/>
          </p:spPr>
          <p:txBody>
            <a:bodyPr wrap="square" lIns="186494" rIns="186494" rtlCol="0">
              <a:spAutoFit/>
            </a:bodyPr>
            <a:lstStyle/>
            <a:p>
              <a:pPr algn="ctr">
                <a:lnSpc>
                  <a:spcPts val="1530"/>
                </a:lnSpc>
                <a:defRPr/>
              </a:pPr>
              <a:r>
                <a:rPr lang="en-US" sz="1600" kern="0" dirty="0">
                  <a:latin typeface="Segoe UI Light"/>
                </a:rPr>
                <a:t>Web apps that scale </a:t>
              </a:r>
              <a:br>
                <a:rPr lang="en-US" sz="1600" kern="0" dirty="0">
                  <a:latin typeface="Segoe UI Light"/>
                </a:rPr>
              </a:br>
              <a:r>
                <a:rPr lang="en-US" sz="1600" kern="0" dirty="0">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9145691" y="1439862"/>
            <a:ext cx="2635146" cy="1760983"/>
            <a:chOff x="8642021" y="1291297"/>
            <a:chExt cx="2635146" cy="1760983"/>
          </a:xfrm>
        </p:grpSpPr>
        <p:sp>
          <p:nvSpPr>
            <p:cNvPr id="60" name="TextBox 59"/>
            <p:cNvSpPr txBox="1"/>
            <p:nvPr/>
          </p:nvSpPr>
          <p:spPr>
            <a:xfrm>
              <a:off x="8642022" y="21470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Mobile Apps</a:t>
              </a:r>
            </a:p>
          </p:txBody>
        </p:sp>
        <p:sp>
          <p:nvSpPr>
            <p:cNvPr id="61" name="TextBox 60"/>
            <p:cNvSpPr txBox="1"/>
            <p:nvPr/>
          </p:nvSpPr>
          <p:spPr>
            <a:xfrm>
              <a:off x="8642021" y="2575226"/>
              <a:ext cx="2635145"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Build Mobile apps </a:t>
              </a:r>
              <a:br>
                <a:rPr lang="en-US" sz="1600" dirty="0">
                  <a:solidFill>
                    <a:schemeClr val="tx1"/>
                  </a:solidFill>
                </a:rPr>
              </a:br>
              <a:r>
                <a:rPr lang="en-US" sz="1600" dirty="0">
                  <a:solidFill>
                    <a:schemeClr val="tx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904293" y="1484912"/>
            <a:ext cx="0" cy="4132056"/>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46229" y="3385899"/>
            <a:ext cx="5516128" cy="0"/>
          </a:xfrm>
          <a:prstGeom prst="line">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7652023" y="5810984"/>
            <a:ext cx="2910199" cy="901606"/>
            <a:chOff x="5731151" y="2575724"/>
            <a:chExt cx="2910199" cy="901606"/>
          </a:xfrm>
        </p:grpSpPr>
        <p:sp>
          <p:nvSpPr>
            <p:cNvPr id="67" name="TextBox 66"/>
            <p:cNvSpPr txBox="1"/>
            <p:nvPr/>
          </p:nvSpPr>
          <p:spPr>
            <a:xfrm>
              <a:off x="5827509" y="2575724"/>
              <a:ext cx="2635145"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Logic Apps</a:t>
              </a:r>
            </a:p>
          </p:txBody>
        </p:sp>
        <p:sp>
          <p:nvSpPr>
            <p:cNvPr id="68" name="TextBox 67"/>
            <p:cNvSpPr txBox="1"/>
            <p:nvPr/>
          </p:nvSpPr>
          <p:spPr>
            <a:xfrm>
              <a:off x="5731151" y="3000276"/>
              <a:ext cx="291019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Automate business process across SaaS and on-premises </a:t>
              </a:r>
            </a:p>
          </p:txBody>
        </p:sp>
      </p:grpSp>
      <p:pic>
        <p:nvPicPr>
          <p:cNvPr id="6" name="Picture 5"/>
          <p:cNvPicPr>
            <a:picLocks noChangeAspect="1"/>
          </p:cNvPicPr>
          <p:nvPr/>
        </p:nvPicPr>
        <p:blipFill>
          <a:blip r:embed="rId6"/>
          <a:stretch>
            <a:fillRect/>
          </a:stretch>
        </p:blipFill>
        <p:spPr>
          <a:xfrm>
            <a:off x="6813540" y="3636137"/>
            <a:ext cx="843033" cy="843033"/>
          </a:xfrm>
          <a:prstGeom prst="rect">
            <a:avLst/>
          </a:prstGeom>
        </p:spPr>
      </p:pic>
      <p:sp>
        <p:nvSpPr>
          <p:cNvPr id="52" name="TextBox 51"/>
          <p:cNvSpPr txBox="1"/>
          <p:nvPr/>
        </p:nvSpPr>
        <p:spPr>
          <a:xfrm>
            <a:off x="6474817" y="4396763"/>
            <a:ext cx="1562700" cy="5724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000" dirty="0">
                <a:solidFill>
                  <a:schemeClr val="tx1"/>
                </a:solidFill>
              </a:rPr>
              <a:t>Functions</a:t>
            </a:r>
          </a:p>
        </p:txBody>
      </p:sp>
      <p:sp>
        <p:nvSpPr>
          <p:cNvPr id="53" name="TextBox 52"/>
          <p:cNvSpPr txBox="1"/>
          <p:nvPr/>
        </p:nvSpPr>
        <p:spPr>
          <a:xfrm>
            <a:off x="5939966" y="4826705"/>
            <a:ext cx="2605059" cy="477054"/>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600" dirty="0">
                <a:solidFill>
                  <a:schemeClr val="tx1"/>
                </a:solidFill>
              </a:rPr>
              <a:t>Create </a:t>
            </a:r>
            <a:r>
              <a:rPr lang="en-US" sz="1600" dirty="0" err="1">
                <a:solidFill>
                  <a:schemeClr val="tx1"/>
                </a:solidFill>
              </a:rPr>
              <a:t>serverless</a:t>
            </a:r>
            <a:r>
              <a:rPr lang="en-US" sz="1600" dirty="0">
                <a:solidFill>
                  <a:schemeClr val="tx1"/>
                </a:solidFill>
              </a:rPr>
              <a:t> apps without infrastructure</a:t>
            </a:r>
          </a:p>
        </p:txBody>
      </p:sp>
      <p:pic>
        <p:nvPicPr>
          <p:cNvPr id="36" name="Graphic 35">
            <a:extLst>
              <a:ext uri="{FF2B5EF4-FFF2-40B4-BE49-F238E27FC236}">
                <a16:creationId xmlns:a16="http://schemas.microsoft.com/office/drawing/2014/main" id="{B4506F05-CBC3-45C3-A216-6FB835FEF0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4488" y="5958850"/>
            <a:ext cx="785714" cy="785714"/>
          </a:xfrm>
          <a:prstGeom prst="rect">
            <a:avLst/>
          </a:prstGeom>
        </p:spPr>
      </p:pic>
    </p:spTree>
    <p:extLst>
      <p:ext uri="{BB962C8B-B14F-4D97-AF65-F5344CB8AC3E}">
        <p14:creationId xmlns:p14="http://schemas.microsoft.com/office/powerpoint/2010/main" val="5015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576" y="295730"/>
            <a:ext cx="10962419" cy="917444"/>
          </a:xfrm>
        </p:spPr>
        <p:txBody>
          <a:bodyPr/>
          <a:lstStyle/>
          <a:p>
            <a:r>
              <a:rPr lang="en-US"/>
              <a:t>Azure App Service</a:t>
            </a:r>
          </a:p>
        </p:txBody>
      </p:sp>
      <p:grpSp>
        <p:nvGrpSpPr>
          <p:cNvPr id="61" name="Group 60"/>
          <p:cNvGrpSpPr>
            <a:grpSpLocks noChangeAspect="1"/>
          </p:cNvGrpSpPr>
          <p:nvPr/>
        </p:nvGrpSpPr>
        <p:grpSpPr>
          <a:xfrm>
            <a:off x="275482" y="299319"/>
            <a:ext cx="918456" cy="914270"/>
            <a:chOff x="827088" y="-3463925"/>
            <a:chExt cx="3833812" cy="3816350"/>
          </a:xfrm>
        </p:grpSpPr>
        <p:sp>
          <p:nvSpPr>
            <p:cNvPr id="62"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3"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4"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5"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6"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7"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8"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sp>
          <p:nvSpPr>
            <p:cNvPr id="69"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26">
                <a:defRPr/>
              </a:pPr>
              <a:endParaRPr lang="en-US" sz="1071" kern="0">
                <a:solidFill>
                  <a:srgbClr val="FFFFFF"/>
                </a:solidFill>
                <a:latin typeface="Segoe UI Light" charset="0"/>
              </a:endParaRPr>
            </a:p>
          </p:txBody>
        </p:sp>
      </p:grpSp>
      <p:sp>
        <p:nvSpPr>
          <p:cNvPr id="70" name="TextBox 69"/>
          <p:cNvSpPr txBox="1"/>
          <p:nvPr/>
        </p:nvSpPr>
        <p:spPr>
          <a:xfrm>
            <a:off x="275483" y="1618180"/>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557" y="1618182"/>
            <a:ext cx="3931363" cy="4900489"/>
          </a:xfrm>
          <a:prstGeom prst="rect">
            <a:avLst/>
          </a:prstGeom>
          <a:solidFill>
            <a:srgbClr val="1B1B1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Fully managed platform</a:t>
            </a:r>
          </a:p>
        </p:txBody>
      </p:sp>
      <p:sp>
        <p:nvSpPr>
          <p:cNvPr id="72" name="TextBox 71"/>
          <p:cNvSpPr txBox="1"/>
          <p:nvPr/>
        </p:nvSpPr>
        <p:spPr>
          <a:xfrm>
            <a:off x="8229632" y="1618182"/>
            <a:ext cx="3931363" cy="4900489"/>
          </a:xfrm>
          <a:prstGeom prst="rect">
            <a:avLst/>
          </a:prstGeom>
          <a:solidFill>
            <a:srgbClr val="4B4B4B"/>
          </a:solidFill>
        </p:spPr>
        <p:txBody>
          <a:bodyPr wrap="square" lIns="182854" tIns="146283" rIns="182854" bIns="146283" rtlCol="0">
            <a:noAutofit/>
          </a:bodyPr>
          <a:lstStyle/>
          <a:p>
            <a:pPr algn="ctr" defTabSz="913637">
              <a:lnSpc>
                <a:spcPct val="90000"/>
              </a:lnSpc>
              <a:tabLst>
                <a:tab pos="895639" algn="l"/>
              </a:tabLst>
              <a:defRPr/>
            </a:pPr>
            <a:r>
              <a:rPr lang="en-US" sz="2448" kern="0">
                <a:gradFill>
                  <a:gsLst>
                    <a:gs pos="0">
                      <a:srgbClr val="FFFFFF"/>
                    </a:gs>
                    <a:gs pos="100000">
                      <a:srgbClr val="FFFFFF"/>
                    </a:gs>
                  </a:gsLst>
                  <a:lin ang="5400000" scaled="1"/>
                </a:gradFill>
                <a:latin typeface="Segoe UI Semilight" charset="0"/>
                <a:ea typeface="Segoe UI Semilight" charset="0"/>
                <a:cs typeface="Segoe UI Semilight" charset="0"/>
              </a:rPr>
              <a:t>High productivity development</a:t>
            </a:r>
          </a:p>
        </p:txBody>
      </p:sp>
      <p:grpSp>
        <p:nvGrpSpPr>
          <p:cNvPr id="30" name="Group 29"/>
          <p:cNvGrpSpPr/>
          <p:nvPr/>
        </p:nvGrpSpPr>
        <p:grpSpPr>
          <a:xfrm>
            <a:off x="497683" y="4735338"/>
            <a:ext cx="1518730" cy="1131305"/>
            <a:chOff x="496870" y="4735511"/>
            <a:chExt cx="1518944" cy="113146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0" name="TextBox 109"/>
            <p:cNvSpPr txBox="1"/>
            <p:nvPr/>
          </p:nvSpPr>
          <p:spPr>
            <a:xfrm>
              <a:off x="496870" y="5379331"/>
              <a:ext cx="151894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Active Directory </a:t>
              </a:r>
            </a:p>
            <a:p>
              <a:r>
                <a:rPr lang="en-US" sz="1399"/>
                <a:t>integrated </a:t>
              </a:r>
            </a:p>
          </p:txBody>
        </p:sp>
      </p:grpSp>
      <p:grpSp>
        <p:nvGrpSpPr>
          <p:cNvPr id="31" name="Group 30"/>
          <p:cNvGrpSpPr/>
          <p:nvPr/>
        </p:nvGrpSpPr>
        <p:grpSpPr>
          <a:xfrm>
            <a:off x="2315507" y="4661526"/>
            <a:ext cx="1808109" cy="1007484"/>
            <a:chOff x="2314953" y="4661692"/>
            <a:chExt cx="1808365" cy="1007627"/>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6" name="TextBox 115"/>
            <p:cNvSpPr txBox="1"/>
            <p:nvPr/>
          </p:nvSpPr>
          <p:spPr>
            <a:xfrm>
              <a:off x="2314953" y="5379331"/>
              <a:ext cx="1808365" cy="289988"/>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Secure + compliant </a:t>
              </a:r>
            </a:p>
          </p:txBody>
        </p:sp>
      </p:grpSp>
      <p:grpSp>
        <p:nvGrpSpPr>
          <p:cNvPr id="35" name="Group 34"/>
          <p:cNvGrpSpPr/>
          <p:nvPr/>
        </p:nvGrpSpPr>
        <p:grpSpPr>
          <a:xfrm>
            <a:off x="4454990" y="4655380"/>
            <a:ext cx="1557967" cy="1211259"/>
            <a:chOff x="4454739" y="4655544"/>
            <a:chExt cx="1558187" cy="1211432"/>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5" name="TextBox 124"/>
            <p:cNvSpPr txBox="1"/>
            <p:nvPr/>
          </p:nvSpPr>
          <p:spPr>
            <a:xfrm>
              <a:off x="4454739" y="5379331"/>
              <a:ext cx="1558187"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Reduced</a:t>
              </a:r>
              <a:br>
                <a:rPr lang="en-US" sz="1399"/>
              </a:br>
              <a:r>
                <a:rPr lang="en-US" sz="1399"/>
                <a:t>operations costs </a:t>
              </a:r>
            </a:p>
          </p:txBody>
        </p:sp>
      </p:grpSp>
      <p:grpSp>
        <p:nvGrpSpPr>
          <p:cNvPr id="36" name="Group 35"/>
          <p:cNvGrpSpPr/>
          <p:nvPr/>
        </p:nvGrpSpPr>
        <p:grpSpPr>
          <a:xfrm>
            <a:off x="6635779" y="4594861"/>
            <a:ext cx="1124715" cy="1271779"/>
            <a:chOff x="6635837" y="4595017"/>
            <a:chExt cx="1124874" cy="1271959"/>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8" name="TextBox 127"/>
            <p:cNvSpPr txBox="1"/>
            <p:nvPr/>
          </p:nvSpPr>
          <p:spPr>
            <a:xfrm>
              <a:off x="6635837" y="5379331"/>
              <a:ext cx="112487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Backup and</a:t>
              </a:r>
              <a:br>
                <a:rPr lang="en-US" sz="1399"/>
              </a:br>
              <a:r>
                <a:rPr lang="en-US" sz="1399"/>
                <a:t>recovery </a:t>
              </a:r>
            </a:p>
          </p:txBody>
        </p:sp>
      </p:grpSp>
      <p:grpSp>
        <p:nvGrpSpPr>
          <p:cNvPr id="40" name="Group 39"/>
          <p:cNvGrpSpPr/>
          <p:nvPr/>
        </p:nvGrpSpPr>
        <p:grpSpPr>
          <a:xfrm>
            <a:off x="8673822" y="4690098"/>
            <a:ext cx="1077302" cy="1176542"/>
            <a:chOff x="8674171" y="4690267"/>
            <a:chExt cx="1077455" cy="1176709"/>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7" name="TextBox 136"/>
            <p:cNvSpPr txBox="1"/>
            <p:nvPr/>
          </p:nvSpPr>
          <p:spPr>
            <a:xfrm>
              <a:off x="8674171" y="5379331"/>
              <a:ext cx="1077455"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Testing in</a:t>
              </a:r>
              <a:br>
                <a:rPr lang="en-US" sz="1399"/>
              </a:br>
              <a:r>
                <a:rPr lang="en-US" sz="1399"/>
                <a:t>production</a:t>
              </a:r>
            </a:p>
          </p:txBody>
        </p:sp>
      </p:grpSp>
      <p:grpSp>
        <p:nvGrpSpPr>
          <p:cNvPr id="39" name="Group 38"/>
          <p:cNvGrpSpPr/>
          <p:nvPr/>
        </p:nvGrpSpPr>
        <p:grpSpPr>
          <a:xfrm>
            <a:off x="10590618" y="4649622"/>
            <a:ext cx="1175397" cy="1217016"/>
            <a:chOff x="10591235" y="4649786"/>
            <a:chExt cx="1175564" cy="1217189"/>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40" name="TextBox 139"/>
            <p:cNvSpPr txBox="1"/>
            <p:nvPr/>
          </p:nvSpPr>
          <p:spPr>
            <a:xfrm>
              <a:off x="10591235" y="5379330"/>
              <a:ext cx="1175564" cy="487645"/>
            </a:xfrm>
            <a:prstGeom prst="rect">
              <a:avLst/>
            </a:prstGeom>
            <a:noFill/>
          </p:spPr>
          <p:txBody>
            <a:bodyPr wrap="none" lIns="91427" tIns="45713" rIns="91427" bIns="45713"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r>
                <a:rPr lang="en-US" sz="1399"/>
                <a:t>App gallery</a:t>
              </a:r>
              <a:br>
                <a:rPr lang="en-US" sz="1399"/>
              </a:br>
              <a:r>
                <a:rPr lang="en-US" sz="1399"/>
                <a:t>marketplace</a:t>
              </a:r>
            </a:p>
          </p:txBody>
        </p:sp>
      </p:grpSp>
      <p:grpSp>
        <p:nvGrpSpPr>
          <p:cNvPr id="29" name="Group 28"/>
          <p:cNvGrpSpPr/>
          <p:nvPr/>
        </p:nvGrpSpPr>
        <p:grpSpPr>
          <a:xfrm>
            <a:off x="502586" y="2670029"/>
            <a:ext cx="1508919" cy="1314809"/>
            <a:chOff x="501774" y="2669912"/>
            <a:chExt cx="1509134" cy="131499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07" name="TextBox 106"/>
            <p:cNvSpPr txBox="1"/>
            <p:nvPr/>
          </p:nvSpPr>
          <p:spPr>
            <a:xfrm>
              <a:off x="501774" y="3497262"/>
              <a:ext cx="1509134"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Global data</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center footprint </a:t>
              </a:r>
            </a:p>
          </p:txBody>
        </p:sp>
      </p:grpSp>
      <p:grpSp>
        <p:nvGrpSpPr>
          <p:cNvPr id="32" name="Group 31"/>
          <p:cNvGrpSpPr/>
          <p:nvPr/>
        </p:nvGrpSpPr>
        <p:grpSpPr>
          <a:xfrm>
            <a:off x="2491262" y="2756458"/>
            <a:ext cx="1456602" cy="1030752"/>
            <a:chOff x="2490732" y="2756352"/>
            <a:chExt cx="1456808" cy="1030898"/>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3" name="TextBox 112"/>
            <p:cNvSpPr txBox="1"/>
            <p:nvPr/>
          </p:nvSpPr>
          <p:spPr>
            <a:xfrm>
              <a:off x="2490732" y="3497262"/>
              <a:ext cx="1456808" cy="289988"/>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Hybrid support </a:t>
              </a:r>
            </a:p>
          </p:txBody>
        </p:sp>
      </p:grpSp>
      <p:grpSp>
        <p:nvGrpSpPr>
          <p:cNvPr id="33" name="Group 32"/>
          <p:cNvGrpSpPr/>
          <p:nvPr/>
        </p:nvGrpSpPr>
        <p:grpSpPr>
          <a:xfrm>
            <a:off x="4346267" y="2760505"/>
            <a:ext cx="1775410" cy="1224333"/>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19" name="TextBox 118"/>
            <p:cNvSpPr txBox="1"/>
            <p:nvPr/>
          </p:nvSpPr>
          <p:spPr>
            <a:xfrm>
              <a:off x="4346001" y="3497262"/>
              <a:ext cx="1775661"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Built-in auto scale</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and load balancing </a:t>
              </a:r>
            </a:p>
          </p:txBody>
        </p:sp>
      </p:grpSp>
      <p:grpSp>
        <p:nvGrpSpPr>
          <p:cNvPr id="34" name="Group 33"/>
          <p:cNvGrpSpPr/>
          <p:nvPr/>
        </p:nvGrpSpPr>
        <p:grpSpPr>
          <a:xfrm>
            <a:off x="6311250" y="2675982"/>
            <a:ext cx="1773776" cy="1308855"/>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22" name="TextBox 121"/>
            <p:cNvSpPr txBox="1"/>
            <p:nvPr/>
          </p:nvSpPr>
          <p:spPr>
            <a:xfrm>
              <a:off x="6311261" y="3497262"/>
              <a:ext cx="1774027"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High availability</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with auto-patching </a:t>
              </a:r>
            </a:p>
          </p:txBody>
        </p:sp>
      </p:grpSp>
      <p:grpSp>
        <p:nvGrpSpPr>
          <p:cNvPr id="37" name="Group 36"/>
          <p:cNvGrpSpPr/>
          <p:nvPr/>
        </p:nvGrpSpPr>
        <p:grpSpPr>
          <a:xfrm>
            <a:off x="8364009" y="2678362"/>
            <a:ext cx="1696935" cy="1306475"/>
            <a:chOff x="8364311" y="2678247"/>
            <a:chExt cx="1697175" cy="1306660"/>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1" name="TextBox 130"/>
            <p:cNvSpPr txBox="1"/>
            <p:nvPr/>
          </p:nvSpPr>
          <p:spPr>
            <a:xfrm>
              <a:off x="8364311" y="3497262"/>
              <a:ext cx="1697175"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.NET, Java, PHP,</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Node, and Python </a:t>
              </a:r>
            </a:p>
          </p:txBody>
        </p:sp>
      </p:grpSp>
      <p:grpSp>
        <p:nvGrpSpPr>
          <p:cNvPr id="38" name="Group 37"/>
          <p:cNvGrpSpPr/>
          <p:nvPr/>
        </p:nvGrpSpPr>
        <p:grpSpPr>
          <a:xfrm>
            <a:off x="10600421" y="2691458"/>
            <a:ext cx="1155778" cy="1293379"/>
            <a:chOff x="10601045" y="2691344"/>
            <a:chExt cx="1155943" cy="1293563"/>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sp>
          <p:nvSpPr>
            <p:cNvPr id="134" name="TextBox 133"/>
            <p:cNvSpPr txBox="1"/>
            <p:nvPr/>
          </p:nvSpPr>
          <p:spPr>
            <a:xfrm>
              <a:off x="10601045" y="3497262"/>
              <a:ext cx="1155943" cy="487645"/>
            </a:xfrm>
            <a:prstGeom prst="rect">
              <a:avLst/>
            </a:prstGeom>
            <a:noFill/>
          </p:spPr>
          <p:txBody>
            <a:bodyPr wrap="none" lIns="91427" tIns="45713" rIns="91427" bIns="45713" rtlCol="0">
              <a:spAutoFit/>
            </a:bodyPr>
            <a:lstStyle/>
            <a:p>
              <a:pPr algn="ctr" defTabSz="913489">
                <a:lnSpc>
                  <a:spcPct val="90000"/>
                </a:lnSpc>
                <a:defRPr/>
              </a:pPr>
              <a:r>
                <a:rPr lang="en-US" sz="1399" kern="0">
                  <a:gradFill>
                    <a:gsLst>
                      <a:gs pos="0">
                        <a:srgbClr val="FFFFFF"/>
                      </a:gs>
                      <a:gs pos="100000">
                        <a:srgbClr val="FFFFFF"/>
                      </a:gs>
                    </a:gsLst>
                    <a:lin ang="5400000" scaled="1"/>
                  </a:gradFill>
                </a:rPr>
                <a:t>Staging and</a:t>
              </a:r>
              <a:br>
                <a:rPr lang="en-US" sz="1399" kern="0">
                  <a:gradFill>
                    <a:gsLst>
                      <a:gs pos="0">
                        <a:srgbClr val="FFFFFF"/>
                      </a:gs>
                      <a:gs pos="100000">
                        <a:srgbClr val="FFFFFF"/>
                      </a:gs>
                    </a:gsLst>
                    <a:lin ang="5400000" scaled="1"/>
                  </a:gradFill>
                </a:rPr>
              </a:br>
              <a:r>
                <a:rPr lang="en-US" sz="1399" kern="0">
                  <a:gradFill>
                    <a:gsLst>
                      <a:gs pos="0">
                        <a:srgbClr val="FFFFFF"/>
                      </a:gs>
                      <a:gs pos="100000">
                        <a:srgbClr val="FFFFFF"/>
                      </a:gs>
                    </a:gsLst>
                    <a:lin ang="5400000" scaled="1"/>
                  </a:gradFill>
                </a:rPr>
                <a:t>deployment</a:t>
              </a:r>
            </a:p>
          </p:txBody>
        </p:sp>
      </p:grpSp>
    </p:spTree>
    <p:extLst>
      <p:ext uri="{BB962C8B-B14F-4D97-AF65-F5344CB8AC3E}">
        <p14:creationId xmlns:p14="http://schemas.microsoft.com/office/powerpoint/2010/main" val="86174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7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35" presetClass="path" presetSubtype="0" decel="100000" fill="hold" nodeType="withEffect">
                                  <p:stCondLst>
                                    <p:cond delay="700"/>
                                  </p:stCondLst>
                                  <p:childTnLst>
                                    <p:animMotion origin="layout" path="M 2.77556E-17 -3.7037E-6 L 2.77556E-17 0.02616 " pathEditMode="relative" rAng="0" ptsTypes="AA">
                                      <p:cBhvr>
                                        <p:cTn id="34" dur="500" spd="-100000" fill="hold"/>
                                        <p:tgtEl>
                                          <p:spTgt spid="34"/>
                                        </p:tgtEl>
                                        <p:attrNameLst>
                                          <p:attrName>ppt_x</p:attrName>
                                          <p:attrName>ppt_y</p:attrName>
                                        </p:attrNameLst>
                                      </p:cBhvr>
                                      <p:rCtr x="0" y="1296"/>
                                    </p:animMotion>
                                  </p:childTnLst>
                                </p:cTn>
                              </p:par>
                              <p:par>
                                <p:cTn id="35" presetID="10" presetClass="entr" presetSubtype="0" fill="hold" nodeType="withEffect">
                                  <p:stCondLst>
                                    <p:cond delay="80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800"/>
                                  </p:stCondLst>
                                  <p:childTnLst>
                                    <p:animMotion origin="layout" path="M 2.77556E-17 -3.7037E-6 L 2.77556E-17 0.02616 " pathEditMode="relative" rAng="0" ptsTypes="AA">
                                      <p:cBhvr>
                                        <p:cTn id="39" dur="500" spd="-100000" fill="hold"/>
                                        <p:tgtEl>
                                          <p:spTgt spid="35"/>
                                        </p:tgtEl>
                                        <p:attrNameLst>
                                          <p:attrName>ppt_x</p:attrName>
                                          <p:attrName>ppt_y</p:attrName>
                                        </p:attrNameLst>
                                      </p:cBhvr>
                                      <p:rCtr x="0" y="1296"/>
                                    </p:animMotion>
                                  </p:childTnLst>
                                </p:cTn>
                              </p:par>
                              <p:par>
                                <p:cTn id="40" presetID="10" presetClass="entr" presetSubtype="0" fill="hold" nodeType="withEffect">
                                  <p:stCondLst>
                                    <p:cond delay="90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35" presetClass="path" presetSubtype="0" decel="100000" fill="hold" nodeType="withEffect">
                                  <p:stCondLst>
                                    <p:cond delay="900"/>
                                  </p:stCondLst>
                                  <p:childTnLst>
                                    <p:animMotion origin="layout" path="M 2.77556E-17 -3.7037E-6 L 2.77556E-17 0.02616 " pathEditMode="relative" rAng="0" ptsTypes="AA">
                                      <p:cBhvr>
                                        <p:cTn id="44" dur="500" spd="-100000" fill="hold"/>
                                        <p:tgtEl>
                                          <p:spTgt spid="36"/>
                                        </p:tgtEl>
                                        <p:attrNameLst>
                                          <p:attrName>ppt_x</p:attrName>
                                          <p:attrName>ppt_y</p:attrName>
                                        </p:attrNameLst>
                                      </p:cBhvr>
                                      <p:rCtr x="0" y="1296"/>
                                    </p:animMotion>
                                  </p:childTnLst>
                                </p:cTn>
                              </p:par>
                              <p:par>
                                <p:cTn id="45" presetID="10" presetClass="entr" presetSubtype="0" fill="hold" nodeType="withEffect">
                                  <p:stCondLst>
                                    <p:cond delay="10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35" presetClass="path" presetSubtype="0" decel="100000" fill="hold" nodeType="withEffect">
                                  <p:stCondLst>
                                    <p:cond delay="1000"/>
                                  </p:stCondLst>
                                  <p:childTnLst>
                                    <p:animMotion origin="layout" path="M 2.77556E-17 -3.7037E-6 L 2.77556E-17 0.02616 " pathEditMode="relative" rAng="0" ptsTypes="AA">
                                      <p:cBhvr>
                                        <p:cTn id="49" dur="500" spd="-100000" fill="hold"/>
                                        <p:tgtEl>
                                          <p:spTgt spid="37"/>
                                        </p:tgtEl>
                                        <p:attrNameLst>
                                          <p:attrName>ppt_x</p:attrName>
                                          <p:attrName>ppt_y</p:attrName>
                                        </p:attrNameLst>
                                      </p:cBhvr>
                                      <p:rCtr x="0" y="1296"/>
                                    </p:animMotion>
                                  </p:childTnLst>
                                </p:cTn>
                              </p:par>
                              <p:par>
                                <p:cTn id="50" presetID="10" presetClass="entr" presetSubtype="0" fill="hold" nodeType="withEffect">
                                  <p:stCondLst>
                                    <p:cond delay="11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35" presetClass="path" presetSubtype="0" decel="100000" fill="hold" nodeType="withEffect">
                                  <p:stCondLst>
                                    <p:cond delay="1100"/>
                                  </p:stCondLst>
                                  <p:childTnLst>
                                    <p:animMotion origin="layout" path="M 2.77556E-17 -3.7037E-6 L 2.77556E-17 0.02616 " pathEditMode="relative" rAng="0" ptsTypes="AA">
                                      <p:cBhvr>
                                        <p:cTn id="54" dur="500" spd="-100000" fill="hold"/>
                                        <p:tgtEl>
                                          <p:spTgt spid="38"/>
                                        </p:tgtEl>
                                        <p:attrNameLst>
                                          <p:attrName>ppt_x</p:attrName>
                                          <p:attrName>ppt_y</p:attrName>
                                        </p:attrNameLst>
                                      </p:cBhvr>
                                      <p:rCtr x="0" y="1296"/>
                                    </p:animMotion>
                                  </p:childTnLst>
                                </p:cTn>
                              </p:par>
                              <p:par>
                                <p:cTn id="55" presetID="10" presetClass="entr" presetSubtype="0" fill="hold" nodeType="withEffect">
                                  <p:stCondLst>
                                    <p:cond delay="12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35" presetClass="path" presetSubtype="0" decel="100000" fill="hold" nodeType="withEffect">
                                  <p:stCondLst>
                                    <p:cond delay="1200"/>
                                  </p:stCondLst>
                                  <p:childTnLst>
                                    <p:animMotion origin="layout" path="M 2.77556E-17 -3.7037E-6 L 2.77556E-17 0.02616 " pathEditMode="relative" rAng="0" ptsTypes="AA">
                                      <p:cBhvr>
                                        <p:cTn id="59" dur="500" spd="-100000" fill="hold"/>
                                        <p:tgtEl>
                                          <p:spTgt spid="40"/>
                                        </p:tgtEl>
                                        <p:attrNameLst>
                                          <p:attrName>ppt_x</p:attrName>
                                          <p:attrName>ppt_y</p:attrName>
                                        </p:attrNameLst>
                                      </p:cBhvr>
                                      <p:rCtr x="0" y="1296"/>
                                    </p:animMotion>
                                  </p:childTnLst>
                                </p:cTn>
                              </p:par>
                              <p:par>
                                <p:cTn id="60" presetID="10" presetClass="entr" presetSubtype="0" fill="hold" nodeType="withEffect">
                                  <p:stCondLst>
                                    <p:cond delay="13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35" presetClass="path" presetSubtype="0" decel="100000" fill="hold" nodeType="withEffect">
                                  <p:stCondLst>
                                    <p:cond delay="1300"/>
                                  </p:stCondLst>
                                  <p:childTnLst>
                                    <p:animMotion origin="layout" path="M 2.77556E-17 -3.7037E-6 L 2.77556E-17 0.02616 " pathEditMode="relative" rAng="0" ptsTypes="AA">
                                      <p:cBhvr>
                                        <p:cTn id="64" dur="500" spd="-100000" fill="hold"/>
                                        <p:tgtEl>
                                          <p:spTgt spid="3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3385" y="1100149"/>
            <a:ext cx="12429709" cy="58938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pic>
        <p:nvPicPr>
          <p:cNvPr id="289" name="Picture 288"/>
          <p:cNvPicPr>
            <a:picLocks noChangeAspect="1"/>
          </p:cNvPicPr>
          <p:nvPr/>
        </p:nvPicPr>
        <p:blipFill>
          <a:blip r:embed="rId3"/>
          <a:stretch>
            <a:fillRect/>
          </a:stretch>
        </p:blipFill>
        <p:spPr>
          <a:xfrm>
            <a:off x="3383411" y="5723195"/>
            <a:ext cx="2056334" cy="1271585"/>
          </a:xfrm>
          <a:prstGeom prst="rect">
            <a:avLst/>
          </a:prstGeom>
        </p:spPr>
      </p:pic>
      <p:sp>
        <p:nvSpPr>
          <p:cNvPr id="74" name="Bent Arrow 73"/>
          <p:cNvSpPr/>
          <p:nvPr/>
        </p:nvSpPr>
        <p:spPr bwMode="auto">
          <a:xfrm>
            <a:off x="1022625" y="2609978"/>
            <a:ext cx="2835123" cy="3441867"/>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0" y="260350"/>
            <a:ext cx="11499850" cy="698500"/>
          </a:xfrm>
        </p:spPr>
        <p:txBody>
          <a:bodyPr>
            <a:noAutofit/>
          </a:bodyPr>
          <a:lstStyle/>
          <a:p>
            <a:r>
              <a:rPr lang="en-US" sz="4000"/>
              <a:t>Application Insights</a:t>
            </a:r>
          </a:p>
        </p:txBody>
      </p:sp>
      <p:sp>
        <p:nvSpPr>
          <p:cNvPr id="38" name="Freeform 95"/>
          <p:cNvSpPr>
            <a:spLocks/>
          </p:cNvSpPr>
          <p:nvPr/>
        </p:nvSpPr>
        <p:spPr bwMode="auto">
          <a:xfrm flipH="1">
            <a:off x="3631534" y="3157299"/>
            <a:ext cx="1522967" cy="98904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sp>
        <p:nvSpPr>
          <p:cNvPr id="39" name="Freeform 95"/>
          <p:cNvSpPr>
            <a:spLocks/>
          </p:cNvSpPr>
          <p:nvPr/>
        </p:nvSpPr>
        <p:spPr bwMode="auto">
          <a:xfrm flipH="1">
            <a:off x="4827086" y="3490492"/>
            <a:ext cx="1344251" cy="87298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5089" tIns="47544" rIns="95089" bIns="47544" numCol="1" anchor="t" anchorCtr="0" compatLnSpc="1">
            <a:prstTxWarp prst="textNoShape">
              <a:avLst/>
            </a:prstTxWarp>
          </a:bodyPr>
          <a:lstStyle/>
          <a:p>
            <a:pPr defTabSz="950791">
              <a:defRPr/>
            </a:pPr>
            <a:endParaRPr lang="en-US" sz="2856" kern="0">
              <a:solidFill>
                <a:srgbClr val="000000"/>
              </a:solidFill>
            </a:endParaRPr>
          </a:p>
        </p:txBody>
      </p:sp>
      <p:pic>
        <p:nvPicPr>
          <p:cNvPr id="72" name="Picture 71"/>
          <p:cNvPicPr>
            <a:picLocks noChangeAspect="1"/>
          </p:cNvPicPr>
          <p:nvPr/>
        </p:nvPicPr>
        <p:blipFill rotWithShape="1">
          <a:blip r:embed="rId4"/>
          <a:srcRect l="11266" b="33156"/>
          <a:stretch/>
        </p:blipFill>
        <p:spPr>
          <a:xfrm>
            <a:off x="3382" y="4050917"/>
            <a:ext cx="4530155" cy="2943111"/>
          </a:xfrm>
          <a:prstGeom prst="rect">
            <a:avLst/>
          </a:prstGeom>
        </p:spPr>
      </p:pic>
      <p:sp>
        <p:nvSpPr>
          <p:cNvPr id="73" name="Rectangle 72"/>
          <p:cNvSpPr/>
          <p:nvPr/>
        </p:nvSpPr>
        <p:spPr>
          <a:xfrm>
            <a:off x="1624157" y="1581669"/>
            <a:ext cx="3069384" cy="1754326"/>
          </a:xfrm>
          <a:prstGeom prst="rect">
            <a:avLst/>
          </a:prstGeom>
        </p:spPr>
        <p:txBody>
          <a:bodyPr wrap="square">
            <a:spAutoFit/>
          </a:bodyPr>
          <a:lstStyle/>
          <a:p>
            <a:pPr>
              <a:lnSpc>
                <a:spcPct val="120000"/>
              </a:lnSpc>
            </a:pPr>
            <a:r>
              <a:rPr lang="en-US" spc="31">
                <a:latin typeface="Segoe UI Light" panose="020B0502040204020203" pitchFamily="34" charset="0"/>
                <a:cs typeface="Segoe UI Light" panose="020B0502040204020203" pitchFamily="34" charset="0"/>
              </a:rPr>
              <a:t>Telemetry is collected at each</a:t>
            </a:r>
            <a:r>
              <a:rPr lang="en-US">
                <a:latin typeface="Segoe UI Light" panose="020B0502040204020203" pitchFamily="34" charset="0"/>
                <a:cs typeface="Segoe UI Light" panose="020B0502040204020203" pitchFamily="34" charset="0"/>
              </a:rPr>
              <a:t> </a:t>
            </a:r>
            <a:r>
              <a:rPr lang="en-US" spc="-31">
                <a:latin typeface="Segoe UI Light" panose="020B0502040204020203" pitchFamily="34" charset="0"/>
                <a:cs typeface="Segoe UI Light" panose="020B0502040204020203" pitchFamily="34" charset="0"/>
              </a:rPr>
              <a:t>tier: </a:t>
            </a:r>
          </a:p>
          <a:p>
            <a:pPr marL="285750" indent="-285750">
              <a:lnSpc>
                <a:spcPct val="120000"/>
              </a:lnSpc>
              <a:buFont typeface="Arial" panose="020B0604020202020204" pitchFamily="34" charset="0"/>
              <a:buChar char="•"/>
            </a:pPr>
            <a:r>
              <a:rPr lang="en-US" spc="-31">
                <a:latin typeface="Segoe UI Light" panose="020B0502040204020203" pitchFamily="34" charset="0"/>
                <a:cs typeface="Segoe UI Light" panose="020B0502040204020203" pitchFamily="34" charset="0"/>
              </a:rPr>
              <a:t>Web server</a:t>
            </a:r>
            <a:r>
              <a:rPr lang="en-US">
                <a:latin typeface="Segoe UI Light" panose="020B0502040204020203" pitchFamily="34" charset="0"/>
                <a:cs typeface="Segoe UI Light" panose="020B0502040204020203" pitchFamily="34" charset="0"/>
              </a:rPr>
              <a:t> </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Application</a:t>
            </a:r>
          </a:p>
          <a:p>
            <a:pPr marL="285750" indent="-285750">
              <a:lnSpc>
                <a:spcPct val="120000"/>
              </a:lnSpc>
              <a:buFont typeface="Arial" panose="020B0604020202020204" pitchFamily="34" charset="0"/>
              <a:buChar char="•"/>
            </a:pPr>
            <a:r>
              <a:rPr lang="en-US">
                <a:latin typeface="Segoe UI Light" panose="020B0502040204020203" pitchFamily="34" charset="0"/>
                <a:cs typeface="Segoe UI Light" panose="020B0502040204020203" pitchFamily="34" charset="0"/>
              </a:rPr>
              <a:t>Client / browser</a:t>
            </a:r>
          </a:p>
        </p:txBody>
      </p:sp>
      <p:sp>
        <p:nvSpPr>
          <p:cNvPr id="75" name="Rectangle 74"/>
          <p:cNvSpPr/>
          <p:nvPr/>
        </p:nvSpPr>
        <p:spPr>
          <a:xfrm>
            <a:off x="838723" y="1100149"/>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1</a:t>
            </a:r>
          </a:p>
        </p:txBody>
      </p:sp>
      <p:sp>
        <p:nvSpPr>
          <p:cNvPr id="77" name="Rectangle 76"/>
          <p:cNvSpPr/>
          <p:nvPr/>
        </p:nvSpPr>
        <p:spPr>
          <a:xfrm>
            <a:off x="5841870" y="4529217"/>
            <a:ext cx="3426984" cy="1391086"/>
          </a:xfrm>
          <a:prstGeom prst="rect">
            <a:avLst/>
          </a:prstGeom>
        </p:spPr>
        <p:txBody>
          <a:bodyPr wrap="square">
            <a:spAutoFit/>
          </a:bodyPr>
          <a:lstStyle/>
          <a:p>
            <a:pPr defTabSz="951121">
              <a:lnSpc>
                <a:spcPct val="120000"/>
              </a:lnSpc>
            </a:pPr>
            <a:r>
              <a:rPr lang="en-US">
                <a:solidFill>
                  <a:srgbClr val="FFFFFF"/>
                </a:solidFill>
                <a:latin typeface="Segoe UI Light" panose="020B0502040204020203" pitchFamily="34" charset="0"/>
                <a:cs typeface="Segoe UI Light" panose="020B0502040204020203" pitchFamily="34" charset="0"/>
              </a:rPr>
              <a:t>Telemetry arrives in the Application Insights service in the cloud where it is processed &amp; stored</a:t>
            </a:r>
            <a:endParaRPr lang="en-US">
              <a:solidFill>
                <a:prstClr val="black"/>
              </a:solidFill>
              <a:latin typeface="Segoe UI Light" panose="020B0502040204020203" pitchFamily="34" charset="0"/>
              <a:cs typeface="Segoe UI Light" panose="020B0502040204020203" pitchFamily="34" charset="0"/>
            </a:endParaRPr>
          </a:p>
        </p:txBody>
      </p:sp>
      <p:sp>
        <p:nvSpPr>
          <p:cNvPr id="109" name="Rectangle 108"/>
          <p:cNvSpPr/>
          <p:nvPr/>
        </p:nvSpPr>
        <p:spPr>
          <a:xfrm>
            <a:off x="8634593" y="1152574"/>
            <a:ext cx="3778909" cy="830997"/>
          </a:xfrm>
          <a:prstGeom prst="rect">
            <a:avLst/>
          </a:prstGeom>
        </p:spPr>
        <p:txBody>
          <a:bodyPr wrap="square">
            <a:spAutoFit/>
          </a:bodyPr>
          <a:lstStyle/>
          <a:p>
            <a:r>
              <a:rPr lang="en-US" sz="1600">
                <a:latin typeface="Segoe UI Light" panose="020B0502040204020203" pitchFamily="34" charset="0"/>
                <a:cs typeface="Segoe UI Light" panose="020B0502040204020203" pitchFamily="34" charset="0"/>
              </a:rPr>
              <a:t>Detect &amp; Diagnose problems in Azure Portal; Ask ad-hoc queries in Analytics; Integrate, Extend &amp; Customize</a:t>
            </a:r>
          </a:p>
        </p:txBody>
      </p:sp>
      <p:sp>
        <p:nvSpPr>
          <p:cNvPr id="110" name="Rectangle 109"/>
          <p:cNvSpPr/>
          <p:nvPr/>
        </p:nvSpPr>
        <p:spPr>
          <a:xfrm>
            <a:off x="7470845" y="765218"/>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3</a:t>
            </a:r>
          </a:p>
        </p:txBody>
      </p:sp>
      <p:sp>
        <p:nvSpPr>
          <p:cNvPr id="115" name="Right Arrow 114"/>
          <p:cNvSpPr/>
          <p:nvPr/>
        </p:nvSpPr>
        <p:spPr bwMode="auto">
          <a:xfrm>
            <a:off x="6128806" y="2677638"/>
            <a:ext cx="2205549" cy="1270146"/>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lnSpc>
                <a:spcPct val="90000"/>
              </a:lnSpc>
              <a:spcBef>
                <a:spcPct val="0"/>
              </a:spcBef>
              <a:spcAft>
                <a:spcPct val="0"/>
              </a:spcAft>
            </a:pPr>
            <a:endParaRPr lang="en-US" sz="2040" spc="-51">
              <a:gradFill>
                <a:gsLst>
                  <a:gs pos="0">
                    <a:srgbClr val="FFFFFF"/>
                  </a:gs>
                  <a:gs pos="100000">
                    <a:srgbClr val="FFFFFF"/>
                  </a:gs>
                </a:gsLst>
                <a:lin ang="5400000" scaled="0"/>
              </a:gradFill>
            </a:endParaRPr>
          </a:p>
        </p:txBody>
      </p:sp>
      <p:sp>
        <p:nvSpPr>
          <p:cNvPr id="40" name="Freeform 95"/>
          <p:cNvSpPr>
            <a:spLocks/>
          </p:cNvSpPr>
          <p:nvPr/>
        </p:nvSpPr>
        <p:spPr bwMode="auto">
          <a:xfrm flipH="1">
            <a:off x="4277106" y="2101400"/>
            <a:ext cx="2593538" cy="168429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5089" tIns="47544" rIns="95089" bIns="47544" numCol="1" anchor="ctr" anchorCtr="0" compatLnSpc="1">
            <a:prstTxWarp prst="textNoShape">
              <a:avLst/>
            </a:prstTxWarp>
          </a:bodyPr>
          <a:lstStyle/>
          <a:p>
            <a:pPr algn="ctr" defTabSz="950791">
              <a:defRPr/>
            </a:pPr>
            <a:endParaRPr lang="en-US" sz="2448" kern="0">
              <a:solidFill>
                <a:srgbClr val="692B7B"/>
              </a:solidFill>
            </a:endParaRPr>
          </a:p>
        </p:txBody>
      </p:sp>
      <p:grpSp>
        <p:nvGrpSpPr>
          <p:cNvPr id="51" name="Group 50"/>
          <p:cNvGrpSpPr/>
          <p:nvPr/>
        </p:nvGrpSpPr>
        <p:grpSpPr>
          <a:xfrm>
            <a:off x="8143370" y="4603164"/>
            <a:ext cx="4289723" cy="2390865"/>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78" name="Rectangle 77"/>
          <p:cNvSpPr/>
          <p:nvPr/>
        </p:nvSpPr>
        <p:spPr>
          <a:xfrm>
            <a:off x="4998156" y="4037984"/>
            <a:ext cx="922552" cy="1864998"/>
          </a:xfrm>
          <a:prstGeom prst="rect">
            <a:avLst/>
          </a:prstGeom>
        </p:spPr>
        <p:txBody>
          <a:bodyPr wrap="none">
            <a:noAutofit/>
          </a:bodyPr>
          <a:lstStyle/>
          <a:p>
            <a:pPr defTabSz="931552" fontAlgn="base">
              <a:lnSpc>
                <a:spcPct val="120000"/>
              </a:lnSpc>
              <a:spcBef>
                <a:spcPct val="0"/>
              </a:spcBef>
              <a:spcAft>
                <a:spcPct val="0"/>
              </a:spcAft>
            </a:pPr>
            <a:r>
              <a:rPr lang="en-US" sz="10197" b="1" kern="0"/>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718" y="2621246"/>
            <a:ext cx="2216058" cy="1749519"/>
          </a:xfrm>
          <a:prstGeom prst="rect">
            <a:avLst/>
          </a:prstGeom>
        </p:spPr>
      </p:pic>
      <p:grpSp>
        <p:nvGrpSpPr>
          <p:cNvPr id="4" name="Group 3"/>
          <p:cNvGrpSpPr/>
          <p:nvPr/>
        </p:nvGrpSpPr>
        <p:grpSpPr>
          <a:xfrm>
            <a:off x="8664117" y="2080775"/>
            <a:ext cx="3749385" cy="3454087"/>
            <a:chOff x="8270677" y="1780946"/>
            <a:chExt cx="3676201" cy="3386667"/>
          </a:xfrm>
        </p:grpSpPr>
        <p:grpSp>
          <p:nvGrpSpPr>
            <p:cNvPr id="48" name="Group 47"/>
            <p:cNvGrpSpPr/>
            <p:nvPr/>
          </p:nvGrpSpPr>
          <p:grpSpPr>
            <a:xfrm>
              <a:off x="8270677" y="1780946"/>
              <a:ext cx="3676201" cy="2930041"/>
              <a:chOff x="8238220" y="2114321"/>
              <a:chExt cx="3676201" cy="2930041"/>
            </a:xfrm>
          </p:grpSpPr>
          <p:pic>
            <p:nvPicPr>
              <p:cNvPr id="49" name="Picture 48"/>
              <p:cNvPicPr>
                <a:picLocks noChangeAspect="1"/>
              </p:cNvPicPr>
              <p:nvPr/>
            </p:nvPicPr>
            <p:blipFill>
              <a:blip r:embed="rId6"/>
              <a:stretch>
                <a:fillRect/>
              </a:stretch>
            </p:blipFill>
            <p:spPr>
              <a:xfrm>
                <a:off x="10498181" y="2736060"/>
                <a:ext cx="1416240" cy="2308302"/>
              </a:xfrm>
              <a:prstGeom prst="rect">
                <a:avLst/>
              </a:prstGeom>
            </p:spPr>
          </p:pic>
          <p:pic>
            <p:nvPicPr>
              <p:cNvPr id="79" name="Picture 78"/>
              <p:cNvPicPr>
                <a:picLocks noChangeAspect="1"/>
              </p:cNvPicPr>
              <p:nvPr/>
            </p:nvPicPr>
            <p:blipFill>
              <a:blip r:embed="rId7"/>
              <a:stretch>
                <a:fillRect/>
              </a:stretch>
            </p:blipFill>
            <p:spPr>
              <a:xfrm>
                <a:off x="9369661" y="2425191"/>
                <a:ext cx="1406394" cy="2300288"/>
              </a:xfrm>
              <a:prstGeom prst="rect">
                <a:avLst/>
              </a:prstGeom>
            </p:spPr>
          </p:pic>
          <p:pic>
            <p:nvPicPr>
              <p:cNvPr id="80" name="Picture 79"/>
              <p:cNvPicPr>
                <a:picLocks noChangeAspect="1"/>
              </p:cNvPicPr>
              <p:nvPr/>
            </p:nvPicPr>
            <p:blipFill>
              <a:blip r:embed="rId8"/>
              <a:stretch>
                <a:fillRect/>
              </a:stretch>
            </p:blipFill>
            <p:spPr>
              <a:xfrm>
                <a:off x="8238220" y="2114321"/>
                <a:ext cx="1409315" cy="2300288"/>
              </a:xfrm>
              <a:prstGeom prst="rect">
                <a:avLst/>
              </a:prstGeom>
            </p:spPr>
          </p:pic>
        </p:grpSp>
        <p:pic>
          <p:nvPicPr>
            <p:cNvPr id="81" name="Picture 80"/>
            <p:cNvPicPr>
              <a:picLocks noChangeAspect="1"/>
            </p:cNvPicPr>
            <p:nvPr/>
          </p:nvPicPr>
          <p:blipFill>
            <a:blip r:embed="rId9"/>
            <a:stretch>
              <a:fillRect/>
            </a:stretch>
          </p:blipFill>
          <p:spPr>
            <a:xfrm>
              <a:off x="8893249" y="3617985"/>
              <a:ext cx="2369564" cy="1549628"/>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257501907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3: Web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52711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Show the time to value of using Web Apps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 integration points with continuous delivery and various content sources</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Richness of ecosystem for web content</a:t>
            </a:r>
          </a:p>
          <a:p>
            <a:pPr defTabSz="932503">
              <a:lnSpc>
                <a:spcPct val="100000"/>
              </a:lnSpc>
              <a:spcBef>
                <a:spcPts val="0"/>
              </a:spcBef>
              <a:spcAft>
                <a:spcPts val="1200"/>
              </a:spcAft>
              <a:buClr>
                <a:srgbClr val="FFFFFF"/>
              </a:buClr>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Choice of</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CLI 2.0 driver git push</a:t>
            </a:r>
          </a:p>
          <a:p>
            <a:pPr lvl="1" defTabSz="932503">
              <a:lnSpc>
                <a:spcPct val="100000"/>
              </a:lnSpc>
              <a:spcBef>
                <a:spcPts val="0"/>
              </a:spcBef>
              <a:spcAft>
                <a:spcPts val="1200"/>
              </a:spcAft>
              <a:buClr>
                <a:srgbClr val="FFFFFF"/>
              </a:buClr>
              <a:defRPr/>
            </a:pPr>
            <a:r>
              <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Portal configuration, pulling from GitHub</a:t>
            </a:r>
          </a:p>
        </p:txBody>
      </p:sp>
    </p:spTree>
    <p:extLst>
      <p:ext uri="{BB962C8B-B14F-4D97-AF65-F5344CB8AC3E}">
        <p14:creationId xmlns:p14="http://schemas.microsoft.com/office/powerpoint/2010/main" val="2737371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80844E-6 L -0.05285 3.8084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2428357"/>
          </a:xfrm>
        </p:spPr>
        <p:txBody>
          <a:bodyPr/>
          <a:lstStyle/>
          <a:p>
            <a:r>
              <a:rPr lang="en-GB" sz="5400"/>
              <a:t>DevOps, Management &amp; Automation</a:t>
            </a:r>
          </a:p>
        </p:txBody>
      </p:sp>
      <p:pic>
        <p:nvPicPr>
          <p:cNvPr id="11" name="Picture Placeholder 10" descr="A picture containing metalware, thing, gear&#10;&#10;Description generated with very high confidence">
            <a:extLst>
              <a:ext uri="{FF2B5EF4-FFF2-40B4-BE49-F238E27FC236}">
                <a16:creationId xmlns:a16="http://schemas.microsoft.com/office/drawing/2014/main" id="{CFF40ACB-5E32-4103-B958-8AE9F9D11496}"/>
              </a:ext>
            </a:extLst>
          </p:cNvPr>
          <p:cNvPicPr>
            <a:picLocks noGrp="1" noChangeAspect="1"/>
          </p:cNvPicPr>
          <p:nvPr>
            <p:ph type="pic" sz="quarter" idx="10"/>
          </p:nvPr>
        </p:nvPicPr>
        <p:blipFill>
          <a:blip r:embed="rId3"/>
          <a:srcRect l="14488" r="14488"/>
          <a:stretch>
            <a:fillRect/>
          </a:stretch>
        </p:blipFill>
        <p:spPr/>
      </p:pic>
    </p:spTree>
    <p:extLst>
      <p:ext uri="{BB962C8B-B14F-4D97-AF65-F5344CB8AC3E}">
        <p14:creationId xmlns:p14="http://schemas.microsoft.com/office/powerpoint/2010/main" val="11675293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1" y="6476"/>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8097344" y="3450059"/>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8097346"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9B01308B-FDFE-47FA-9F82-F84EFE2460EA}"/>
              </a:ext>
            </a:extLst>
          </p:cNvPr>
          <p:cNvSpPr/>
          <p:nvPr/>
        </p:nvSpPr>
        <p:spPr>
          <a:xfrm>
            <a:off x="7237182"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Data Services</a:t>
            </a:r>
          </a:p>
        </p:txBody>
      </p:sp>
      <p:sp>
        <p:nvSpPr>
          <p:cNvPr id="63" name="cloud">
            <a:extLst>
              <a:ext uri="{FF2B5EF4-FFF2-40B4-BE49-F238E27FC236}">
                <a16:creationId xmlns:a16="http://schemas.microsoft.com/office/drawing/2014/main" id="{6FC120D2-A62B-4F13-9432-D5A1981F0812}"/>
              </a:ext>
            </a:extLst>
          </p:cNvPr>
          <p:cNvSpPr>
            <a:spLocks noChangeAspect="1"/>
          </p:cNvSpPr>
          <p:nvPr/>
        </p:nvSpPr>
        <p:spPr bwMode="auto">
          <a:xfrm>
            <a:off x="5884806" y="2783394"/>
            <a:ext cx="636861" cy="4029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6" name="Rectangle 75">
            <a:extLst>
              <a:ext uri="{FF2B5EF4-FFF2-40B4-BE49-F238E27FC236}">
                <a16:creationId xmlns:a16="http://schemas.microsoft.com/office/drawing/2014/main" id="{F753D573-9843-480C-AB40-1D281AECAD55}"/>
              </a:ext>
            </a:extLst>
          </p:cNvPr>
          <p:cNvSpPr/>
          <p:nvPr/>
        </p:nvSpPr>
        <p:spPr>
          <a:xfrm>
            <a:off x="7237182"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SQL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Server</a:t>
            </a:r>
          </a:p>
        </p:txBody>
      </p:sp>
      <p:grpSp>
        <p:nvGrpSpPr>
          <p:cNvPr id="77" name="Group 76">
            <a:extLst>
              <a:ext uri="{FF2B5EF4-FFF2-40B4-BE49-F238E27FC236}">
                <a16:creationId xmlns:a16="http://schemas.microsoft.com/office/drawing/2014/main" id="{7EF77E96-EEBA-4B36-B837-3FA2E611EAEE}"/>
              </a:ext>
            </a:extLst>
          </p:cNvPr>
          <p:cNvGrpSpPr/>
          <p:nvPr/>
        </p:nvGrpSpPr>
        <p:grpSpPr>
          <a:xfrm>
            <a:off x="5954546" y="5211110"/>
            <a:ext cx="481160" cy="481160"/>
            <a:chOff x="10262067" y="5357124"/>
            <a:chExt cx="426425" cy="426425"/>
          </a:xfrm>
        </p:grpSpPr>
        <p:sp>
          <p:nvSpPr>
            <p:cNvPr id="78" name="cloud">
              <a:extLst>
                <a:ext uri="{FF2B5EF4-FFF2-40B4-BE49-F238E27FC236}">
                  <a16:creationId xmlns:a16="http://schemas.microsoft.com/office/drawing/2014/main" id="{7AC4D3D8-85EF-4A09-A5ED-E11FA5D868D2}"/>
                </a:ext>
              </a:extLst>
            </p:cNvPr>
            <p:cNvSpPr>
              <a:spLocks noChangeAspect="1"/>
            </p:cNvSpPr>
            <p:nvPr/>
          </p:nvSpPr>
          <p:spPr bwMode="auto">
            <a:xfrm>
              <a:off x="10322563" y="5473699"/>
              <a:ext cx="305432" cy="193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9" name="Rectangle 78">
              <a:extLst>
                <a:ext uri="{FF2B5EF4-FFF2-40B4-BE49-F238E27FC236}">
                  <a16:creationId xmlns:a16="http://schemas.microsoft.com/office/drawing/2014/main" id="{0B5F8D2C-D1ED-482D-8579-638A4D2E015C}"/>
                </a:ext>
              </a:extLst>
            </p:cNvPr>
            <p:cNvSpPr/>
            <p:nvPr/>
          </p:nvSpPr>
          <p:spPr bwMode="auto">
            <a:xfrm>
              <a:off x="10262067" y="5357124"/>
              <a:ext cx="426425" cy="426425"/>
            </a:xfrm>
            <a:prstGeom prst="rect">
              <a:avLst/>
            </a:pr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sp>
        <p:nvSpPr>
          <p:cNvPr id="88"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10105298" y="3450061"/>
            <a:ext cx="217924"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89"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10105298" y="4618155"/>
            <a:ext cx="217922" cy="20109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90" name="Rectangle 89">
            <a:extLst>
              <a:ext uri="{FF2B5EF4-FFF2-40B4-BE49-F238E27FC236}">
                <a16:creationId xmlns:a16="http://schemas.microsoft.com/office/drawing/2014/main" id="{BA3273FF-7A7C-4CE3-9977-22F7A2C1DD26}"/>
              </a:ext>
            </a:extLst>
          </p:cNvPr>
          <p:cNvSpPr/>
          <p:nvPr/>
        </p:nvSpPr>
        <p:spPr>
          <a:xfrm>
            <a:off x="9245133"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a:solidFill>
                  <a:srgbClr val="0078D7"/>
                </a:solidFill>
                <a:latin typeface="Segoe UI" panose="020B0502040204020203" pitchFamily="34" charset="0"/>
                <a:cs typeface="Segoe UI" panose="020B0502040204020203" pitchFamily="34" charset="0"/>
              </a:rPr>
              <a:t>Azure Security</a:t>
            </a:r>
            <a:br>
              <a:rPr lang="en-US" sz="1599">
                <a:solidFill>
                  <a:srgbClr val="0078D7"/>
                </a:solidFill>
                <a:latin typeface="Segoe UI" panose="020B0502040204020203" pitchFamily="34" charset="0"/>
                <a:cs typeface="Segoe UI" panose="020B0502040204020203" pitchFamily="34" charset="0"/>
              </a:rPr>
            </a:br>
            <a:r>
              <a:rPr lang="en-US" sz="1599">
                <a:solidFill>
                  <a:srgbClr val="0078D7"/>
                </a:solidFill>
                <a:latin typeface="Segoe UI" panose="020B0502040204020203" pitchFamily="34" charset="0"/>
                <a:cs typeface="Segoe UI" panose="020B0502040204020203" pitchFamily="34" charset="0"/>
              </a:rPr>
              <a:t>&amp; Management</a:t>
            </a:r>
          </a:p>
        </p:txBody>
      </p:sp>
      <p:sp>
        <p:nvSpPr>
          <p:cNvPr id="91" name="DeveloperTools_EC7A">
            <a:extLst>
              <a:ext uri="{FF2B5EF4-FFF2-40B4-BE49-F238E27FC236}">
                <a16:creationId xmlns:a16="http://schemas.microsoft.com/office/drawing/2014/main" id="{EB6950C0-0B4C-4056-B714-7A51C940A0BB}"/>
              </a:ext>
            </a:extLst>
          </p:cNvPr>
          <p:cNvSpPr>
            <a:spLocks noChangeAspect="1" noEditPoints="1"/>
          </p:cNvSpPr>
          <p:nvPr/>
        </p:nvSpPr>
        <p:spPr bwMode="auto">
          <a:xfrm>
            <a:off x="10075326" y="2751098"/>
            <a:ext cx="277868" cy="43782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2" name="Rectangle 91">
            <a:extLst>
              <a:ext uri="{FF2B5EF4-FFF2-40B4-BE49-F238E27FC236}">
                <a16:creationId xmlns:a16="http://schemas.microsoft.com/office/drawing/2014/main" id="{FF7D8C1C-BFD3-48E2-8CE5-963B497E01A0}"/>
              </a:ext>
            </a:extLst>
          </p:cNvPr>
          <p:cNvSpPr/>
          <p:nvPr/>
        </p:nvSpPr>
        <p:spPr>
          <a:xfrm>
            <a:off x="9245133"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a:solidFill>
                  <a:srgbClr val="0078D7"/>
                </a:solidFill>
                <a:latin typeface="Segoe UI" panose="020B0502040204020203" pitchFamily="34" charset="0"/>
                <a:cs typeface="Segoe UI" panose="020B0502040204020203" pitchFamily="34" charset="0"/>
              </a:rPr>
              <a:t>On-premises</a:t>
            </a:r>
            <a:br>
              <a:rPr lang="en-US" sz="1599">
                <a:solidFill>
                  <a:srgbClr val="0078D7"/>
                </a:solidFill>
                <a:latin typeface="Segoe UI" panose="020B0502040204020203" pitchFamily="34" charset="0"/>
                <a:cs typeface="Segoe UI" panose="020B0502040204020203" pitchFamily="34" charset="0"/>
              </a:rPr>
            </a:br>
            <a:r>
              <a:rPr lang="en-US" sz="1599">
                <a:solidFill>
                  <a:srgbClr val="0078D7"/>
                </a:solidFill>
                <a:latin typeface="Segoe UI" panose="020B0502040204020203" pitchFamily="34" charset="0"/>
                <a:cs typeface="Segoe UI" panose="020B0502040204020203" pitchFamily="34" charset="0"/>
              </a:rPr>
              <a:t>Infrastructure</a:t>
            </a:r>
          </a:p>
        </p:txBody>
      </p:sp>
      <p:sp>
        <p:nvSpPr>
          <p:cNvPr id="94" name="server">
            <a:extLst>
              <a:ext uri="{FF2B5EF4-FFF2-40B4-BE49-F238E27FC236}">
                <a16:creationId xmlns:a16="http://schemas.microsoft.com/office/drawing/2014/main" id="{1C506076-E3F4-40B6-84C9-7CE159AF0F27}"/>
              </a:ext>
            </a:extLst>
          </p:cNvPr>
          <p:cNvSpPr>
            <a:spLocks noChangeAspect="1" noEditPoints="1"/>
          </p:cNvSpPr>
          <p:nvPr/>
        </p:nvSpPr>
        <p:spPr bwMode="auto">
          <a:xfrm>
            <a:off x="10104788" y="5152979"/>
            <a:ext cx="218944" cy="49302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50"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6088852" y="3450059"/>
            <a:ext cx="217929"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6"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6088853"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22B70E63-F851-4EE7-8F23-DD8FD7C9238C}"/>
              </a:ext>
            </a:extLst>
          </p:cNvPr>
          <p:cNvSpPr/>
          <p:nvPr/>
        </p:nvSpPr>
        <p:spPr>
          <a:xfrm>
            <a:off x="5228690"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Services</a:t>
            </a:r>
          </a:p>
        </p:txBody>
      </p:sp>
      <p:sp>
        <p:nvSpPr>
          <p:cNvPr id="65" name="binary">
            <a:extLst>
              <a:ext uri="{FF2B5EF4-FFF2-40B4-BE49-F238E27FC236}">
                <a16:creationId xmlns:a16="http://schemas.microsoft.com/office/drawing/2014/main" id="{AFCB2F59-EED0-453C-8E95-BF012B340755}"/>
              </a:ext>
            </a:extLst>
          </p:cNvPr>
          <p:cNvSpPr>
            <a:spLocks noChangeAspect="1" noEditPoints="1"/>
          </p:cNvSpPr>
          <p:nvPr/>
        </p:nvSpPr>
        <p:spPr bwMode="auto">
          <a:xfrm>
            <a:off x="7964830" y="2777571"/>
            <a:ext cx="488339" cy="421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70" name="Rectangle 69">
            <a:extLst>
              <a:ext uri="{FF2B5EF4-FFF2-40B4-BE49-F238E27FC236}">
                <a16:creationId xmlns:a16="http://schemas.microsoft.com/office/drawing/2014/main" id="{5782A5B2-B029-4677-973A-F7C8359396A9}"/>
              </a:ext>
            </a:extLst>
          </p:cNvPr>
          <p:cNvSpPr/>
          <p:nvPr/>
        </p:nvSpPr>
        <p:spPr>
          <a:xfrm>
            <a:off x="5228690"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t>
            </a:r>
          </a:p>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Stack</a:t>
            </a:r>
          </a:p>
        </p:txBody>
      </p:sp>
      <p:sp>
        <p:nvSpPr>
          <p:cNvPr id="71" name="Database_EFC7">
            <a:extLst>
              <a:ext uri="{FF2B5EF4-FFF2-40B4-BE49-F238E27FC236}">
                <a16:creationId xmlns:a16="http://schemas.microsoft.com/office/drawing/2014/main" id="{361D8CE8-7B88-4B41-AA64-DB50FF514590}"/>
              </a:ext>
            </a:extLst>
          </p:cNvPr>
          <p:cNvSpPr>
            <a:spLocks noChangeAspect="1" noEditPoints="1"/>
          </p:cNvSpPr>
          <p:nvPr/>
        </p:nvSpPr>
        <p:spPr bwMode="auto">
          <a:xfrm>
            <a:off x="8031666" y="5147374"/>
            <a:ext cx="354663" cy="4610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1" name="Rectangle 40">
            <a:extLst>
              <a:ext uri="{FF2B5EF4-FFF2-40B4-BE49-F238E27FC236}">
                <a16:creationId xmlns:a16="http://schemas.microsoft.com/office/drawing/2014/main" id="{D016EAAB-971A-4E47-845D-F52F95000239}"/>
              </a:ext>
            </a:extLst>
          </p:cNvPr>
          <p:cNvSpPr/>
          <p:nvPr/>
        </p:nvSpPr>
        <p:spPr bwMode="auto">
          <a:xfrm>
            <a:off x="7237722"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Data </a:t>
            </a:r>
          </a:p>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Platform</a:t>
            </a:r>
          </a:p>
        </p:txBody>
      </p:sp>
      <p:sp>
        <p:nvSpPr>
          <p:cNvPr id="87" name="Rectangle 86">
            <a:extLst>
              <a:ext uri="{FF2B5EF4-FFF2-40B4-BE49-F238E27FC236}">
                <a16:creationId xmlns:a16="http://schemas.microsoft.com/office/drawing/2014/main" id="{E77A0E0D-C4C7-41CA-A9E8-1FD859F6D5E2}"/>
              </a:ext>
            </a:extLst>
          </p:cNvPr>
          <p:cNvSpPr/>
          <p:nvPr/>
        </p:nvSpPr>
        <p:spPr bwMode="auto">
          <a:xfrm>
            <a:off x="9245673"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a:solidFill>
                  <a:srgbClr val="002050"/>
                </a:solidFill>
                <a:latin typeface="Segoe UI" panose="020B0502040204020203" pitchFamily="34" charset="0"/>
                <a:cs typeface="Segoe UI" panose="020B0502040204020203" pitchFamily="34" charset="0"/>
              </a:rPr>
              <a:t>Security &amp; Management</a:t>
            </a:r>
          </a:p>
        </p:txBody>
      </p:sp>
      <p:sp>
        <p:nvSpPr>
          <p:cNvPr id="40" name="Rectangle 39">
            <a:extLst>
              <a:ext uri="{FF2B5EF4-FFF2-40B4-BE49-F238E27FC236}">
                <a16:creationId xmlns:a16="http://schemas.microsoft.com/office/drawing/2014/main" id="{859935E2-CA6E-4FC8-901B-5731161DEBE2}"/>
              </a:ext>
            </a:extLst>
          </p:cNvPr>
          <p:cNvSpPr/>
          <p:nvPr/>
        </p:nvSpPr>
        <p:spPr bwMode="auto">
          <a:xfrm>
            <a:off x="5229230"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Unified Cloud Platform</a:t>
            </a:r>
          </a:p>
        </p:txBody>
      </p:sp>
      <p:sp>
        <p:nvSpPr>
          <p:cNvPr id="38" name="Rectangle 37">
            <a:extLst>
              <a:ext uri="{FF2B5EF4-FFF2-40B4-BE49-F238E27FC236}">
                <a16:creationId xmlns:a16="http://schemas.microsoft.com/office/drawing/2014/main" id="{0218B77A-7562-4E5C-A26F-25A46435112C}"/>
              </a:ext>
            </a:extLst>
          </p:cNvPr>
          <p:cNvSpPr/>
          <p:nvPr/>
        </p:nvSpPr>
        <p:spPr bwMode="auto">
          <a:xfrm>
            <a:off x="3220738" y="3711694"/>
            <a:ext cx="1937171" cy="827597"/>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702" fontAlgn="base">
              <a:lnSpc>
                <a:spcPct val="90000"/>
              </a:lnSpc>
              <a:spcBef>
                <a:spcPct val="0"/>
              </a:spcBef>
              <a:spcAft>
                <a:spcPct val="0"/>
              </a:spcAft>
              <a:defRPr/>
            </a:pPr>
            <a:r>
              <a:rPr lang="en-US" sz="1599" dirty="0">
                <a:solidFill>
                  <a:srgbClr val="002050"/>
                </a:solidFill>
                <a:latin typeface="Segoe UI" panose="020B0502040204020203" pitchFamily="34" charset="0"/>
                <a:cs typeface="Segoe UI" panose="020B0502040204020203" pitchFamily="34" charset="0"/>
              </a:rPr>
              <a:t>Common </a:t>
            </a:r>
            <a:br>
              <a:rPr lang="en-US" sz="1599" dirty="0">
                <a:solidFill>
                  <a:srgbClr val="002050"/>
                </a:solidFill>
                <a:latin typeface="Segoe UI" panose="020B0502040204020203" pitchFamily="34" charset="0"/>
                <a:cs typeface="Segoe UI" panose="020B0502040204020203" pitchFamily="34" charset="0"/>
              </a:rPr>
            </a:br>
            <a:r>
              <a:rPr lang="en-US" sz="1599" dirty="0">
                <a:solidFill>
                  <a:srgbClr val="002050"/>
                </a:solidFill>
                <a:latin typeface="Segoe UI" panose="020B0502040204020203" pitchFamily="34" charset="0"/>
                <a:cs typeface="Segoe UI" panose="020B0502040204020203" pitchFamily="34" charset="0"/>
              </a:rPr>
              <a:t>Identity</a:t>
            </a:r>
          </a:p>
        </p:txBody>
      </p:sp>
      <p:sp>
        <p:nvSpPr>
          <p:cNvPr id="48"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4080362" y="3450060"/>
            <a:ext cx="217926" cy="20109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4"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4080362" y="4618152"/>
            <a:ext cx="217926" cy="20109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lumMod val="65000"/>
              </a:schemeClr>
            </a:solidFill>
            <a:prstDash val="solid"/>
            <a:miter lim="800000"/>
            <a:headEnd/>
            <a:tailEnd/>
          </a:ln>
          <a:extLst/>
        </p:spPr>
        <p:txBody>
          <a:bodyPr vert="horz" wrap="square" lIns="91427" tIns="45713" rIns="91427" bIns="45713" numCol="1" anchor="t" anchorCtr="0" compatLnSpc="1">
            <a:prstTxWarp prst="textNoShape">
              <a:avLst/>
            </a:prstTxWarp>
            <a:noAutofit/>
          </a:bodyPr>
          <a:lstStyle/>
          <a:p>
            <a:pPr defTabSz="932563">
              <a:defRPr/>
            </a:pPr>
            <a:endParaRPr lang="en-US" sz="6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FF8F0A52-2ED4-4D2D-BFED-25C4C478A710}"/>
              </a:ext>
            </a:extLst>
          </p:cNvPr>
          <p:cNvSpPr/>
          <p:nvPr/>
        </p:nvSpPr>
        <p:spPr>
          <a:xfrm>
            <a:off x="3220197" y="1776945"/>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Azure 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64" name="people_5">
            <a:extLst>
              <a:ext uri="{FF2B5EF4-FFF2-40B4-BE49-F238E27FC236}">
                <a16:creationId xmlns:a16="http://schemas.microsoft.com/office/drawing/2014/main" id="{A7DE72A6-2DF2-4903-9814-AE12AF3C0323}"/>
              </a:ext>
            </a:extLst>
          </p:cNvPr>
          <p:cNvSpPr>
            <a:spLocks noChangeAspect="1" noEditPoints="1"/>
          </p:cNvSpPr>
          <p:nvPr/>
        </p:nvSpPr>
        <p:spPr bwMode="auto">
          <a:xfrm>
            <a:off x="3948976" y="2768190"/>
            <a:ext cx="480696" cy="47879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67" name="Rectangle 66">
            <a:extLst>
              <a:ext uri="{FF2B5EF4-FFF2-40B4-BE49-F238E27FC236}">
                <a16:creationId xmlns:a16="http://schemas.microsoft.com/office/drawing/2014/main" id="{27C431E3-45C0-4664-9DC1-64D2CE563C45}"/>
              </a:ext>
            </a:extLst>
          </p:cNvPr>
          <p:cNvSpPr/>
          <p:nvPr/>
        </p:nvSpPr>
        <p:spPr>
          <a:xfrm>
            <a:off x="3220197" y="5925968"/>
            <a:ext cx="1938253" cy="535455"/>
          </a:xfrm>
          <a:prstGeom prst="rect">
            <a:avLst/>
          </a:prstGeom>
        </p:spPr>
        <p:txBody>
          <a:bodyPr wrap="none" anchor="t">
            <a:noAutofit/>
          </a:bodyPr>
          <a:lstStyle/>
          <a:p>
            <a:pPr algn="ctr" defTabSz="931702" fontAlgn="base">
              <a:lnSpc>
                <a:spcPct val="90000"/>
              </a:lnSpc>
              <a:spcBef>
                <a:spcPct val="0"/>
              </a:spcBef>
              <a:spcAft>
                <a:spcPct val="0"/>
              </a:spcAft>
              <a:defRPr/>
            </a:pPr>
            <a:r>
              <a:rPr lang="en-US" sz="1599" dirty="0">
                <a:solidFill>
                  <a:srgbClr val="0078D7"/>
                </a:solidFill>
                <a:latin typeface="Segoe UI" panose="020B0502040204020203" pitchFamily="34" charset="0"/>
                <a:cs typeface="Segoe UI" panose="020B0502040204020203" pitchFamily="34" charset="0"/>
              </a:rPr>
              <a:t>Active</a:t>
            </a:r>
            <a:br>
              <a:rPr lang="en-US" sz="1599" dirty="0">
                <a:solidFill>
                  <a:srgbClr val="0078D7"/>
                </a:solidFill>
                <a:latin typeface="Segoe UI" panose="020B0502040204020203" pitchFamily="34" charset="0"/>
                <a:cs typeface="Segoe UI" panose="020B0502040204020203" pitchFamily="34" charset="0"/>
              </a:rPr>
            </a:br>
            <a:r>
              <a:rPr lang="en-US" sz="1599" dirty="0">
                <a:solidFill>
                  <a:srgbClr val="0078D7"/>
                </a:solidFill>
                <a:latin typeface="Segoe UI" panose="020B0502040204020203" pitchFamily="34" charset="0"/>
                <a:cs typeface="Segoe UI" panose="020B0502040204020203" pitchFamily="34" charset="0"/>
              </a:rPr>
              <a:t>Directory</a:t>
            </a:r>
          </a:p>
        </p:txBody>
      </p:sp>
      <p:sp>
        <p:nvSpPr>
          <p:cNvPr id="80" name="people_5">
            <a:extLst>
              <a:ext uri="{FF2B5EF4-FFF2-40B4-BE49-F238E27FC236}">
                <a16:creationId xmlns:a16="http://schemas.microsoft.com/office/drawing/2014/main" id="{F2F6BB82-213D-4F13-BA71-00F561C9633B}"/>
              </a:ext>
            </a:extLst>
          </p:cNvPr>
          <p:cNvSpPr>
            <a:spLocks noChangeAspect="1" noEditPoints="1"/>
          </p:cNvSpPr>
          <p:nvPr/>
        </p:nvSpPr>
        <p:spPr bwMode="auto">
          <a:xfrm>
            <a:off x="3948976" y="5129253"/>
            <a:ext cx="480696" cy="478790"/>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18" name="Rectangle 117">
            <a:extLst>
              <a:ext uri="{FF2B5EF4-FFF2-40B4-BE49-F238E27FC236}">
                <a16:creationId xmlns:a16="http://schemas.microsoft.com/office/drawing/2014/main" id="{363C846E-432E-4E96-8B4E-9BF8EB00F050}"/>
              </a:ext>
            </a:extLst>
          </p:cNvPr>
          <p:cNvSpPr/>
          <p:nvPr/>
        </p:nvSpPr>
        <p:spPr>
          <a:xfrm>
            <a:off x="444056" y="3070216"/>
            <a:ext cx="1157847"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Hybrid</a:t>
            </a:r>
          </a:p>
        </p:txBody>
      </p:sp>
      <p:cxnSp>
        <p:nvCxnSpPr>
          <p:cNvPr id="125" name="Straight Connector 124">
            <a:extLst>
              <a:ext uri="{FF2B5EF4-FFF2-40B4-BE49-F238E27FC236}">
                <a16:creationId xmlns:a16="http://schemas.microsoft.com/office/drawing/2014/main" id="{666995A1-F57E-40F9-A7AD-9C95688B5828}"/>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66" name="Group 65">
            <a:extLst>
              <a:ext uri="{FF2B5EF4-FFF2-40B4-BE49-F238E27FC236}">
                <a16:creationId xmlns:a16="http://schemas.microsoft.com/office/drawing/2014/main" id="{77AD9DD7-EB86-45CE-9B27-089347C7D079}"/>
              </a:ext>
            </a:extLst>
          </p:cNvPr>
          <p:cNvGrpSpPr/>
          <p:nvPr/>
        </p:nvGrpSpPr>
        <p:grpSpPr>
          <a:xfrm>
            <a:off x="734446" y="2270870"/>
            <a:ext cx="591068" cy="577315"/>
            <a:chOff x="2088630" y="3287843"/>
            <a:chExt cx="429718" cy="419725"/>
          </a:xfrm>
          <a:noFill/>
        </p:grpSpPr>
        <p:sp>
          <p:nvSpPr>
            <p:cNvPr id="68" name="Rectangle 67">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69" name="Rectangle 68">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96" name="Rectangle 95">
            <a:extLst>
              <a:ext uri="{FF2B5EF4-FFF2-40B4-BE49-F238E27FC236}">
                <a16:creationId xmlns:a16="http://schemas.microsoft.com/office/drawing/2014/main" id="{49535226-A5A3-44D8-A4FC-5A49A448740E}"/>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98" name="Rectangle 97">
            <a:extLst>
              <a:ext uri="{FF2B5EF4-FFF2-40B4-BE49-F238E27FC236}">
                <a16:creationId xmlns:a16="http://schemas.microsoft.com/office/drawing/2014/main" id="{5FDFACDC-96D5-4BA5-8D54-B8F95EB3E06F}"/>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99" name="light">
            <a:extLst>
              <a:ext uri="{FF2B5EF4-FFF2-40B4-BE49-F238E27FC236}">
                <a16:creationId xmlns:a16="http://schemas.microsoft.com/office/drawing/2014/main" id="{57991A70-4936-428B-9A9E-2E9E26BB60A1}"/>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00" name="Freeform 60">
            <a:extLst>
              <a:ext uri="{FF2B5EF4-FFF2-40B4-BE49-F238E27FC236}">
                <a16:creationId xmlns:a16="http://schemas.microsoft.com/office/drawing/2014/main" id="{C2800AB5-2FCF-4153-B424-7375C18C80FF}"/>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01" name="Rectangle 100">
            <a:extLst>
              <a:ext uri="{FF2B5EF4-FFF2-40B4-BE49-F238E27FC236}">
                <a16:creationId xmlns:a16="http://schemas.microsoft.com/office/drawing/2014/main" id="{400BF1EA-263F-41CC-8696-2F11FC04B09A}"/>
              </a:ext>
            </a:extLst>
          </p:cNvPr>
          <p:cNvSpPr/>
          <p:nvPr/>
        </p:nvSpPr>
        <p:spPr>
          <a:xfrm>
            <a:off x="381455" y="1647831"/>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02" name="speedometer_2">
            <a:extLst>
              <a:ext uri="{FF2B5EF4-FFF2-40B4-BE49-F238E27FC236}">
                <a16:creationId xmlns:a16="http://schemas.microsoft.com/office/drawing/2014/main" id="{64C36805-3BA9-47F2-94D4-50E4A63F3198}"/>
              </a:ext>
            </a:extLst>
          </p:cNvPr>
          <p:cNvSpPr>
            <a:spLocks noChangeAspect="1" noEditPoints="1"/>
          </p:cNvSpPr>
          <p:nvPr/>
        </p:nvSpPr>
        <p:spPr bwMode="auto">
          <a:xfrm>
            <a:off x="778141" y="1015641"/>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Title 1">
            <a:extLst>
              <a:ext uri="{FF2B5EF4-FFF2-40B4-BE49-F238E27FC236}">
                <a16:creationId xmlns:a16="http://schemas.microsoft.com/office/drawing/2014/main" id="{11F68C0C-7BAD-4425-B094-371C47CCFA3B}"/>
              </a:ext>
            </a:extLst>
          </p:cNvPr>
          <p:cNvSpPr txBox="1">
            <a:spLocks/>
          </p:cNvSpPr>
          <p:nvPr/>
        </p:nvSpPr>
        <p:spPr>
          <a:xfrm>
            <a:off x="3083653" y="486570"/>
            <a:ext cx="80780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spcAft>
                <a:spcPts val="600"/>
              </a:spcAft>
              <a:defRPr/>
            </a:pPr>
            <a:r>
              <a:rPr lang="en-US" sz="3264" spc="-51" dirty="0">
                <a:solidFill>
                  <a:srgbClr val="505050"/>
                </a:solidFill>
                <a:latin typeface="Segoe UI Light"/>
              </a:rPr>
              <a:t>Providing the only consistent, hybrid cloud</a:t>
            </a:r>
            <a:endParaRPr lang="en-US" sz="3264" dirty="0">
              <a:solidFill>
                <a:srgbClr val="505050"/>
              </a:solidFill>
              <a:latin typeface="Segoe UI Light"/>
            </a:endParaRPr>
          </a:p>
        </p:txBody>
      </p:sp>
    </p:spTree>
    <p:extLst>
      <p:ext uri="{BB962C8B-B14F-4D97-AF65-F5344CB8AC3E}">
        <p14:creationId xmlns:p14="http://schemas.microsoft.com/office/powerpoint/2010/main" val="254506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 presetClass="emph" presetSubtype="0" accel="100000" autoRev="1" fill="hold" grpId="1" nodeType="withEffect">
                                  <p:stCondLst>
                                    <p:cond delay="0"/>
                                  </p:stCondLst>
                                  <p:childTnLst>
                                    <p:animScale>
                                      <p:cBhvr>
                                        <p:cTn id="9" dur="500" fill="hold"/>
                                        <p:tgtEl>
                                          <p:spTgt spid="38"/>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6" presetClass="emph" presetSubtype="0" accel="100000" autoRev="1" fill="hold" grpId="1" nodeType="withEffect">
                                  <p:stCondLst>
                                    <p:cond delay="0"/>
                                  </p:stCondLst>
                                  <p:childTnLst>
                                    <p:animScale>
                                      <p:cBhvr>
                                        <p:cTn id="14" dur="500" fill="hold"/>
                                        <p:tgtEl>
                                          <p:spTgt spid="40"/>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6" presetClass="emph" presetSubtype="0" accel="100000" autoRev="1" fill="hold" grpId="1" nodeType="withEffect">
                                  <p:stCondLst>
                                    <p:cond delay="0"/>
                                  </p:stCondLst>
                                  <p:childTnLst>
                                    <p:animScale>
                                      <p:cBhvr>
                                        <p:cTn id="19" dur="500" fill="hold"/>
                                        <p:tgtEl>
                                          <p:spTgt spid="41"/>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6" presetClass="emph" presetSubtype="0" accel="100000" autoRev="1" fill="hold" grpId="1" nodeType="withEffect">
                                  <p:stCondLst>
                                    <p:cond delay="0"/>
                                  </p:stCondLst>
                                  <p:childTnLst>
                                    <p:animScale>
                                      <p:cBhvr>
                                        <p:cTn id="24" dur="500" fill="hold"/>
                                        <p:tgtEl>
                                          <p:spTgt spid="87"/>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48"/>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48"/>
                                        </p:tgtEl>
                                      </p:cBhvr>
                                      <p:by x="0" y="0"/>
                                    </p:animScale>
                                  </p:childTnLst>
                                </p:cTn>
                              </p:par>
                              <p:par>
                                <p:cTn id="29" presetID="35" presetClass="path" presetSubtype="0" decel="100000" fill="hold" grpId="2" nodeType="withEffect">
                                  <p:stCondLst>
                                    <p:cond delay="250"/>
                                  </p:stCondLst>
                                  <p:childTnLst>
                                    <p:animMotion origin="layout" path="M 1.04167E-6 1.11111E-6 L 1.04167E-6 0.11667 " pathEditMode="relative" rAng="0" ptsTypes="AA">
                                      <p:cBhvr>
                                        <p:cTn id="30" dur="600" spd="-100000" fill="hold"/>
                                        <p:tgtEl>
                                          <p:spTgt spid="48"/>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50"/>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50"/>
                                        </p:tgtEl>
                                      </p:cBhvr>
                                      <p:by x="0" y="0"/>
                                    </p:animScale>
                                  </p:childTnLst>
                                </p:cTn>
                              </p:par>
                              <p:par>
                                <p:cTn id="35" presetID="35" presetClass="path" presetSubtype="0" decel="100000" fill="hold" grpId="2" nodeType="withEffect">
                                  <p:stCondLst>
                                    <p:cond delay="250"/>
                                  </p:stCondLst>
                                  <p:childTnLst>
                                    <p:animMotion origin="layout" path="M 2.70833E-6 1.11111E-6 L 2.70833E-6 0.11667 " pathEditMode="relative" rAng="0" ptsTypes="AA">
                                      <p:cBhvr>
                                        <p:cTn id="36" dur="600" spd="-100000" fill="hold"/>
                                        <p:tgtEl>
                                          <p:spTgt spid="50"/>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51"/>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51"/>
                                        </p:tgtEl>
                                      </p:cBhvr>
                                      <p:by x="0" y="0"/>
                                    </p:animScale>
                                  </p:childTnLst>
                                </p:cTn>
                              </p:par>
                              <p:par>
                                <p:cTn id="41" presetID="35" presetClass="path" presetSubtype="0" decel="100000" fill="hold" grpId="2" nodeType="withEffect">
                                  <p:stCondLst>
                                    <p:cond delay="250"/>
                                  </p:stCondLst>
                                  <p:childTnLst>
                                    <p:animMotion origin="layout" path="M 4.16667E-6 1.11111E-6 L 4.16667E-6 0.11667 " pathEditMode="relative" rAng="0" ptsTypes="AA">
                                      <p:cBhvr>
                                        <p:cTn id="42" dur="600" spd="-100000" fill="hold"/>
                                        <p:tgtEl>
                                          <p:spTgt spid="51"/>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88"/>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88"/>
                                        </p:tgtEl>
                                      </p:cBhvr>
                                      <p:by x="0" y="0"/>
                                    </p:animScale>
                                  </p:childTnLst>
                                </p:cTn>
                              </p:par>
                              <p:par>
                                <p:cTn id="47" presetID="35" presetClass="path" presetSubtype="0" decel="100000" fill="hold" grpId="2" nodeType="withEffect">
                                  <p:stCondLst>
                                    <p:cond delay="250"/>
                                  </p:stCondLst>
                                  <p:childTnLst>
                                    <p:animMotion origin="layout" path="M -4.16667E-6 1.11111E-6 L -4.16667E-6 0.11667 " pathEditMode="relative" rAng="0" ptsTypes="AA">
                                      <p:cBhvr>
                                        <p:cTn id="48" dur="600" spd="-100000" fill="hold"/>
                                        <p:tgtEl>
                                          <p:spTgt spid="88"/>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44"/>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44"/>
                                        </p:tgtEl>
                                      </p:cBhvr>
                                      <p:by x="0" y="0"/>
                                    </p:animScale>
                                  </p:childTnLst>
                                </p:cTn>
                              </p:par>
                              <p:par>
                                <p:cTn id="53" presetID="35" presetClass="path" presetSubtype="0" decel="100000" fill="hold" grpId="2" nodeType="withEffect">
                                  <p:stCondLst>
                                    <p:cond delay="250"/>
                                  </p:stCondLst>
                                  <p:childTnLst>
                                    <p:animMotion origin="layout" path="M 1.04167E-6 2.96296E-6 L 1.04167E-6 -0.12431 " pathEditMode="relative" rAng="0" ptsTypes="AA">
                                      <p:cBhvr>
                                        <p:cTn id="54" dur="600" spd="-100000" fill="hold"/>
                                        <p:tgtEl>
                                          <p:spTgt spid="44"/>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46"/>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46"/>
                                        </p:tgtEl>
                                      </p:cBhvr>
                                      <p:by x="0" y="0"/>
                                    </p:animScale>
                                  </p:childTnLst>
                                </p:cTn>
                              </p:par>
                              <p:par>
                                <p:cTn id="59" presetID="35" presetClass="path" presetSubtype="0" decel="100000" fill="hold" grpId="2" nodeType="withEffect">
                                  <p:stCondLst>
                                    <p:cond delay="250"/>
                                  </p:stCondLst>
                                  <p:childTnLst>
                                    <p:animMotion origin="layout" path="M 2.70833E-6 2.96296E-6 L 2.70833E-6 -0.12431 " pathEditMode="relative" rAng="0" ptsTypes="AA">
                                      <p:cBhvr>
                                        <p:cTn id="60" dur="600" spd="-100000" fill="hold"/>
                                        <p:tgtEl>
                                          <p:spTgt spid="46"/>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47"/>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47"/>
                                        </p:tgtEl>
                                      </p:cBhvr>
                                      <p:by x="0" y="0"/>
                                    </p:animScale>
                                  </p:childTnLst>
                                </p:cTn>
                              </p:par>
                              <p:par>
                                <p:cTn id="65" presetID="35" presetClass="path" presetSubtype="0" decel="100000" fill="hold" grpId="2" nodeType="withEffect">
                                  <p:stCondLst>
                                    <p:cond delay="250"/>
                                  </p:stCondLst>
                                  <p:childTnLst>
                                    <p:animMotion origin="layout" path="M 4.16667E-6 2.96296E-6 L 4.16667E-6 -0.12431 " pathEditMode="relative" rAng="0" ptsTypes="AA">
                                      <p:cBhvr>
                                        <p:cTn id="66" dur="600" spd="-100000" fill="hold"/>
                                        <p:tgtEl>
                                          <p:spTgt spid="47"/>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89"/>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89"/>
                                        </p:tgtEl>
                                      </p:cBhvr>
                                      <p:by x="0" y="0"/>
                                    </p:animScale>
                                  </p:childTnLst>
                                </p:cTn>
                              </p:par>
                              <p:par>
                                <p:cTn id="71" presetID="35" presetClass="path" presetSubtype="0" decel="100000" fill="hold" grpId="2" nodeType="withEffect">
                                  <p:stCondLst>
                                    <p:cond delay="250"/>
                                  </p:stCondLst>
                                  <p:childTnLst>
                                    <p:animMotion origin="layout" path="M -4.16667E-6 2.96296E-6 L -4.16667E-6 -0.12431 " pathEditMode="relative" rAng="0" ptsTypes="AA">
                                      <p:cBhvr>
                                        <p:cTn id="72" dur="600" spd="-100000" fill="hold"/>
                                        <p:tgtEl>
                                          <p:spTgt spid="89"/>
                                        </p:tgtEl>
                                        <p:attrNameLst>
                                          <p:attrName>ppt_x</p:attrName>
                                          <p:attrName>ppt_y</p:attrName>
                                        </p:attrNameLst>
                                      </p:cBhvr>
                                      <p:rCtr x="0" y="-6227"/>
                                    </p:animMotion>
                                  </p:childTnLst>
                                </p:cTn>
                              </p:par>
                              <p:par>
                                <p:cTn id="73" presetID="1" presetClass="entr" presetSubtype="0" fill="hold" grpId="0" nodeType="withEffect">
                                  <p:stCondLst>
                                    <p:cond delay="0"/>
                                  </p:stCondLst>
                                  <p:childTnLst>
                                    <p:set>
                                      <p:cBhvr>
                                        <p:cTn id="74" dur="1" fill="hold">
                                          <p:stCondLst>
                                            <p:cond delay="499"/>
                                          </p:stCondLst>
                                        </p:cTn>
                                        <p:tgtEl>
                                          <p:spTgt spid="64"/>
                                        </p:tgtEl>
                                        <p:attrNameLst>
                                          <p:attrName>style.visibility</p:attrName>
                                        </p:attrNameLst>
                                      </p:cBhvr>
                                      <p:to>
                                        <p:strVal val="visible"/>
                                      </p:to>
                                    </p:set>
                                  </p:childTnLst>
                                </p:cTn>
                              </p:par>
                              <p:par>
                                <p:cTn id="75" presetID="6" presetClass="emph" presetSubtype="0" accel="100000" autoRev="1" fill="hold" grpId="1" nodeType="withEffect">
                                  <p:stCondLst>
                                    <p:cond delay="0"/>
                                  </p:stCondLst>
                                  <p:childTnLst>
                                    <p:animScale>
                                      <p:cBhvr>
                                        <p:cTn id="76" dur="500" fill="hold"/>
                                        <p:tgtEl>
                                          <p:spTgt spid="64"/>
                                        </p:tgtEl>
                                      </p:cBhvr>
                                      <p:by x="0" y="0"/>
                                    </p:animScale>
                                  </p:childTnLst>
                                </p:cTn>
                              </p:par>
                              <p:par>
                                <p:cTn id="77" presetID="1" presetClass="entr" presetSubtype="0" fill="hold" grpId="0" nodeType="withEffect">
                                  <p:stCondLst>
                                    <p:cond delay="0"/>
                                  </p:stCondLst>
                                  <p:childTnLst>
                                    <p:set>
                                      <p:cBhvr>
                                        <p:cTn id="78" dur="1" fill="hold">
                                          <p:stCondLst>
                                            <p:cond delay="499"/>
                                          </p:stCondLst>
                                        </p:cTn>
                                        <p:tgtEl>
                                          <p:spTgt spid="65"/>
                                        </p:tgtEl>
                                        <p:attrNameLst>
                                          <p:attrName>style.visibility</p:attrName>
                                        </p:attrNameLst>
                                      </p:cBhvr>
                                      <p:to>
                                        <p:strVal val="visible"/>
                                      </p:to>
                                    </p:set>
                                  </p:childTnLst>
                                </p:cTn>
                              </p:par>
                              <p:par>
                                <p:cTn id="79" presetID="6" presetClass="emph" presetSubtype="0" accel="100000" autoRev="1" fill="hold" grpId="1" nodeType="withEffect">
                                  <p:stCondLst>
                                    <p:cond delay="0"/>
                                  </p:stCondLst>
                                  <p:childTnLst>
                                    <p:animScale>
                                      <p:cBhvr>
                                        <p:cTn id="80" dur="500" fill="hold"/>
                                        <p:tgtEl>
                                          <p:spTgt spid="65"/>
                                        </p:tgtEl>
                                      </p:cBhvr>
                                      <p:by x="0" y="0"/>
                                    </p:animScale>
                                  </p:childTnLst>
                                </p:cTn>
                              </p:par>
                              <p:par>
                                <p:cTn id="81" presetID="1" presetClass="entr" presetSubtype="0" fill="hold" grpId="0" nodeType="withEffect">
                                  <p:stCondLst>
                                    <p:cond delay="0"/>
                                  </p:stCondLst>
                                  <p:childTnLst>
                                    <p:set>
                                      <p:cBhvr>
                                        <p:cTn id="82" dur="1" fill="hold">
                                          <p:stCondLst>
                                            <p:cond delay="499"/>
                                          </p:stCondLst>
                                        </p:cTn>
                                        <p:tgtEl>
                                          <p:spTgt spid="63"/>
                                        </p:tgtEl>
                                        <p:attrNameLst>
                                          <p:attrName>style.visibility</p:attrName>
                                        </p:attrNameLst>
                                      </p:cBhvr>
                                      <p:to>
                                        <p:strVal val="visible"/>
                                      </p:to>
                                    </p:set>
                                  </p:childTnLst>
                                </p:cTn>
                              </p:par>
                              <p:par>
                                <p:cTn id="83" presetID="6" presetClass="emph" presetSubtype="0" accel="100000" autoRev="1" fill="hold" grpId="1" nodeType="withEffect">
                                  <p:stCondLst>
                                    <p:cond delay="0"/>
                                  </p:stCondLst>
                                  <p:childTnLst>
                                    <p:animScale>
                                      <p:cBhvr>
                                        <p:cTn id="84" dur="500" fill="hold"/>
                                        <p:tgtEl>
                                          <p:spTgt spid="63"/>
                                        </p:tgtEl>
                                      </p:cBhvr>
                                      <p:by x="0" y="0"/>
                                    </p:animScale>
                                  </p:childTnLst>
                                </p:cTn>
                              </p:par>
                              <p:par>
                                <p:cTn id="85" presetID="1" presetClass="entr" presetSubtype="0" fill="hold" grpId="0" nodeType="withEffect">
                                  <p:stCondLst>
                                    <p:cond delay="0"/>
                                  </p:stCondLst>
                                  <p:childTnLst>
                                    <p:set>
                                      <p:cBhvr>
                                        <p:cTn id="86" dur="1" fill="hold">
                                          <p:stCondLst>
                                            <p:cond delay="499"/>
                                          </p:stCondLst>
                                        </p:cTn>
                                        <p:tgtEl>
                                          <p:spTgt spid="91"/>
                                        </p:tgtEl>
                                        <p:attrNameLst>
                                          <p:attrName>style.visibility</p:attrName>
                                        </p:attrNameLst>
                                      </p:cBhvr>
                                      <p:to>
                                        <p:strVal val="visible"/>
                                      </p:to>
                                    </p:set>
                                  </p:childTnLst>
                                </p:cTn>
                              </p:par>
                              <p:par>
                                <p:cTn id="87" presetID="6" presetClass="emph" presetSubtype="0" accel="100000" autoRev="1" fill="hold" grpId="1" nodeType="withEffect">
                                  <p:stCondLst>
                                    <p:cond delay="0"/>
                                  </p:stCondLst>
                                  <p:childTnLst>
                                    <p:animScale>
                                      <p:cBhvr>
                                        <p:cTn id="88" dur="500" fill="hold"/>
                                        <p:tgtEl>
                                          <p:spTgt spid="91"/>
                                        </p:tgtEl>
                                      </p:cBhvr>
                                      <p:by x="0" y="0"/>
                                    </p:animScale>
                                  </p:childTnLst>
                                </p:cTn>
                              </p:par>
                              <p:par>
                                <p:cTn id="89" presetID="1" presetClass="entr" presetSubtype="0" fill="hold" grpId="0" nodeType="withEffect">
                                  <p:stCondLst>
                                    <p:cond delay="0"/>
                                  </p:stCondLst>
                                  <p:childTnLst>
                                    <p:set>
                                      <p:cBhvr>
                                        <p:cTn id="90" dur="1" fill="hold">
                                          <p:stCondLst>
                                            <p:cond delay="499"/>
                                          </p:stCondLst>
                                        </p:cTn>
                                        <p:tgtEl>
                                          <p:spTgt spid="80"/>
                                        </p:tgtEl>
                                        <p:attrNameLst>
                                          <p:attrName>style.visibility</p:attrName>
                                        </p:attrNameLst>
                                      </p:cBhvr>
                                      <p:to>
                                        <p:strVal val="visible"/>
                                      </p:to>
                                    </p:set>
                                  </p:childTnLst>
                                </p:cTn>
                              </p:par>
                              <p:par>
                                <p:cTn id="91" presetID="6" presetClass="emph" presetSubtype="0" accel="100000" autoRev="1" fill="hold" grpId="1" nodeType="withEffect">
                                  <p:stCondLst>
                                    <p:cond delay="0"/>
                                  </p:stCondLst>
                                  <p:childTnLst>
                                    <p:animScale>
                                      <p:cBhvr>
                                        <p:cTn id="92" dur="500" fill="hold"/>
                                        <p:tgtEl>
                                          <p:spTgt spid="80"/>
                                        </p:tgtEl>
                                      </p:cBhvr>
                                      <p:by x="0" y="0"/>
                                    </p:animScale>
                                  </p:childTnLst>
                                </p:cTn>
                              </p:par>
                              <p:par>
                                <p:cTn id="93" presetID="1" presetClass="entr" presetSubtype="0" fill="hold" grpId="0" nodeType="withEffect">
                                  <p:stCondLst>
                                    <p:cond delay="0"/>
                                  </p:stCondLst>
                                  <p:childTnLst>
                                    <p:set>
                                      <p:cBhvr>
                                        <p:cTn id="94" dur="1" fill="hold">
                                          <p:stCondLst>
                                            <p:cond delay="499"/>
                                          </p:stCondLst>
                                        </p:cTn>
                                        <p:tgtEl>
                                          <p:spTgt spid="71"/>
                                        </p:tgtEl>
                                        <p:attrNameLst>
                                          <p:attrName>style.visibility</p:attrName>
                                        </p:attrNameLst>
                                      </p:cBhvr>
                                      <p:to>
                                        <p:strVal val="visible"/>
                                      </p:to>
                                    </p:set>
                                  </p:childTnLst>
                                </p:cTn>
                              </p:par>
                              <p:par>
                                <p:cTn id="95" presetID="6" presetClass="emph" presetSubtype="0" accel="100000" autoRev="1" fill="hold" grpId="1" nodeType="withEffect">
                                  <p:stCondLst>
                                    <p:cond delay="0"/>
                                  </p:stCondLst>
                                  <p:childTnLst>
                                    <p:animScale>
                                      <p:cBhvr>
                                        <p:cTn id="96" dur="500" fill="hold"/>
                                        <p:tgtEl>
                                          <p:spTgt spid="71"/>
                                        </p:tgtEl>
                                      </p:cBhvr>
                                      <p:by x="0" y="0"/>
                                    </p:animScale>
                                  </p:childTnLst>
                                </p:cTn>
                              </p:par>
                              <p:par>
                                <p:cTn id="97" presetID="1" presetClass="entr" presetSubtype="0" fill="hold" nodeType="withEffect">
                                  <p:stCondLst>
                                    <p:cond delay="0"/>
                                  </p:stCondLst>
                                  <p:childTnLst>
                                    <p:set>
                                      <p:cBhvr>
                                        <p:cTn id="98" dur="1" fill="hold">
                                          <p:stCondLst>
                                            <p:cond delay="499"/>
                                          </p:stCondLst>
                                        </p:cTn>
                                        <p:tgtEl>
                                          <p:spTgt spid="77"/>
                                        </p:tgtEl>
                                        <p:attrNameLst>
                                          <p:attrName>style.visibility</p:attrName>
                                        </p:attrNameLst>
                                      </p:cBhvr>
                                      <p:to>
                                        <p:strVal val="visible"/>
                                      </p:to>
                                    </p:set>
                                  </p:childTnLst>
                                </p:cTn>
                              </p:par>
                              <p:par>
                                <p:cTn id="99" presetID="6" presetClass="emph" presetSubtype="0" accel="100000" autoRev="1" fill="hold" nodeType="withEffect">
                                  <p:stCondLst>
                                    <p:cond delay="0"/>
                                  </p:stCondLst>
                                  <p:childTnLst>
                                    <p:animScale>
                                      <p:cBhvr>
                                        <p:cTn id="100" dur="500" fill="hold"/>
                                        <p:tgtEl>
                                          <p:spTgt spid="77"/>
                                        </p:tgtEl>
                                      </p:cBhvr>
                                      <p:by x="0" y="0"/>
                                    </p:animScale>
                                  </p:childTnLst>
                                </p:cTn>
                              </p:par>
                              <p:par>
                                <p:cTn id="101" presetID="1" presetClass="entr" presetSubtype="0" fill="hold" grpId="0" nodeType="withEffect">
                                  <p:stCondLst>
                                    <p:cond delay="0"/>
                                  </p:stCondLst>
                                  <p:childTnLst>
                                    <p:set>
                                      <p:cBhvr>
                                        <p:cTn id="102" dur="1" fill="hold">
                                          <p:stCondLst>
                                            <p:cond delay="499"/>
                                          </p:stCondLst>
                                        </p:cTn>
                                        <p:tgtEl>
                                          <p:spTgt spid="94"/>
                                        </p:tgtEl>
                                        <p:attrNameLst>
                                          <p:attrName>style.visibility</p:attrName>
                                        </p:attrNameLst>
                                      </p:cBhvr>
                                      <p:to>
                                        <p:strVal val="visible"/>
                                      </p:to>
                                    </p:set>
                                  </p:childTnLst>
                                </p:cTn>
                              </p:par>
                              <p:par>
                                <p:cTn id="103" presetID="6" presetClass="emph" presetSubtype="0" accel="100000" autoRev="1" fill="hold" grpId="1" nodeType="withEffect">
                                  <p:stCondLst>
                                    <p:cond delay="0"/>
                                  </p:stCondLst>
                                  <p:childTnLst>
                                    <p:animScale>
                                      <p:cBhvr>
                                        <p:cTn id="104" dur="500" fill="hold"/>
                                        <p:tgtEl>
                                          <p:spTgt spid="94"/>
                                        </p:tgtEl>
                                      </p:cBhvr>
                                      <p:by x="0" y="0"/>
                                    </p:animScale>
                                  </p:childTnLst>
                                </p:cTn>
                              </p:par>
                              <p:par>
                                <p:cTn id="105" presetID="10" presetClass="entr" presetSubtype="0" fill="hold" grpId="0" nodeType="withEffect">
                                  <p:stCondLst>
                                    <p:cond delay="60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400"/>
                                        <p:tgtEl>
                                          <p:spTgt spid="53"/>
                                        </p:tgtEl>
                                      </p:cBhvr>
                                    </p:animEffect>
                                  </p:childTnLst>
                                </p:cTn>
                              </p:par>
                              <p:par>
                                <p:cTn id="108" presetID="42" presetClass="path" presetSubtype="0" decel="100000" fill="hold" grpId="1" nodeType="withEffect">
                                  <p:stCondLst>
                                    <p:cond delay="300"/>
                                  </p:stCondLst>
                                  <p:childTnLst>
                                    <p:animMotion origin="layout" path="M 1.25E-6 3.7037E-7 L 1.25E-6 0.0963 " pathEditMode="relative" rAng="0" ptsTypes="AA">
                                      <p:cBhvr>
                                        <p:cTn id="109" dur="700" spd="-100000" fill="hold"/>
                                        <p:tgtEl>
                                          <p:spTgt spid="53"/>
                                        </p:tgtEl>
                                        <p:attrNameLst>
                                          <p:attrName>ppt_x</p:attrName>
                                          <p:attrName>ppt_y</p:attrName>
                                        </p:attrNameLst>
                                      </p:cBhvr>
                                      <p:rCtr x="0" y="4815"/>
                                    </p:animMotion>
                                  </p:childTnLst>
                                </p:cTn>
                              </p:par>
                              <p:par>
                                <p:cTn id="110" presetID="10" presetClass="entr" presetSubtype="0" fill="hold" grpId="0" nodeType="withEffect">
                                  <p:stCondLst>
                                    <p:cond delay="60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400"/>
                                        <p:tgtEl>
                                          <p:spTgt spid="59"/>
                                        </p:tgtEl>
                                      </p:cBhvr>
                                    </p:animEffect>
                                  </p:childTnLst>
                                </p:cTn>
                              </p:par>
                              <p:par>
                                <p:cTn id="113" presetID="42" presetClass="path" presetSubtype="0" decel="100000" fill="hold" grpId="1" nodeType="withEffect">
                                  <p:stCondLst>
                                    <p:cond delay="300"/>
                                  </p:stCondLst>
                                  <p:childTnLst>
                                    <p:animMotion origin="layout" path="M 2.70833E-6 3.7037E-7 L 2.70833E-6 0.0963 " pathEditMode="relative" rAng="0" ptsTypes="AA">
                                      <p:cBhvr>
                                        <p:cTn id="114" dur="700" spd="-100000" fill="hold"/>
                                        <p:tgtEl>
                                          <p:spTgt spid="59"/>
                                        </p:tgtEl>
                                        <p:attrNameLst>
                                          <p:attrName>ppt_x</p:attrName>
                                          <p:attrName>ppt_y</p:attrName>
                                        </p:attrNameLst>
                                      </p:cBhvr>
                                      <p:rCtr x="0" y="4815"/>
                                    </p:animMotion>
                                  </p:childTnLst>
                                </p:cTn>
                              </p:par>
                              <p:par>
                                <p:cTn id="115" presetID="10" presetClass="entr" presetSubtype="0" fill="hold" grpId="0" nodeType="withEffect">
                                  <p:stCondLst>
                                    <p:cond delay="60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400"/>
                                        <p:tgtEl>
                                          <p:spTgt spid="62"/>
                                        </p:tgtEl>
                                      </p:cBhvr>
                                    </p:animEffect>
                                  </p:childTnLst>
                                </p:cTn>
                              </p:par>
                              <p:par>
                                <p:cTn id="118" presetID="42" presetClass="path" presetSubtype="0" decel="100000" fill="hold" grpId="1" nodeType="withEffect">
                                  <p:stCondLst>
                                    <p:cond delay="300"/>
                                  </p:stCondLst>
                                  <p:childTnLst>
                                    <p:animMotion origin="layout" path="M 4.375E-6 3.7037E-7 L 4.375E-6 0.0963 " pathEditMode="relative" rAng="0" ptsTypes="AA">
                                      <p:cBhvr>
                                        <p:cTn id="119" dur="700" spd="-100000" fill="hold"/>
                                        <p:tgtEl>
                                          <p:spTgt spid="62"/>
                                        </p:tgtEl>
                                        <p:attrNameLst>
                                          <p:attrName>ppt_x</p:attrName>
                                          <p:attrName>ppt_y</p:attrName>
                                        </p:attrNameLst>
                                      </p:cBhvr>
                                      <p:rCtr x="0" y="4815"/>
                                    </p:animMotion>
                                  </p:childTnLst>
                                </p:cTn>
                              </p:par>
                              <p:par>
                                <p:cTn id="120" presetID="10" presetClass="entr" presetSubtype="0" fill="hold" grpId="0" nodeType="withEffect">
                                  <p:stCondLst>
                                    <p:cond delay="600"/>
                                  </p:stCondLst>
                                  <p:childTnLst>
                                    <p:set>
                                      <p:cBhvr>
                                        <p:cTn id="121" dur="1" fill="hold">
                                          <p:stCondLst>
                                            <p:cond delay="0"/>
                                          </p:stCondLst>
                                        </p:cTn>
                                        <p:tgtEl>
                                          <p:spTgt spid="90"/>
                                        </p:tgtEl>
                                        <p:attrNameLst>
                                          <p:attrName>style.visibility</p:attrName>
                                        </p:attrNameLst>
                                      </p:cBhvr>
                                      <p:to>
                                        <p:strVal val="visible"/>
                                      </p:to>
                                    </p:set>
                                    <p:animEffect transition="in" filter="fade">
                                      <p:cBhvr>
                                        <p:cTn id="122" dur="400"/>
                                        <p:tgtEl>
                                          <p:spTgt spid="90"/>
                                        </p:tgtEl>
                                      </p:cBhvr>
                                    </p:animEffect>
                                  </p:childTnLst>
                                </p:cTn>
                              </p:par>
                              <p:par>
                                <p:cTn id="123" presetID="42" presetClass="path" presetSubtype="0" decel="100000" fill="hold" grpId="1" nodeType="withEffect">
                                  <p:stCondLst>
                                    <p:cond delay="300"/>
                                  </p:stCondLst>
                                  <p:childTnLst>
                                    <p:animMotion origin="layout" path="M -4.16667E-6 3.7037E-7 L -4.16667E-6 0.0963 " pathEditMode="relative" rAng="0" ptsTypes="AA">
                                      <p:cBhvr>
                                        <p:cTn id="124" dur="700" spd="-100000" fill="hold"/>
                                        <p:tgtEl>
                                          <p:spTgt spid="90"/>
                                        </p:tgtEl>
                                        <p:attrNameLst>
                                          <p:attrName>ppt_x</p:attrName>
                                          <p:attrName>ppt_y</p:attrName>
                                        </p:attrNameLst>
                                      </p:cBhvr>
                                      <p:rCtr x="0" y="4815"/>
                                    </p:animMotion>
                                  </p:childTnLst>
                                </p:cTn>
                              </p:par>
                              <p:par>
                                <p:cTn id="125" presetID="10" presetClass="entr" presetSubtype="0" fill="hold" grpId="0" nodeType="withEffect">
                                  <p:stCondLst>
                                    <p:cond delay="60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400"/>
                                        <p:tgtEl>
                                          <p:spTgt spid="67"/>
                                        </p:tgtEl>
                                      </p:cBhvr>
                                    </p:animEffect>
                                  </p:childTnLst>
                                </p:cTn>
                              </p:par>
                              <p:par>
                                <p:cTn id="128" presetID="42" presetClass="path" presetSubtype="0" decel="100000" fill="hold" grpId="1" nodeType="withEffect">
                                  <p:stCondLst>
                                    <p:cond delay="300"/>
                                  </p:stCondLst>
                                  <p:childTnLst>
                                    <p:animMotion origin="layout" path="M 1.25E-6 3.33333E-6 L 1.25E-6 -0.09537 " pathEditMode="relative" rAng="0" ptsTypes="AA">
                                      <p:cBhvr>
                                        <p:cTn id="129" dur="700" spd="-100000" fill="hold"/>
                                        <p:tgtEl>
                                          <p:spTgt spid="67"/>
                                        </p:tgtEl>
                                        <p:attrNameLst>
                                          <p:attrName>ppt_x</p:attrName>
                                          <p:attrName>ppt_y</p:attrName>
                                        </p:attrNameLst>
                                      </p:cBhvr>
                                      <p:rCtr x="0" y="-4769"/>
                                    </p:animMotion>
                                  </p:childTnLst>
                                </p:cTn>
                              </p:par>
                              <p:par>
                                <p:cTn id="130" presetID="10" presetClass="entr" presetSubtype="0" fill="hold" grpId="0" nodeType="withEffect">
                                  <p:stCondLst>
                                    <p:cond delay="600"/>
                                  </p:stCondLst>
                                  <p:childTnLst>
                                    <p:set>
                                      <p:cBhvr>
                                        <p:cTn id="131" dur="1" fill="hold">
                                          <p:stCondLst>
                                            <p:cond delay="0"/>
                                          </p:stCondLst>
                                        </p:cTn>
                                        <p:tgtEl>
                                          <p:spTgt spid="70"/>
                                        </p:tgtEl>
                                        <p:attrNameLst>
                                          <p:attrName>style.visibility</p:attrName>
                                        </p:attrNameLst>
                                      </p:cBhvr>
                                      <p:to>
                                        <p:strVal val="visible"/>
                                      </p:to>
                                    </p:set>
                                    <p:animEffect transition="in" filter="fade">
                                      <p:cBhvr>
                                        <p:cTn id="132" dur="400"/>
                                        <p:tgtEl>
                                          <p:spTgt spid="70"/>
                                        </p:tgtEl>
                                      </p:cBhvr>
                                    </p:animEffect>
                                  </p:childTnLst>
                                </p:cTn>
                              </p:par>
                              <p:par>
                                <p:cTn id="133" presetID="42" presetClass="path" presetSubtype="0" decel="100000" fill="hold" grpId="1" nodeType="withEffect">
                                  <p:stCondLst>
                                    <p:cond delay="300"/>
                                  </p:stCondLst>
                                  <p:childTnLst>
                                    <p:animMotion origin="layout" path="M 2.70833E-6 3.33333E-6 L 2.70833E-6 -0.09537 " pathEditMode="relative" rAng="0" ptsTypes="AA">
                                      <p:cBhvr>
                                        <p:cTn id="134" dur="700" spd="-100000" fill="hold"/>
                                        <p:tgtEl>
                                          <p:spTgt spid="70"/>
                                        </p:tgtEl>
                                        <p:attrNameLst>
                                          <p:attrName>ppt_x</p:attrName>
                                          <p:attrName>ppt_y</p:attrName>
                                        </p:attrNameLst>
                                      </p:cBhvr>
                                      <p:rCtr x="0" y="-4769"/>
                                    </p:animMotion>
                                  </p:childTnLst>
                                </p:cTn>
                              </p:par>
                              <p:par>
                                <p:cTn id="135" presetID="10" presetClass="entr" presetSubtype="0" fill="hold" grpId="0" nodeType="withEffect">
                                  <p:stCondLst>
                                    <p:cond delay="600"/>
                                  </p:stCondLst>
                                  <p:childTnLst>
                                    <p:set>
                                      <p:cBhvr>
                                        <p:cTn id="136" dur="1" fill="hold">
                                          <p:stCondLst>
                                            <p:cond delay="0"/>
                                          </p:stCondLst>
                                        </p:cTn>
                                        <p:tgtEl>
                                          <p:spTgt spid="76"/>
                                        </p:tgtEl>
                                        <p:attrNameLst>
                                          <p:attrName>style.visibility</p:attrName>
                                        </p:attrNameLst>
                                      </p:cBhvr>
                                      <p:to>
                                        <p:strVal val="visible"/>
                                      </p:to>
                                    </p:set>
                                    <p:animEffect transition="in" filter="fade">
                                      <p:cBhvr>
                                        <p:cTn id="137" dur="400"/>
                                        <p:tgtEl>
                                          <p:spTgt spid="76"/>
                                        </p:tgtEl>
                                      </p:cBhvr>
                                    </p:animEffect>
                                  </p:childTnLst>
                                </p:cTn>
                              </p:par>
                              <p:par>
                                <p:cTn id="138" presetID="42" presetClass="path" presetSubtype="0" decel="100000" fill="hold" grpId="1" nodeType="withEffect">
                                  <p:stCondLst>
                                    <p:cond delay="300"/>
                                  </p:stCondLst>
                                  <p:childTnLst>
                                    <p:animMotion origin="layout" path="M 4.375E-6 3.33333E-6 L 4.375E-6 -0.09537 " pathEditMode="relative" rAng="0" ptsTypes="AA">
                                      <p:cBhvr>
                                        <p:cTn id="139" dur="700" spd="-100000" fill="hold"/>
                                        <p:tgtEl>
                                          <p:spTgt spid="76"/>
                                        </p:tgtEl>
                                        <p:attrNameLst>
                                          <p:attrName>ppt_x</p:attrName>
                                          <p:attrName>ppt_y</p:attrName>
                                        </p:attrNameLst>
                                      </p:cBhvr>
                                      <p:rCtr x="0" y="-4769"/>
                                    </p:animMotion>
                                  </p:childTnLst>
                                </p:cTn>
                              </p:par>
                              <p:par>
                                <p:cTn id="140" presetID="10" presetClass="entr" presetSubtype="0" fill="hold" grpId="0" nodeType="withEffect">
                                  <p:stCondLst>
                                    <p:cond delay="600"/>
                                  </p:stCondLst>
                                  <p:childTnLst>
                                    <p:set>
                                      <p:cBhvr>
                                        <p:cTn id="141" dur="1" fill="hold">
                                          <p:stCondLst>
                                            <p:cond delay="0"/>
                                          </p:stCondLst>
                                        </p:cTn>
                                        <p:tgtEl>
                                          <p:spTgt spid="92"/>
                                        </p:tgtEl>
                                        <p:attrNameLst>
                                          <p:attrName>style.visibility</p:attrName>
                                        </p:attrNameLst>
                                      </p:cBhvr>
                                      <p:to>
                                        <p:strVal val="visible"/>
                                      </p:to>
                                    </p:set>
                                    <p:animEffect transition="in" filter="fade">
                                      <p:cBhvr>
                                        <p:cTn id="142" dur="400"/>
                                        <p:tgtEl>
                                          <p:spTgt spid="92"/>
                                        </p:tgtEl>
                                      </p:cBhvr>
                                    </p:animEffect>
                                  </p:childTnLst>
                                </p:cTn>
                              </p:par>
                              <p:par>
                                <p:cTn id="143" presetID="42" presetClass="path" presetSubtype="0" decel="100000" fill="hold" grpId="1" nodeType="withEffect">
                                  <p:stCondLst>
                                    <p:cond delay="300"/>
                                  </p:stCondLst>
                                  <p:childTnLst>
                                    <p:animMotion origin="layout" path="M -4.16667E-6 3.33333E-6 L -4.16667E-6 -0.09537 " pathEditMode="relative" rAng="0" ptsTypes="AA">
                                      <p:cBhvr>
                                        <p:cTn id="144" dur="700" spd="-100000" fill="hold"/>
                                        <p:tgtEl>
                                          <p:spTgt spid="92"/>
                                        </p:tgtEl>
                                        <p:attrNameLst>
                                          <p:attrName>ppt_x</p:attrName>
                                          <p:attrName>ppt_y</p:attrName>
                                        </p:attrNameLst>
                                      </p:cBhvr>
                                      <p:rCtr x="0" y="-4769"/>
                                    </p:animMotion>
                                  </p:childTnLst>
                                </p:cTn>
                              </p:par>
                              <p:par>
                                <p:cTn id="145" presetID="10" presetClass="entr" presetSubtype="0" fill="hold" grpId="0" nodeType="withEffect">
                                  <p:stCondLst>
                                    <p:cond delay="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500"/>
                                        <p:tgtEl>
                                          <p:spTgt spid="49"/>
                                        </p:tgtEl>
                                      </p:cBhvr>
                                    </p:animEffect>
                                  </p:childTnLst>
                                </p:cTn>
                              </p:par>
                              <p:par>
                                <p:cTn id="148" presetID="42" presetClass="path" presetSubtype="0" decel="100000" fill="hold" grpId="1" nodeType="withEffect">
                                  <p:stCondLst>
                                    <p:cond delay="0"/>
                                  </p:stCondLst>
                                  <p:childTnLst>
                                    <p:animMotion origin="layout" path="M 3.75E-6 4.81481E-6 L 3.75E-6 0.04583 " pathEditMode="relative" rAng="0" ptsTypes="AA">
                                      <p:cBhvr>
                                        <p:cTn id="149" dur="500" spd="-100000" fill="hold"/>
                                        <p:tgtEl>
                                          <p:spTgt spid="49"/>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1" grpId="2" animBg="1"/>
      <p:bldP spid="47" grpId="0" animBg="1"/>
      <p:bldP spid="47" grpId="1" animBg="1"/>
      <p:bldP spid="47" grpId="2" animBg="1"/>
      <p:bldP spid="62" grpId="0"/>
      <p:bldP spid="62" grpId="1"/>
      <p:bldP spid="63" grpId="0" animBg="1"/>
      <p:bldP spid="63" grpId="1" animBg="1"/>
      <p:bldP spid="76" grpId="0"/>
      <p:bldP spid="76" grpId="1"/>
      <p:bldP spid="88" grpId="0" animBg="1"/>
      <p:bldP spid="88" grpId="1" animBg="1"/>
      <p:bldP spid="88" grpId="2" animBg="1"/>
      <p:bldP spid="89" grpId="0" animBg="1"/>
      <p:bldP spid="89" grpId="1" animBg="1"/>
      <p:bldP spid="89" grpId="2" animBg="1"/>
      <p:bldP spid="90" grpId="0"/>
      <p:bldP spid="90" grpId="1"/>
      <p:bldP spid="91" grpId="0" animBg="1"/>
      <p:bldP spid="91" grpId="1" animBg="1"/>
      <p:bldP spid="92" grpId="0"/>
      <p:bldP spid="92" grpId="1"/>
      <p:bldP spid="94" grpId="0" animBg="1"/>
      <p:bldP spid="94" grpId="1" animBg="1"/>
      <p:bldP spid="50" grpId="0" animBg="1"/>
      <p:bldP spid="50" grpId="1" animBg="1"/>
      <p:bldP spid="50" grpId="2" animBg="1"/>
      <p:bldP spid="46" grpId="0" animBg="1"/>
      <p:bldP spid="46" grpId="1" animBg="1"/>
      <p:bldP spid="46" grpId="2" animBg="1"/>
      <p:bldP spid="59" grpId="0"/>
      <p:bldP spid="59" grpId="1"/>
      <p:bldP spid="65" grpId="0" animBg="1"/>
      <p:bldP spid="65" grpId="1" animBg="1"/>
      <p:bldP spid="70" grpId="0"/>
      <p:bldP spid="70" grpId="1"/>
      <p:bldP spid="71" grpId="0" animBg="1"/>
      <p:bldP spid="71" grpId="1" animBg="1"/>
      <p:bldP spid="41" grpId="0" animBg="1"/>
      <p:bldP spid="41" grpId="1" animBg="1"/>
      <p:bldP spid="87" grpId="0" animBg="1"/>
      <p:bldP spid="87" grpId="1" animBg="1"/>
      <p:bldP spid="40" grpId="0" animBg="1"/>
      <p:bldP spid="40" grpId="1" animBg="1"/>
      <p:bldP spid="38" grpId="0" animBg="1"/>
      <p:bldP spid="38" grpId="1" animBg="1"/>
      <p:bldP spid="48" grpId="0" animBg="1"/>
      <p:bldP spid="48" grpId="1" animBg="1"/>
      <p:bldP spid="48" grpId="2" animBg="1"/>
      <p:bldP spid="44" grpId="0" animBg="1"/>
      <p:bldP spid="44" grpId="1" animBg="1"/>
      <p:bldP spid="44" grpId="2" animBg="1"/>
      <p:bldP spid="53" grpId="0"/>
      <p:bldP spid="53" grpId="1"/>
      <p:bldP spid="64" grpId="0" animBg="1"/>
      <p:bldP spid="64" grpId="1" animBg="1"/>
      <p:bldP spid="67" grpId="0"/>
      <p:bldP spid="67" grpId="1"/>
      <p:bldP spid="80" grpId="0" animBg="1"/>
      <p:bldP spid="80" grpId="1" animBg="1"/>
      <p:bldP spid="49" grpId="0"/>
      <p:bldP spid="4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6282" y="5438408"/>
            <a:ext cx="5493183" cy="358175"/>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sp>
        <p:nvSpPr>
          <p:cNvPr id="68" name="Right Arrow 67"/>
          <p:cNvSpPr/>
          <p:nvPr/>
        </p:nvSpPr>
        <p:spPr>
          <a:xfrm>
            <a:off x="2830283" y="2167459"/>
            <a:ext cx="7056979" cy="630494"/>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endParaRPr lang="en-US" sz="1224">
              <a:gradFill>
                <a:gsLst>
                  <a:gs pos="98571">
                    <a:schemeClr val="tx1"/>
                  </a:gs>
                  <a:gs pos="72857">
                    <a:schemeClr val="tx1"/>
                  </a:gs>
                </a:gsLst>
                <a:lin ang="5400000" scaled="1"/>
              </a:gradFill>
              <a:latin typeface="Segoe UI"/>
            </a:endParaRPr>
          </a:p>
        </p:txBody>
      </p:sp>
      <p:grpSp>
        <p:nvGrpSpPr>
          <p:cNvPr id="14" name="Group 13"/>
          <p:cNvGrpSpPr/>
          <p:nvPr/>
        </p:nvGrpSpPr>
        <p:grpSpPr>
          <a:xfrm>
            <a:off x="951045" y="1297585"/>
            <a:ext cx="2038534" cy="1975130"/>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4" name="TextBox 12"/>
            <p:cNvSpPr txBox="1"/>
            <p:nvPr/>
          </p:nvSpPr>
          <p:spPr>
            <a:xfrm>
              <a:off x="930885"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5415" y="1298144"/>
            <a:ext cx="1646509" cy="1974572"/>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56" name="TextBox 55"/>
            <p:cNvSpPr txBox="1"/>
            <p:nvPr/>
          </p:nvSpPr>
          <p:spPr>
            <a:xfrm>
              <a:off x="3210208" y="1272500"/>
              <a:ext cx="1614600"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lum bright="-40000" contrast="-40000"/>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4350" y="1302799"/>
            <a:ext cx="2038534" cy="1971083"/>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3" name="Picture 22"/>
              <p:cNvPicPr>
                <a:picLocks noChangeAspect="1"/>
              </p:cNvPicPr>
              <p:nvPr/>
            </p:nvPicPr>
            <p:blipFill>
              <a:blip r:embed="rId5">
                <a:duotone>
                  <a:prstClr val="black"/>
                  <a:schemeClr val="tx2">
                    <a:tint val="45000"/>
                    <a:satMod val="400000"/>
                  </a:schemeClr>
                </a:duotone>
                <a:lum bright="-40000" contrast="-40000"/>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2656" y="4871963"/>
            <a:ext cx="2518190" cy="1855564"/>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grpSp>
      <p:grpSp>
        <p:nvGrpSpPr>
          <p:cNvPr id="10" name="Group 9"/>
          <p:cNvGrpSpPr/>
          <p:nvPr/>
        </p:nvGrpSpPr>
        <p:grpSpPr>
          <a:xfrm>
            <a:off x="1486629" y="3272713"/>
            <a:ext cx="1091379" cy="284971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3" name="Group 2"/>
          <p:cNvGrpSpPr/>
          <p:nvPr/>
        </p:nvGrpSpPr>
        <p:grpSpPr>
          <a:xfrm>
            <a:off x="659199" y="5017607"/>
            <a:ext cx="2750931" cy="1719926"/>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4" tIns="93234" rIns="93234" bIns="93234" rtlCol="0" anchor="t">
              <a:noAutofit/>
            </a:bodyPr>
            <a:lstStyle/>
            <a:p>
              <a:pP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22" name="Picture 21"/>
            <p:cNvPicPr>
              <a:picLocks noChangeAspect="1"/>
            </p:cNvPicPr>
            <p:nvPr/>
          </p:nvPicPr>
          <p:blipFill>
            <a:blip r:embed="rId9">
              <a:grayscl/>
            </a:blip>
            <a:stretch>
              <a:fillRect/>
            </a:stretch>
          </p:blipFill>
          <p:spPr>
            <a:xfrm>
              <a:off x="724318" y="5282660"/>
              <a:ext cx="2538371" cy="891312"/>
            </a:xfrm>
            <a:prstGeom prst="rect">
              <a:avLst/>
            </a:prstGeom>
            <a:solidFill>
              <a:srgbClr val="00B0F0"/>
            </a:solidFill>
          </p:spPr>
        </p:pic>
        <p:pic>
          <p:nvPicPr>
            <p:cNvPr id="42" name="Picture 41"/>
            <p:cNvPicPr>
              <a:picLocks noChangeAspect="1"/>
            </p:cNvPicPr>
            <p:nvPr/>
          </p:nvPicPr>
          <p:blipFill>
            <a:blip r:embed="rId10"/>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1">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12">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0"/>
            <a:stretch>
              <a:fillRect/>
            </a:stretch>
          </p:blipFill>
          <p:spPr>
            <a:xfrm>
              <a:off x="1406715" y="4919881"/>
              <a:ext cx="497068" cy="485897"/>
            </a:xfrm>
            <a:prstGeom prst="rect">
              <a:avLst/>
            </a:prstGeom>
            <a:ln>
              <a:noFill/>
            </a:ln>
          </p:spPr>
        </p:pic>
      </p:grpSp>
      <p:grpSp>
        <p:nvGrpSpPr>
          <p:cNvPr id="29" name="Group 28"/>
          <p:cNvGrpSpPr/>
          <p:nvPr/>
        </p:nvGrpSpPr>
        <p:grpSpPr>
          <a:xfrm>
            <a:off x="8948280" y="3272715"/>
            <a:ext cx="2864783" cy="352352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sp>
          <p:nvSpPr>
            <p:cNvPr id="8" name="TextBox 32"/>
            <p:cNvSpPr txBox="1"/>
            <p:nvPr/>
          </p:nvSpPr>
          <p:spPr>
            <a:xfrm>
              <a:off x="9246040" y="6304954"/>
              <a:ext cx="1999028" cy="359087"/>
            </a:xfrm>
            <a:prstGeom prst="rect">
              <a:avLst/>
            </a:prstGeom>
          </p:spPr>
          <p:txBody>
            <a:bodyPr vert="horz" wrap="square" lIns="93234" tIns="93234" rIns="93234" bIns="93234" rtlCol="0" anchor="t">
              <a:noAutofit/>
            </a:bodyPr>
            <a:lstStyle/>
            <a:p>
              <a:pPr marL="237915" indent="-237915"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a:gradFill>
                    <a:gsLst>
                      <a:gs pos="98571">
                        <a:schemeClr val="tx1"/>
                      </a:gs>
                      <a:gs pos="72857">
                        <a:schemeClr val="tx1"/>
                      </a:gs>
                    </a:gsLst>
                    <a:lin ang="5400000" scaled="1"/>
                  </a:gradFill>
                  <a:latin typeface="Segoe UI"/>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solidFill>
                      <a:schemeClr val="bg1">
                        <a:lumMod val="75000"/>
                      </a:schemeClr>
                    </a:solidFill>
                    <a:latin typeface="Segoe UI"/>
                  </a:endParaRPr>
                </a:p>
              </p:txBody>
            </p:sp>
            <p:sp>
              <p:nvSpPr>
                <p:cNvPr id="37" name="Rectangle 36"/>
                <p:cNvSpPr/>
                <p:nvPr/>
              </p:nvSpPr>
              <p:spPr>
                <a:xfrm rot="5400000">
                  <a:off x="9335801" y="2244010"/>
                  <a:ext cx="475368" cy="202038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pic>
            <p:nvPicPr>
              <p:cNvPr id="24" name="Picture 2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57784" y="3417773"/>
                <a:ext cx="1199630" cy="794246"/>
              </a:xfrm>
              <a:prstGeom prst="rect">
                <a:avLst/>
              </a:prstGeom>
              <a:noFill/>
            </p:spPr>
          </p:pic>
          <p:pic>
            <p:nvPicPr>
              <p:cNvPr id="35" name="Picture 34"/>
              <p:cNvPicPr>
                <a:picLocks noChangeAspect="1"/>
              </p:cNvPicPr>
              <p:nvPr/>
            </p:nvPicPr>
            <p:blipFill>
              <a:blip r:embed="rId15"/>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l="69003" t="36823"/>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grpSp>
      <p:grpSp>
        <p:nvGrpSpPr>
          <p:cNvPr id="18" name="Group 17"/>
          <p:cNvGrpSpPr/>
          <p:nvPr/>
        </p:nvGrpSpPr>
        <p:grpSpPr>
          <a:xfrm>
            <a:off x="7455157" y="1297585"/>
            <a:ext cx="2038534" cy="1977951"/>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54" name="Picture 53"/>
            <p:cNvPicPr>
              <a:picLocks noChangeAspect="1"/>
            </p:cNvPicPr>
            <p:nvPr/>
          </p:nvPicPr>
          <p:blipFill>
            <a:blip r:embed="rId17"/>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4594" y="1129198"/>
            <a:ext cx="2038534" cy="2224152"/>
            <a:chOff x="5151032" y="1106827"/>
            <a:chExt cx="1999028" cy="2181050"/>
          </a:xfrm>
        </p:grpSpPr>
        <p:sp>
          <p:nvSpPr>
            <p:cNvPr id="6" name="TextBox 25"/>
            <p:cNvSpPr txBox="1"/>
            <p:nvPr/>
          </p:nvSpPr>
          <p:spPr>
            <a:xfrm>
              <a:off x="5151032" y="1106827"/>
              <a:ext cx="1999028" cy="359087"/>
            </a:xfrm>
            <a:prstGeom prst="rect">
              <a:avLst/>
            </a:prstGeom>
          </p:spPr>
          <p:txBody>
            <a:bodyPr vert="horz" wrap="square" lIns="93234" tIns="93234" rIns="93234" bIns="93234" rtlCol="0" anchor="t">
              <a:noAutofit/>
            </a:bodyPr>
            <a:lstStyle/>
            <a:p>
              <a:pPr marL="237915" indent="-237915" algn="ctr" defTabSz="932384">
                <a:defRPr/>
              </a:pPr>
              <a:r>
                <a:rPr lang="en-US" sz="1632">
                  <a:gradFill>
                    <a:gsLst>
                      <a:gs pos="98571">
                        <a:schemeClr val="tx1"/>
                      </a:gs>
                      <a:gs pos="72857">
                        <a:schemeClr val="tx1"/>
                      </a:gs>
                    </a:gsLst>
                    <a:lin ang="5400000" scaled="1"/>
                  </a:gradFill>
                  <a:latin typeface="Segoe UI"/>
                  <a:ea typeface="Segoe UI" pitchFamily="34" charset="0"/>
                  <a:cs typeface="Segoe UI" pitchFamily="34" charset="0"/>
                </a:rPr>
                <a:t>4) Deploy to staging slot</a:t>
              </a:r>
            </a:p>
          </p:txBody>
        </p:sp>
        <p:sp>
          <p:nvSpPr>
            <p:cNvPr id="40" name="Rounded Rectangle 39"/>
            <p:cNvSpPr/>
            <p:nvPr/>
          </p:nvSpPr>
          <p:spPr>
            <a:xfrm>
              <a:off x="5379025" y="1703404"/>
              <a:ext cx="1614600" cy="1508167"/>
            </a:xfrm>
            <a:prstGeom prst="roundRect">
              <a:avLst>
                <a:gd name="adj" fmla="val 5783"/>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4" tIns="93234" rIns="93234" bIns="93234" numCol="1" spcCol="0" rtlCol="0" fromWordArt="0" anchor="b" anchorCtr="0" forceAA="0" compatLnSpc="1">
              <a:prstTxWarp prst="textNoShape">
                <a:avLst/>
              </a:prstTxWarp>
              <a:noAutofit/>
            </a:bodyPr>
            <a:lstStyle/>
            <a:p>
              <a:pPr algn="r" defTabSz="932384">
                <a:defRPr/>
              </a:pPr>
              <a:endParaRPr lang="en-US" sz="1224" err="1">
                <a:gradFill>
                  <a:gsLst>
                    <a:gs pos="98571">
                      <a:schemeClr val="tx1"/>
                    </a:gs>
                    <a:gs pos="72857">
                      <a:schemeClr val="tx1"/>
                    </a:gs>
                  </a:gsLst>
                  <a:lin ang="5400000" scaled="1"/>
                </a:gradFill>
                <a:latin typeface="Segoe UI"/>
              </a:endParaRPr>
            </a:p>
          </p:txBody>
        </p:sp>
        <p:pic>
          <p:nvPicPr>
            <p:cNvPr id="16" name="Picture 15"/>
            <p:cNvPicPr>
              <a:picLocks noChangeAspect="1"/>
            </p:cNvPicPr>
            <p:nvPr/>
          </p:nvPicPr>
          <p:blipFill>
            <a:blip r:embed="rId18"/>
            <a:stretch>
              <a:fillRect/>
            </a:stretch>
          </p:blipFill>
          <p:spPr>
            <a:xfrm>
              <a:off x="5587445" y="2060479"/>
              <a:ext cx="984394" cy="966655"/>
            </a:xfrm>
            <a:prstGeom prst="rect">
              <a:avLst/>
            </a:prstGeom>
          </p:spPr>
        </p:pic>
        <p:pic>
          <p:nvPicPr>
            <p:cNvPr id="39" name="Picture 38"/>
            <p:cNvPicPr>
              <a:picLocks noChangeAspect="1"/>
            </p:cNvPicPr>
            <p:nvPr/>
          </p:nvPicPr>
          <p:blipFill>
            <a:blip r:embed="rId19"/>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pic>
        <p:nvPicPr>
          <p:cNvPr id="67" name="Picture 66"/>
          <p:cNvPicPr>
            <a:picLocks noChangeAspect="1"/>
          </p:cNvPicPr>
          <p:nvPr/>
        </p:nvPicPr>
        <p:blipFill>
          <a:blip r:embed="rId20"/>
          <a:stretch>
            <a:fillRect/>
          </a:stretch>
        </p:blipFill>
        <p:spPr>
          <a:xfrm>
            <a:off x="7101486" y="4108266"/>
            <a:ext cx="939886" cy="892210"/>
          </a:xfrm>
          <a:prstGeom prst="rect">
            <a:avLst/>
          </a:prstGeom>
        </p:spPr>
      </p:pic>
      <p:sp>
        <p:nvSpPr>
          <p:cNvPr id="77" name="TextBox 76"/>
          <p:cNvSpPr txBox="1"/>
          <p:nvPr/>
        </p:nvSpPr>
        <p:spPr>
          <a:xfrm>
            <a:off x="5851972" y="3997568"/>
            <a:ext cx="1833384" cy="769156"/>
          </a:xfrm>
          <a:prstGeom prst="rect">
            <a:avLst/>
          </a:prstGeom>
          <a:noFill/>
        </p:spPr>
        <p:txBody>
          <a:bodyPr wrap="square" lIns="182854" tIns="146283" rIns="182854" bIns="146283" rtlCol="0">
            <a:spAutoFit/>
          </a:bodyPr>
          <a:lstStyle/>
          <a:p>
            <a:pPr algn="ctr">
              <a:lnSpc>
                <a:spcPct val="90000"/>
              </a:lnSpc>
              <a:spcAft>
                <a:spcPts val="600"/>
              </a:spcAft>
            </a:pPr>
            <a:r>
              <a:rPr lang="en-GB" sz="1399">
                <a:gradFill>
                  <a:gsLst>
                    <a:gs pos="2917">
                      <a:schemeClr val="tx1"/>
                    </a:gs>
                    <a:gs pos="30000">
                      <a:schemeClr val="tx1"/>
                    </a:gs>
                  </a:gsLst>
                  <a:lin ang="5400000" scaled="0"/>
                </a:gradFill>
              </a:rPr>
              <a:t>Application </a:t>
            </a:r>
          </a:p>
          <a:p>
            <a:pPr algn="ctr">
              <a:lnSpc>
                <a:spcPct val="90000"/>
              </a:lnSpc>
              <a:spcAft>
                <a:spcPts val="600"/>
              </a:spcAft>
            </a:pPr>
            <a:r>
              <a:rPr lang="en-GB" sz="1399">
                <a:gradFill>
                  <a:gsLst>
                    <a:gs pos="2917">
                      <a:schemeClr val="tx1"/>
                    </a:gs>
                    <a:gs pos="30000">
                      <a:schemeClr val="tx1"/>
                    </a:gs>
                  </a:gsLst>
                  <a:lin ang="5400000" scaled="0"/>
                </a:gradFill>
              </a:rPr>
              <a:t>Insights</a:t>
            </a:r>
          </a:p>
        </p:txBody>
      </p:sp>
      <p:sp>
        <p:nvSpPr>
          <p:cNvPr id="2" name="Title 1"/>
          <p:cNvSpPr>
            <a:spLocks noGrp="1"/>
          </p:cNvSpPr>
          <p:nvPr>
            <p:ph type="title"/>
          </p:nvPr>
        </p:nvSpPr>
        <p:spPr/>
        <p:txBody>
          <a:bodyPr/>
          <a:lstStyle/>
          <a:p>
            <a:r>
              <a:rPr lang="en-GB"/>
              <a:t>DevOps Made Easy with Azure Web Apps </a:t>
            </a:r>
          </a:p>
        </p:txBody>
      </p:sp>
    </p:spTree>
    <p:extLst>
      <p:ext uri="{BB962C8B-B14F-4D97-AF65-F5344CB8AC3E}">
        <p14:creationId xmlns:p14="http://schemas.microsoft.com/office/powerpoint/2010/main" val="426358922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nvPr>
        </p:nvGraphicFramePr>
        <p:xfrm>
          <a:off x="705755" y="2371339"/>
          <a:ext cx="11334022" cy="17096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3" name="TextBox 2"/>
          <p:cNvSpPr txBox="1"/>
          <p:nvPr/>
        </p:nvSpPr>
        <p:spPr>
          <a:xfrm>
            <a:off x="3168410" y="1884893"/>
            <a:ext cx="6408712" cy="627864"/>
          </a:xfrm>
          <a:prstGeom prst="rect">
            <a:avLst/>
          </a:prstGeom>
          <a:solidFill>
            <a:srgbClr val="0E744D"/>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A typical open-source DevOps pipeline</a:t>
            </a:r>
          </a:p>
        </p:txBody>
      </p:sp>
      <p:sp>
        <p:nvSpPr>
          <p:cNvPr id="7" name="TextBox 6"/>
          <p:cNvSpPr txBox="1"/>
          <p:nvPr/>
        </p:nvSpPr>
        <p:spPr>
          <a:xfrm>
            <a:off x="3168410" y="5435381"/>
            <a:ext cx="6408712"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GB" sz="2400">
                <a:solidFill>
                  <a:schemeClr val="bg1"/>
                </a:solidFill>
              </a:rPr>
              <a:t>The Microsoft end-to-end toolset</a:t>
            </a:r>
          </a:p>
        </p:txBody>
      </p:sp>
    </p:spTree>
    <p:extLst>
      <p:ext uri="{BB962C8B-B14F-4D97-AF65-F5344CB8AC3E}">
        <p14:creationId xmlns:p14="http://schemas.microsoft.com/office/powerpoint/2010/main" val="299033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P spid="3"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The DevOps CI/CD Toolchain</a:t>
            </a:r>
          </a:p>
        </p:txBody>
      </p:sp>
      <p:graphicFrame>
        <p:nvGraphicFramePr>
          <p:cNvPr id="4" name="Content Placeholder 3"/>
          <p:cNvGraphicFramePr>
            <a:graphicFrameLocks noGrp="1"/>
          </p:cNvGraphicFramePr>
          <p:nvPr>
            <p:ph idx="1"/>
            <p:extLst/>
          </p:nvPr>
        </p:nvGraphicFramePr>
        <p:xfrm>
          <a:off x="705756" y="3896768"/>
          <a:ext cx="11334022" cy="1709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2553568" y="4339871"/>
            <a:ext cx="2058718" cy="823487"/>
            <a:chOff x="2553568" y="4339871"/>
            <a:chExt cx="2058718" cy="823487"/>
          </a:xfrm>
        </p:grpSpPr>
        <p:sp>
          <p:nvSpPr>
            <p:cNvPr id="12" name="Arrow: Chevron 11"/>
            <p:cNvSpPr/>
            <p:nvPr/>
          </p:nvSpPr>
          <p:spPr>
            <a:xfrm>
              <a:off x="2553568" y="4339871"/>
              <a:ext cx="2058718" cy="823487"/>
            </a:xfrm>
            <a:prstGeom prst="chevron">
              <a:avLst/>
            </a:prstGeom>
          </p:spPr>
          <p:style>
            <a:lnRef idx="2">
              <a:schemeClr val="lt1">
                <a:hueOff val="0"/>
                <a:satOff val="0"/>
                <a:lumOff val="0"/>
                <a:alphaOff val="0"/>
              </a:schemeClr>
            </a:lnRef>
            <a:fillRef idx="1">
              <a:schemeClr val="accent2">
                <a:shade val="80000"/>
                <a:hueOff val="-91011"/>
                <a:satOff val="-6647"/>
                <a:lumOff val="6649"/>
                <a:alphaOff val="0"/>
              </a:schemeClr>
            </a:fillRef>
            <a:effectRef idx="0">
              <a:schemeClr val="accent2">
                <a:shade val="80000"/>
                <a:hueOff val="-91011"/>
                <a:satOff val="-6647"/>
                <a:lumOff val="6649"/>
                <a:alphaOff val="0"/>
              </a:schemeClr>
            </a:effectRef>
            <a:fontRef idx="minor">
              <a:schemeClr val="lt1"/>
            </a:fontRef>
          </p:style>
        </p:sp>
        <p:sp>
          <p:nvSpPr>
            <p:cNvPr id="13" name="Arrow: Chevron 4"/>
            <p:cNvSpPr txBox="1"/>
            <p:nvPr/>
          </p:nvSpPr>
          <p:spPr>
            <a:xfrm>
              <a:off x="2965312"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Git / Github</a:t>
              </a:r>
            </a:p>
          </p:txBody>
        </p:sp>
      </p:grpSp>
      <p:grpSp>
        <p:nvGrpSpPr>
          <p:cNvPr id="5" name="Group 4"/>
          <p:cNvGrpSpPr/>
          <p:nvPr/>
        </p:nvGrpSpPr>
        <p:grpSpPr>
          <a:xfrm>
            <a:off x="6263444" y="4339872"/>
            <a:ext cx="2058718" cy="823487"/>
            <a:chOff x="6263444" y="4339872"/>
            <a:chExt cx="2058718" cy="823487"/>
          </a:xfrm>
        </p:grpSpPr>
        <p:sp>
          <p:nvSpPr>
            <p:cNvPr id="15" name="Arrow: Chevron 14"/>
            <p:cNvSpPr/>
            <p:nvPr/>
          </p:nvSpPr>
          <p:spPr>
            <a:xfrm>
              <a:off x="6263444" y="4339872"/>
              <a:ext cx="2058718" cy="823487"/>
            </a:xfrm>
            <a:prstGeom prst="chevron">
              <a:avLst/>
            </a:prstGeom>
          </p:spPr>
          <p:style>
            <a:lnRef idx="2">
              <a:schemeClr val="lt1">
                <a:hueOff val="0"/>
                <a:satOff val="0"/>
                <a:lumOff val="0"/>
                <a:alphaOff val="0"/>
              </a:schemeClr>
            </a:lnRef>
            <a:fillRef idx="1">
              <a:schemeClr val="accent2">
                <a:shade val="80000"/>
                <a:hueOff val="-273033"/>
                <a:satOff val="-19940"/>
                <a:lumOff val="19946"/>
                <a:alphaOff val="0"/>
              </a:schemeClr>
            </a:fillRef>
            <a:effectRef idx="0">
              <a:schemeClr val="accent2">
                <a:shade val="80000"/>
                <a:hueOff val="-273033"/>
                <a:satOff val="-19940"/>
                <a:lumOff val="19946"/>
                <a:alphaOff val="0"/>
              </a:schemeClr>
            </a:effectRef>
            <a:fontRef idx="minor">
              <a:schemeClr val="lt1"/>
            </a:fontRef>
          </p:style>
        </p:sp>
        <p:sp>
          <p:nvSpPr>
            <p:cNvPr id="16" name="Arrow: Chevron 4"/>
            <p:cNvSpPr txBox="1"/>
            <p:nvPr/>
          </p:nvSpPr>
          <p:spPr>
            <a:xfrm>
              <a:off x="6675188" y="4339872"/>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Chef / Puppet</a:t>
              </a:r>
            </a:p>
          </p:txBody>
        </p:sp>
      </p:grpSp>
      <p:grpSp>
        <p:nvGrpSpPr>
          <p:cNvPr id="3" name="Group 2"/>
          <p:cNvGrpSpPr/>
          <p:nvPr/>
        </p:nvGrpSpPr>
        <p:grpSpPr>
          <a:xfrm>
            <a:off x="9973320" y="4339871"/>
            <a:ext cx="2058718" cy="823487"/>
            <a:chOff x="9973320" y="4339871"/>
            <a:chExt cx="2058718" cy="823487"/>
          </a:xfrm>
        </p:grpSpPr>
        <p:sp>
          <p:nvSpPr>
            <p:cNvPr id="18" name="Arrow: Chevron 17"/>
            <p:cNvSpPr/>
            <p:nvPr/>
          </p:nvSpPr>
          <p:spPr>
            <a:xfrm>
              <a:off x="9973320" y="4339871"/>
              <a:ext cx="2058718" cy="823487"/>
            </a:xfrm>
            <a:prstGeom prst="chevron">
              <a:avLst/>
            </a:prstGeom>
          </p:spPr>
          <p:style>
            <a:lnRef idx="2">
              <a:schemeClr val="lt1">
                <a:hueOff val="0"/>
                <a:satOff val="0"/>
                <a:lumOff val="0"/>
                <a:alphaOff val="0"/>
              </a:schemeClr>
            </a:lnRef>
            <a:fillRef idx="1">
              <a:schemeClr val="accent2">
                <a:shade val="80000"/>
                <a:hueOff val="-455056"/>
                <a:satOff val="-33233"/>
                <a:lumOff val="33243"/>
                <a:alphaOff val="0"/>
              </a:schemeClr>
            </a:fillRef>
            <a:effectRef idx="0">
              <a:schemeClr val="accent2">
                <a:shade val="80000"/>
                <a:hueOff val="-455056"/>
                <a:satOff val="-33233"/>
                <a:lumOff val="33243"/>
                <a:alphaOff val="0"/>
              </a:schemeClr>
            </a:effectRef>
            <a:fontRef idx="minor">
              <a:schemeClr val="lt1"/>
            </a:fontRef>
          </p:style>
        </p:sp>
        <p:sp>
          <p:nvSpPr>
            <p:cNvPr id="19" name="Arrow: Chevron 4"/>
            <p:cNvSpPr txBox="1"/>
            <p:nvPr/>
          </p:nvSpPr>
          <p:spPr>
            <a:xfrm>
              <a:off x="10385064" y="4339871"/>
              <a:ext cx="1235231" cy="8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95000"/>
                      <a:lumOff val="5000"/>
                    </a:schemeClr>
                  </a:solidFill>
                </a:rPr>
                <a:t>Linux Java/Node</a:t>
              </a:r>
            </a:p>
          </p:txBody>
        </p:sp>
      </p:grpSp>
      <p:sp>
        <p:nvSpPr>
          <p:cNvPr id="20" name="TextBox 19"/>
          <p:cNvSpPr txBox="1"/>
          <p:nvPr/>
        </p:nvSpPr>
        <p:spPr>
          <a:xfrm>
            <a:off x="846053" y="3753919"/>
            <a:ext cx="11184368" cy="499630"/>
          </a:xfrm>
          <a:prstGeom prst="rect">
            <a:avLst/>
          </a:prstGeom>
          <a:noFill/>
        </p:spPr>
        <p:txBody>
          <a:bodyPr wrap="square" rtlCol="0" anchor="ctr">
            <a:spAutoFit/>
          </a:bodyPr>
          <a:lstStyle/>
          <a:p>
            <a:pPr>
              <a:lnSpc>
                <a:spcPts val="3060"/>
              </a:lnSpc>
            </a:pPr>
            <a:r>
              <a:rPr lang="en-GB" sz="1836"/>
              <a:t>IDE/Tools       </a:t>
            </a:r>
            <a:r>
              <a:rPr lang="en-GB" sz="3672"/>
              <a:t>›</a:t>
            </a:r>
            <a:r>
              <a:rPr lang="en-GB" sz="1836"/>
              <a:t>    Source Repo   </a:t>
            </a:r>
            <a:r>
              <a:rPr lang="en-GB" sz="3672"/>
              <a:t>›</a:t>
            </a:r>
            <a:r>
              <a:rPr lang="en-GB" sz="1836"/>
              <a:t>     CI / Build       </a:t>
            </a:r>
            <a:r>
              <a:rPr lang="en-GB" sz="3672"/>
              <a:t>›</a:t>
            </a:r>
            <a:r>
              <a:rPr lang="en-GB" sz="1836"/>
              <a:t>       Deploy         </a:t>
            </a:r>
            <a:r>
              <a:rPr lang="en-GB" sz="3672"/>
              <a:t>›</a:t>
            </a:r>
            <a:r>
              <a:rPr lang="en-GB" sz="1836"/>
              <a:t>      Platform       </a:t>
            </a:r>
            <a:r>
              <a:rPr lang="en-GB" sz="3672"/>
              <a:t>›</a:t>
            </a:r>
            <a:r>
              <a:rPr lang="en-GB" sz="1836"/>
              <a:t>     App Stack</a:t>
            </a:r>
          </a:p>
        </p:txBody>
      </p:sp>
      <p:sp>
        <p:nvSpPr>
          <p:cNvPr id="21" name="TextBox 20"/>
          <p:cNvSpPr txBox="1"/>
          <p:nvPr/>
        </p:nvSpPr>
        <p:spPr>
          <a:xfrm>
            <a:off x="3168411" y="5435381"/>
            <a:ext cx="6408712" cy="627864"/>
          </a:xfrm>
          <a:prstGeom prst="rect">
            <a:avLst/>
          </a:prstGeom>
          <a:gradFill flip="none" rotWithShape="1">
            <a:gsLst>
              <a:gs pos="31000">
                <a:srgbClr val="0E744D"/>
              </a:gs>
              <a:gs pos="77000">
                <a:srgbClr val="0078D7"/>
              </a:gs>
            </a:gsLst>
            <a:lin ang="18900000" scaled="1"/>
            <a:tileRect/>
          </a:gradFill>
        </p:spPr>
        <p:txBody>
          <a:bodyPr wrap="square" lIns="182880" tIns="146304" rIns="182880" bIns="146304" rtlCol="0">
            <a:spAutoFit/>
          </a:bodyPr>
          <a:lstStyle/>
          <a:p>
            <a:pPr algn="ctr">
              <a:lnSpc>
                <a:spcPct val="90000"/>
              </a:lnSpc>
              <a:spcAft>
                <a:spcPts val="600"/>
              </a:spcAft>
            </a:pPr>
            <a:r>
              <a:rPr lang="en-GB" sz="2400">
                <a:solidFill>
                  <a:schemeClr val="bg1"/>
                </a:solidFill>
              </a:rPr>
              <a:t>Combine best of Microsoft &amp; open-source</a:t>
            </a:r>
          </a:p>
        </p:txBody>
      </p:sp>
    </p:spTree>
    <p:extLst>
      <p:ext uri="{BB962C8B-B14F-4D97-AF65-F5344CB8AC3E}">
        <p14:creationId xmlns:p14="http://schemas.microsoft.com/office/powerpoint/2010/main" val="401690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par>
                                <p:cTn id="9" presetID="64" presetClass="path" presetSubtype="0" accel="50000" decel="50000" fill="hold" nodeType="withEffect">
                                  <p:stCondLst>
                                    <p:cond delay="0"/>
                                  </p:stCondLst>
                                  <p:childTnLst>
                                    <p:animMotion origin="layout" path="M 0 0 L 0 -0.25 E" pathEditMode="relative" ptsTypes="">
                                      <p:cBhvr>
                                        <p:cTn id="10" dur="1000" fill="hold"/>
                                        <p:tgtEl>
                                          <p:spTgt spid="5"/>
                                        </p:tgtEl>
                                        <p:attrNameLst>
                                          <p:attrName>ppt_x</p:attrName>
                                          <p:attrName>ppt_y</p:attrName>
                                        </p:attrNameLst>
                                      </p:cBhvr>
                                    </p:animMotion>
                                  </p:childTnLst>
                                </p:cTn>
                              </p:par>
                              <p:par>
                                <p:cTn id="11" presetID="64" presetClass="path" presetSubtype="0" accel="50000" decel="50000" fill="hold" nodeType="withEffect">
                                  <p:stCondLst>
                                    <p:cond delay="0"/>
                                  </p:stCondLst>
                                  <p:childTnLst>
                                    <p:animMotion origin="layout" path="M 0 0 L 0 -0.25 E" pathEditMode="relative" ptsTypes="">
                                      <p:cBhvr>
                                        <p:cTn id="12" dur="1000" fill="hold"/>
                                        <p:tgtEl>
                                          <p:spTgt spid="3"/>
                                        </p:tgtEl>
                                        <p:attrNameLst>
                                          <p:attrName>ppt_x</p:attrName>
                                          <p:attrName>ppt_y</p:attrName>
                                        </p:attrNameLst>
                                      </p:cBhvr>
                                    </p:animMotion>
                                  </p:childTnLst>
                                </p:cTn>
                              </p:par>
                              <p:par>
                                <p:cTn id="13" presetID="64" presetClass="path" presetSubtype="0" accel="50000" decel="50000" fill="hold" grpId="0" nodeType="withEffect">
                                  <p:stCondLst>
                                    <p:cond delay="0"/>
                                  </p:stCondLst>
                                  <p:childTnLst>
                                    <p:animMotion origin="layout" path="M 0 0 L 0 -0.25 E" pathEditMode="relative" ptsTypes="">
                                      <p:cBhvr>
                                        <p:cTn id="14" dur="1000" fill="hold"/>
                                        <p:tgtEl>
                                          <p:spTgt spid="20"/>
                                        </p:tgtEl>
                                        <p:attrNameLst>
                                          <p:attrName>ppt_x</p:attrName>
                                          <p:attrName>ppt_y</p:attrName>
                                        </p:attrNameLst>
                                      </p:cBhvr>
                                    </p:animMotion>
                                  </p:childTnLst>
                                </p:cTn>
                              </p:par>
                              <p:par>
                                <p:cTn id="15" presetID="64" presetClass="path" presetSubtype="0" accel="50000" decel="50000" fill="hold" grpId="0" nodeType="withEffect">
                                  <p:stCondLst>
                                    <p:cond delay="0"/>
                                  </p:stCondLst>
                                  <p:childTnLst>
                                    <p:animMotion origin="layout" path="M 0 0 L 0 -0.25 E" pathEditMode="relative" ptsTypes="">
                                      <p:cBhvr>
                                        <p:cTn id="16"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20" grpId="0"/>
      <p:bldP spid="2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660991" y="182562"/>
            <a:ext cx="2595597" cy="2112143"/>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92250" y="6469062"/>
            <a:ext cx="4114800" cy="525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526280" y="3578363"/>
            <a:ext cx="3249449" cy="3233599"/>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a:xfrm>
            <a:off x="121118" y="201022"/>
            <a:ext cx="4681858" cy="917575"/>
          </a:xfrm>
        </p:spPr>
        <p:txBody>
          <a:bodyPr/>
          <a:lstStyle/>
          <a:p>
            <a:r>
              <a:rPr lang="en-US" sz="4400" kern="0" spc="0">
                <a:ln>
                  <a:noFill/>
                </a:ln>
                <a:solidFill>
                  <a:schemeClr val="tx1"/>
                </a:solidFill>
                <a:cs typeface="Segoe UI Light" panose="020B0502040204020203" pitchFamily="34" charset="0"/>
              </a:rPr>
              <a:t>TS</a:t>
            </a:r>
            <a:r>
              <a:rPr lang="en-US" sz="4400" kern="0" spc="-100">
                <a:ln>
                  <a:noFill/>
                </a:ln>
                <a:solidFill>
                  <a:schemeClr val="tx1"/>
                </a:solidFill>
                <a:cs typeface="Segoe UI Light" panose="020B0502040204020203" pitchFamily="34" charset="0"/>
              </a:rPr>
              <a:t> </a:t>
            </a:r>
            <a:r>
              <a:rPr lang="en-US" sz="4400" kern="0" spc="-100">
                <a:ln>
                  <a:noFill/>
                </a:ln>
                <a:solidFill>
                  <a:schemeClr val="tx1"/>
                </a:solidFill>
                <a:latin typeface="Segoe UI" panose="020B0502040204020203" pitchFamily="34" charset="0"/>
                <a:sym typeface="Webdings" panose="05030102010509060703" pitchFamily="18" charset="2"/>
              </a:rPr>
              <a:t>♥</a:t>
            </a:r>
            <a:r>
              <a:rPr lang="en-US" sz="4400" kern="0" spc="-100">
                <a:ln>
                  <a:noFill/>
                </a:ln>
                <a:solidFill>
                  <a:schemeClr val="tx1"/>
                </a:solidFill>
                <a:cs typeface="Segoe UI Light" panose="020B0502040204020203" pitchFamily="34" charset="0"/>
                <a:sym typeface="Webdings" panose="05030102010509060703" pitchFamily="18" charset="2"/>
              </a:rPr>
              <a:t> </a:t>
            </a:r>
            <a:r>
              <a:rPr lang="en-US" sz="4400" kern="0" spc="0">
                <a:ln>
                  <a:noFill/>
                </a:ln>
                <a:solidFill>
                  <a:schemeClr val="tx1"/>
                </a:solidFill>
                <a:cs typeface="Segoe UI Light" panose="020B0502040204020203" pitchFamily="34" charset="0"/>
              </a:rPr>
              <a:t>integration</a:t>
            </a:r>
            <a:endParaRPr lang="en-US" sz="4400">
              <a:solidFill>
                <a:schemeClr val="tx1"/>
              </a:solidFill>
            </a:endParaRP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9425" y="2061972"/>
            <a:ext cx="4866249" cy="1696054"/>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504874" y="1842516"/>
            <a:ext cx="5512176" cy="2068552"/>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148197" y="2034540"/>
            <a:ext cx="1580859" cy="1583029"/>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50" normalizeH="0" baseline="0" noProof="0">
                  <a:ln>
                    <a:noFill/>
                  </a:ln>
                  <a:solidFill>
                    <a:srgbClr val="E6E6E6">
                      <a:lumMod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98837" y="2178041"/>
            <a:ext cx="962042" cy="481021"/>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332037" y="3117481"/>
            <a:ext cx="1093689" cy="256333"/>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65237" y="1993035"/>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802976" y="3826963"/>
            <a:ext cx="881861" cy="547006"/>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856037" y="3923885"/>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407874" y="3877704"/>
            <a:ext cx="533763" cy="533763"/>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216152" y="4002927"/>
            <a:ext cx="1093689" cy="256333"/>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67810" y="3906115"/>
            <a:ext cx="712027" cy="480619"/>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4668" y="3888220"/>
            <a:ext cx="1174369" cy="48574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7652702" y="3843196"/>
            <a:ext cx="851535" cy="670573"/>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248765" y="4909955"/>
            <a:ext cx="1436072" cy="477494"/>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78881" y="4909955"/>
            <a:ext cx="1341758" cy="477494"/>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515698" y="5335917"/>
            <a:ext cx="1576695" cy="530443"/>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9109597" y="5285183"/>
            <a:ext cx="994840" cy="621158"/>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829750" y="5358174"/>
            <a:ext cx="1975747" cy="605911"/>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10150049" y="5304678"/>
            <a:ext cx="1249788" cy="554784"/>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406683" y="3956977"/>
            <a:ext cx="1508443" cy="311745"/>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849524" y="5871101"/>
            <a:ext cx="1879523" cy="45208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43615" y="5859462"/>
            <a:ext cx="1653540" cy="46672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7067244" y="1934945"/>
            <a:ext cx="662203" cy="817245"/>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9032874" y="2288539"/>
            <a:ext cx="1071563" cy="294323"/>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241280" y="3040062"/>
            <a:ext cx="609600" cy="609600"/>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923483" y="3060724"/>
            <a:ext cx="1458076" cy="463402"/>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954512" y="3540124"/>
            <a:ext cx="1313688" cy="44196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942637" y="1439862"/>
            <a:ext cx="906410" cy="565944"/>
          </a:xfrm>
          <a:prstGeom prst="rect">
            <a:avLst/>
          </a:prstGeom>
        </p:spPr>
      </p:pic>
      <p:pic>
        <p:nvPicPr>
          <p:cNvPr id="4" name="Graphic 3">
            <a:extLst>
              <a:ext uri="{FF2B5EF4-FFF2-40B4-BE49-F238E27FC236}">
                <a16:creationId xmlns:a16="http://schemas.microsoft.com/office/drawing/2014/main" id="{53073A8F-FDD1-4BD3-A3C2-E491BA2FA30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05460" y="339840"/>
            <a:ext cx="648343" cy="525529"/>
          </a:xfrm>
          <a:prstGeom prst="rect">
            <a:avLst/>
          </a:prstGeom>
        </p:spPr>
      </p:pic>
      <p:pic>
        <p:nvPicPr>
          <p:cNvPr id="6" name="Graphic 5">
            <a:extLst>
              <a:ext uri="{FF2B5EF4-FFF2-40B4-BE49-F238E27FC236}">
                <a16:creationId xmlns:a16="http://schemas.microsoft.com/office/drawing/2014/main" id="{C71F4613-5AF4-48DC-93CD-C3D6108194C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163663" y="3612567"/>
            <a:ext cx="739033" cy="739033"/>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985856" y="2069770"/>
            <a:ext cx="1024826" cy="454923"/>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4"/>
          <a:stretch>
            <a:fillRect/>
          </a:stretch>
        </p:blipFill>
        <p:spPr>
          <a:xfrm>
            <a:off x="7973568" y="3035808"/>
            <a:ext cx="1032672" cy="362988"/>
          </a:xfrm>
          <a:prstGeom prst="rect">
            <a:avLst/>
          </a:prstGeom>
        </p:spPr>
      </p:pic>
      <p:pic>
        <p:nvPicPr>
          <p:cNvPr id="1026" name="Picture 2" descr="https://dt-cdn.net/wp-content/uploads/2016/12/dynatrace_logo.png">
            <a:extLst>
              <a:ext uri="{FF2B5EF4-FFF2-40B4-BE49-F238E27FC236}">
                <a16:creationId xmlns:a16="http://schemas.microsoft.com/office/drawing/2014/main" id="{1B622895-46E9-4DD2-8400-749CD21B503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421750" y="665745"/>
            <a:ext cx="677862" cy="677862"/>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3044952" y="3794760"/>
            <a:ext cx="0" cy="69409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6">
            <a:clrChange>
              <a:clrFrom>
                <a:srgbClr val="FFFFFF"/>
              </a:clrFrom>
              <a:clrTo>
                <a:srgbClr val="FFFFFF">
                  <a:alpha val="0"/>
                </a:srgbClr>
              </a:clrTo>
            </a:clrChange>
          </a:blip>
          <a:srcRect t="29072" b="29279"/>
          <a:stretch/>
        </p:blipFill>
        <p:spPr>
          <a:xfrm>
            <a:off x="8269035" y="367006"/>
            <a:ext cx="1057275" cy="298323"/>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7">
            <a:clrChange>
              <a:clrFrom>
                <a:srgbClr val="FFFFFF"/>
              </a:clrFrom>
              <a:clrTo>
                <a:srgbClr val="FFFFFF">
                  <a:alpha val="0"/>
                </a:srgbClr>
              </a:clrTo>
            </a:clrChange>
          </a:blip>
          <a:srcRect t="32118" b="33546"/>
          <a:stretch/>
        </p:blipFill>
        <p:spPr>
          <a:xfrm>
            <a:off x="7256588" y="980388"/>
            <a:ext cx="1096273" cy="28231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8">
            <a:clrChange>
              <a:clrFrom>
                <a:srgbClr val="FFFFFF"/>
              </a:clrFrom>
              <a:clrTo>
                <a:srgbClr val="FFFFFF">
                  <a:alpha val="0"/>
                </a:srgbClr>
              </a:clrTo>
            </a:clrChange>
          </a:blip>
          <a:srcRect t="32609" b="32682"/>
          <a:stretch/>
        </p:blipFill>
        <p:spPr>
          <a:xfrm>
            <a:off x="6242361" y="812210"/>
            <a:ext cx="1014228" cy="352028"/>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138927" y="2039111"/>
            <a:ext cx="1609344" cy="160934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Tree>
    <p:extLst>
      <p:ext uri="{BB962C8B-B14F-4D97-AF65-F5344CB8AC3E}">
        <p14:creationId xmlns:p14="http://schemas.microsoft.com/office/powerpoint/2010/main" val="106785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50"/>
                                        <p:tgtEl>
                                          <p:spTgt spid="12"/>
                                        </p:tgtEl>
                                      </p:cBhvr>
                                    </p:animEffect>
                                  </p:childTnLst>
                                </p:cTn>
                              </p:par>
                            </p:childTnLst>
                          </p:cTn>
                        </p:par>
                        <p:par>
                          <p:cTn id="8" fill="hold">
                            <p:stCondLst>
                              <p:cond delay="15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50"/>
                                        <p:tgtEl>
                                          <p:spTgt spid="13"/>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50"/>
                                        <p:tgtEl>
                                          <p:spTgt spid="11"/>
                                        </p:tgtEl>
                                      </p:cBhvr>
                                    </p:animEffect>
                                  </p:childTnLst>
                                </p:cTn>
                              </p:par>
                            </p:childTnLst>
                          </p:cTn>
                        </p:par>
                        <p:par>
                          <p:cTn id="16" fill="hold">
                            <p:stCondLst>
                              <p:cond delay="4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50"/>
                                        <p:tgtEl>
                                          <p:spTgt spid="20"/>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50"/>
                                        <p:tgtEl>
                                          <p:spTgt spid="21"/>
                                        </p:tgtEl>
                                      </p:cBhvr>
                                    </p:animEffect>
                                  </p:childTnLst>
                                </p:cTn>
                              </p:par>
                            </p:childTnLst>
                          </p:cTn>
                        </p:par>
                        <p:par>
                          <p:cTn id="24" fill="hold">
                            <p:stCondLst>
                              <p:cond delay="75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50"/>
                                        <p:tgtEl>
                                          <p:spTgt spid="22"/>
                                        </p:tgtEl>
                                      </p:cBhvr>
                                    </p:animEffect>
                                  </p:childTnLst>
                                </p:cTn>
                              </p:par>
                            </p:childTnLst>
                          </p:cTn>
                        </p:par>
                        <p:par>
                          <p:cTn id="28" fill="hold">
                            <p:stCondLst>
                              <p:cond delay="9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50"/>
                                        <p:tgtEl>
                                          <p:spTgt spid="23"/>
                                        </p:tgtEl>
                                      </p:cBhvr>
                                    </p:animEffect>
                                  </p:childTnLst>
                                </p:cTn>
                              </p:par>
                            </p:childTnLst>
                          </p:cTn>
                        </p:par>
                        <p:par>
                          <p:cTn id="32" fill="hold">
                            <p:stCondLst>
                              <p:cond delay="105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50"/>
                                        <p:tgtEl>
                                          <p:spTgt spid="24"/>
                                        </p:tgtEl>
                                      </p:cBhvr>
                                    </p:animEffect>
                                  </p:childTnLst>
                                </p:cTn>
                              </p:par>
                            </p:childTnLst>
                          </p:cTn>
                        </p:par>
                        <p:par>
                          <p:cTn id="36" fill="hold">
                            <p:stCondLst>
                              <p:cond delay="12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50"/>
                                        <p:tgtEl>
                                          <p:spTgt spid="25"/>
                                        </p:tgtEl>
                                      </p:cBhvr>
                                    </p:animEffect>
                                  </p:childTnLst>
                                </p:cTn>
                              </p:par>
                            </p:childTnLst>
                          </p:cTn>
                        </p:par>
                        <p:par>
                          <p:cTn id="40" fill="hold">
                            <p:stCondLst>
                              <p:cond delay="135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50"/>
                                        <p:tgtEl>
                                          <p:spTgt spid="2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50"/>
                                        <p:tgtEl>
                                          <p:spTgt spid="27"/>
                                        </p:tgtEl>
                                      </p:cBhvr>
                                    </p:animEffect>
                                  </p:childTnLst>
                                </p:cTn>
                              </p:par>
                            </p:childTnLst>
                          </p:cTn>
                        </p:par>
                        <p:par>
                          <p:cTn id="48" fill="hold">
                            <p:stCondLst>
                              <p:cond delay="1650"/>
                            </p:stCondLst>
                            <p:childTnLst>
                              <p:par>
                                <p:cTn id="49" presetID="10"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150"/>
                                        <p:tgtEl>
                                          <p:spTgt spid="28"/>
                                        </p:tgtEl>
                                      </p:cBhvr>
                                    </p:animEffect>
                                  </p:childTnLst>
                                </p:cTn>
                              </p:par>
                            </p:childTnLst>
                          </p:cTn>
                        </p:par>
                        <p:par>
                          <p:cTn id="52" fill="hold">
                            <p:stCondLst>
                              <p:cond delay="18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150"/>
                                        <p:tgtEl>
                                          <p:spTgt spid="29"/>
                                        </p:tgtEl>
                                      </p:cBhvr>
                                    </p:animEffect>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50"/>
                                        <p:tgtEl>
                                          <p:spTgt spid="30"/>
                                        </p:tgtEl>
                                      </p:cBhvr>
                                    </p:animEffect>
                                  </p:childTnLst>
                                </p:cTn>
                              </p:par>
                            </p:childTnLst>
                          </p:cTn>
                        </p:par>
                        <p:par>
                          <p:cTn id="60" fill="hold">
                            <p:stCondLst>
                              <p:cond delay="2100"/>
                            </p:stCondLst>
                            <p:childTnLst>
                              <p:par>
                                <p:cTn id="61" presetID="10" presetClass="entr" presetSubtype="0"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150"/>
                                        <p:tgtEl>
                                          <p:spTgt spid="32"/>
                                        </p:tgtEl>
                                      </p:cBhvr>
                                    </p:animEffect>
                                  </p:childTnLst>
                                </p:cTn>
                              </p:par>
                            </p:childTnLst>
                          </p:cTn>
                        </p:par>
                        <p:par>
                          <p:cTn id="64" fill="hold">
                            <p:stCondLst>
                              <p:cond delay="225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50"/>
                                        <p:tgtEl>
                                          <p:spTgt spid="16"/>
                                        </p:tgtEl>
                                      </p:cBhvr>
                                    </p:animEffect>
                                  </p:childTnLst>
                                </p:cTn>
                              </p:par>
                            </p:childTnLst>
                          </p:cTn>
                        </p:par>
                        <p:par>
                          <p:cTn id="68" fill="hold">
                            <p:stCondLst>
                              <p:cond delay="2400"/>
                            </p:stCondLst>
                            <p:childTnLst>
                              <p:par>
                                <p:cTn id="69" presetID="10" presetClass="entr" presetSubtype="0"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150"/>
                                        <p:tgtEl>
                                          <p:spTgt spid="39"/>
                                        </p:tgtEl>
                                      </p:cBhvr>
                                    </p:animEffect>
                                  </p:childTnLst>
                                </p:cTn>
                              </p:par>
                            </p:childTnLst>
                          </p:cTn>
                        </p:par>
                        <p:par>
                          <p:cTn id="72" fill="hold">
                            <p:stCondLst>
                              <p:cond delay="2550"/>
                            </p:stCondLst>
                            <p:childTnLst>
                              <p:par>
                                <p:cTn id="73" presetID="10" presetClass="entr" presetSubtype="0"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50"/>
                                        <p:tgtEl>
                                          <p:spTgt spid="40"/>
                                        </p:tgtEl>
                                      </p:cBhvr>
                                    </p:animEffect>
                                  </p:childTnLst>
                                </p:cTn>
                              </p:par>
                            </p:childTnLst>
                          </p:cTn>
                        </p:par>
                        <p:par>
                          <p:cTn id="76" fill="hold">
                            <p:stCondLst>
                              <p:cond delay="2700"/>
                            </p:stCondLst>
                            <p:childTnLst>
                              <p:par>
                                <p:cTn id="77" presetID="10" presetClass="entr" presetSubtype="0"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50"/>
                                        <p:tgtEl>
                                          <p:spTgt spid="41"/>
                                        </p:tgtEl>
                                      </p:cBhvr>
                                    </p:animEffect>
                                  </p:childTnLst>
                                </p:cTn>
                              </p:par>
                            </p:childTnLst>
                          </p:cTn>
                        </p:par>
                        <p:par>
                          <p:cTn id="80" fill="hold">
                            <p:stCondLst>
                              <p:cond delay="2850"/>
                            </p:stCondLst>
                            <p:childTnLst>
                              <p:par>
                                <p:cTn id="81" presetID="10" presetClass="entr" presetSubtype="0" fill="hold"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150"/>
                                        <p:tgtEl>
                                          <p:spTgt spid="42"/>
                                        </p:tgtEl>
                                      </p:cBhvr>
                                    </p:animEffect>
                                  </p:childTnLst>
                                </p:cTn>
                              </p:par>
                            </p:childTnLst>
                          </p:cTn>
                        </p:par>
                        <p:par>
                          <p:cTn id="84" fill="hold">
                            <p:stCondLst>
                              <p:cond delay="3000"/>
                            </p:stCondLst>
                            <p:childTnLst>
                              <p:par>
                                <p:cTn id="85" presetID="10" presetClass="entr" presetSubtype="0" fill="hold" nodeType="after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50"/>
                                        <p:tgtEl>
                                          <p:spTgt spid="44"/>
                                        </p:tgtEl>
                                      </p:cBhvr>
                                    </p:animEffect>
                                  </p:childTnLst>
                                </p:cTn>
                              </p:par>
                            </p:childTnLst>
                          </p:cTn>
                        </p:par>
                        <p:par>
                          <p:cTn id="88" fill="hold">
                            <p:stCondLst>
                              <p:cond delay="3150"/>
                            </p:stCondLst>
                            <p:childTnLst>
                              <p:par>
                                <p:cTn id="89" presetID="10" presetClass="entr" presetSubtype="0" fill="hold"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150"/>
                                        <p:tgtEl>
                                          <p:spTgt spid="45"/>
                                        </p:tgtEl>
                                      </p:cBhvr>
                                    </p:animEffect>
                                  </p:childTnLst>
                                </p:cTn>
                              </p:par>
                            </p:childTnLst>
                          </p:cTn>
                        </p:par>
                        <p:par>
                          <p:cTn id="92" fill="hold">
                            <p:stCondLst>
                              <p:cond delay="3300"/>
                            </p:stCondLst>
                            <p:childTnLst>
                              <p:par>
                                <p:cTn id="93" presetID="10" presetClass="entr" presetSubtype="0" fill="hold" nodeType="after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150"/>
                                        <p:tgtEl>
                                          <p:spTgt spid="46"/>
                                        </p:tgtEl>
                                      </p:cBhvr>
                                    </p:animEffect>
                                  </p:childTnLst>
                                </p:cTn>
                              </p:par>
                            </p:childTnLst>
                          </p:cTn>
                        </p:par>
                        <p:par>
                          <p:cTn id="96" fill="hold">
                            <p:stCondLst>
                              <p:cond delay="3450"/>
                            </p:stCondLst>
                            <p:childTnLst>
                              <p:par>
                                <p:cTn id="97" presetID="10" presetClass="entr" presetSubtype="0" fill="hold" nodeType="after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150"/>
                                        <p:tgtEl>
                                          <p:spTgt spid="47"/>
                                        </p:tgtEl>
                                      </p:cBhvr>
                                    </p:animEffect>
                                  </p:childTnLst>
                                </p:cTn>
                              </p:par>
                            </p:childTnLst>
                          </p:cTn>
                        </p:par>
                        <p:par>
                          <p:cTn id="100" fill="hold">
                            <p:stCondLst>
                              <p:cond delay="3600"/>
                            </p:stCondLst>
                            <p:childTnLst>
                              <p:par>
                                <p:cTn id="101" presetID="10" presetClass="entr" presetSubtype="0" fill="hold" nodeType="after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150"/>
                                        <p:tgtEl>
                                          <p:spTgt spid="4"/>
                                        </p:tgtEl>
                                      </p:cBhvr>
                                    </p:animEffect>
                                  </p:childTnLst>
                                </p:cTn>
                              </p:par>
                            </p:childTnLst>
                          </p:cTn>
                        </p:par>
                        <p:par>
                          <p:cTn id="104" fill="hold">
                            <p:stCondLst>
                              <p:cond delay="375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50"/>
                                        <p:tgtEl>
                                          <p:spTgt spid="48"/>
                                        </p:tgtEl>
                                      </p:cBhvr>
                                    </p:animEffect>
                                  </p:childTnLst>
                                </p:cTn>
                              </p:par>
                            </p:childTnLst>
                          </p:cTn>
                        </p:par>
                        <p:par>
                          <p:cTn id="108" fill="hold">
                            <p:stCondLst>
                              <p:cond delay="39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150"/>
                                        <p:tgtEl>
                                          <p:spTgt spid="6"/>
                                        </p:tgtEl>
                                      </p:cBhvr>
                                    </p:animEffect>
                                  </p:childTnLst>
                                </p:cTn>
                              </p:par>
                            </p:childTnLst>
                          </p:cTn>
                        </p:par>
                        <p:par>
                          <p:cTn id="112" fill="hold">
                            <p:stCondLst>
                              <p:cond delay="4050"/>
                            </p:stCondLst>
                            <p:childTnLst>
                              <p:par>
                                <p:cTn id="113" presetID="10" presetClass="entr" presetSubtype="0" fill="hold" nodeType="after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150"/>
                                        <p:tgtEl>
                                          <p:spTgt spid="49"/>
                                        </p:tgtEl>
                                      </p:cBhvr>
                                    </p:animEffect>
                                  </p:childTnLst>
                                </p:cTn>
                              </p:par>
                            </p:childTnLst>
                          </p:cTn>
                        </p:par>
                        <p:par>
                          <p:cTn id="116" fill="hold">
                            <p:stCondLst>
                              <p:cond delay="4200"/>
                            </p:stCondLst>
                            <p:childTnLst>
                              <p:par>
                                <p:cTn id="117" presetID="10" presetClass="entr" presetSubtype="0" fill="hold" nodeType="after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fade">
                                      <p:cBhvr>
                                        <p:cTn id="119" dur="150"/>
                                        <p:tgtEl>
                                          <p:spTgt spid="18"/>
                                        </p:tgtEl>
                                      </p:cBhvr>
                                    </p:animEffect>
                                  </p:childTnLst>
                                </p:cTn>
                              </p:par>
                            </p:childTnLst>
                          </p:cTn>
                        </p:par>
                        <p:par>
                          <p:cTn id="120" fill="hold">
                            <p:stCondLst>
                              <p:cond delay="4350"/>
                            </p:stCondLst>
                            <p:childTnLst>
                              <p:par>
                                <p:cTn id="121" presetID="10" presetClass="entr" presetSubtype="0" fill="hold" nodeType="afterEffect">
                                  <p:stCondLst>
                                    <p:cond delay="0"/>
                                  </p:stCondLst>
                                  <p:childTnLst>
                                    <p:set>
                                      <p:cBhvr>
                                        <p:cTn id="122" dur="1" fill="hold">
                                          <p:stCondLst>
                                            <p:cond delay="0"/>
                                          </p:stCondLst>
                                        </p:cTn>
                                        <p:tgtEl>
                                          <p:spTgt spid="1026"/>
                                        </p:tgtEl>
                                        <p:attrNameLst>
                                          <p:attrName>style.visibility</p:attrName>
                                        </p:attrNameLst>
                                      </p:cBhvr>
                                      <p:to>
                                        <p:strVal val="visible"/>
                                      </p:to>
                                    </p:set>
                                    <p:animEffect transition="in" filter="fade">
                                      <p:cBhvr>
                                        <p:cTn id="123" dur="150"/>
                                        <p:tgtEl>
                                          <p:spTgt spid="1026"/>
                                        </p:tgtEl>
                                      </p:cBhvr>
                                    </p:animEffect>
                                  </p:childTnLst>
                                </p:cTn>
                              </p:par>
                            </p:childTnLst>
                          </p:cTn>
                        </p:par>
                        <p:par>
                          <p:cTn id="124" fill="hold">
                            <p:stCondLst>
                              <p:cond delay="4500"/>
                            </p:stCondLst>
                            <p:childTnLst>
                              <p:par>
                                <p:cTn id="125" presetID="10" presetClass="entr" presetSubtype="0" fill="hold"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150"/>
                                        <p:tgtEl>
                                          <p:spTgt spid="52"/>
                                        </p:tgtEl>
                                      </p:cBhvr>
                                    </p:animEffect>
                                  </p:childTnLst>
                                </p:cTn>
                              </p:par>
                            </p:childTnLst>
                          </p:cTn>
                        </p:par>
                        <p:par>
                          <p:cTn id="128" fill="hold">
                            <p:stCondLst>
                              <p:cond delay="4650"/>
                            </p:stCondLst>
                            <p:childTnLst>
                              <p:par>
                                <p:cTn id="129" presetID="10" presetClass="entr" presetSubtype="0"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fade">
                                      <p:cBhvr>
                                        <p:cTn id="131" dur="150"/>
                                        <p:tgtEl>
                                          <p:spTgt spid="58"/>
                                        </p:tgtEl>
                                      </p:cBhvr>
                                    </p:animEffect>
                                  </p:childTnLst>
                                </p:cTn>
                              </p:par>
                            </p:childTnLst>
                          </p:cTn>
                        </p:par>
                        <p:par>
                          <p:cTn id="132" fill="hold">
                            <p:stCondLst>
                              <p:cond delay="4800"/>
                            </p:stCondLst>
                            <p:childTnLst>
                              <p:par>
                                <p:cTn id="133" presetID="10" presetClass="entr" presetSubtype="0" fill="hold" nodeType="afterEffect">
                                  <p:stCondLst>
                                    <p:cond delay="0"/>
                                  </p:stCondLst>
                                  <p:childTnLst>
                                    <p:set>
                                      <p:cBhvr>
                                        <p:cTn id="134" dur="1" fill="hold">
                                          <p:stCondLst>
                                            <p:cond delay="0"/>
                                          </p:stCondLst>
                                        </p:cTn>
                                        <p:tgtEl>
                                          <p:spTgt spid="59"/>
                                        </p:tgtEl>
                                        <p:attrNameLst>
                                          <p:attrName>style.visibility</p:attrName>
                                        </p:attrNameLst>
                                      </p:cBhvr>
                                      <p:to>
                                        <p:strVal val="visible"/>
                                      </p:to>
                                    </p:set>
                                    <p:animEffect transition="in" filter="fade">
                                      <p:cBhvr>
                                        <p:cTn id="135" dur="150"/>
                                        <p:tgtEl>
                                          <p:spTgt spid="59"/>
                                        </p:tgtEl>
                                      </p:cBhvr>
                                    </p:animEffect>
                                  </p:childTnLst>
                                </p:cTn>
                              </p:par>
                            </p:childTnLst>
                          </p:cTn>
                        </p:par>
                        <p:par>
                          <p:cTn id="136" fill="hold">
                            <p:stCondLst>
                              <p:cond delay="4950"/>
                            </p:stCondLst>
                            <p:childTnLst>
                              <p:par>
                                <p:cTn id="137" presetID="10" presetClass="entr" presetSubtype="0" fill="hold" nodeType="after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1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a:t>
            </a:r>
          </a:p>
        </p:txBody>
      </p:sp>
      <p:grpSp>
        <p:nvGrpSpPr>
          <p:cNvPr id="4" name="Group 3"/>
          <p:cNvGrpSpPr/>
          <p:nvPr/>
        </p:nvGrpSpPr>
        <p:grpSpPr>
          <a:xfrm>
            <a:off x="1825116" y="1573626"/>
            <a:ext cx="8786242" cy="5249744"/>
            <a:chOff x="1825116" y="1573626"/>
            <a:chExt cx="8786242" cy="5249744"/>
          </a:xfrm>
        </p:grpSpPr>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sp>
          <p:nvSpPr>
            <p:cNvPr id="62" name="TextBox 61"/>
            <p:cNvSpPr txBox="1"/>
            <p:nvPr/>
          </p:nvSpPr>
          <p:spPr>
            <a:xfrm>
              <a:off x="9517649" y="370159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ALERTS</a:t>
              </a:r>
            </a:p>
          </p:txBody>
        </p:sp>
        <p:sp>
          <p:nvSpPr>
            <p:cNvPr id="125" name="TextBox 124"/>
            <p:cNvSpPr txBox="1"/>
            <p:nvPr/>
          </p:nvSpPr>
          <p:spPr>
            <a:xfrm>
              <a:off x="9012382" y="4587124"/>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DISCOVERY</a:t>
              </a:r>
            </a:p>
          </p:txBody>
        </p:sp>
        <p:sp>
          <p:nvSpPr>
            <p:cNvPr id="133" name="TextBox 132"/>
            <p:cNvSpPr txBox="1"/>
            <p:nvPr/>
          </p:nvSpPr>
          <p:spPr>
            <a:xfrm>
              <a:off x="8383681" y="3704111"/>
              <a:ext cx="1141776"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ANALYTICS</a:t>
              </a:r>
            </a:p>
          </p:txBody>
        </p:sp>
        <p:sp>
          <p:nvSpPr>
            <p:cNvPr id="54" name="TextBox 53"/>
            <p:cNvSpPr txBox="1"/>
            <p:nvPr/>
          </p:nvSpPr>
          <p:spPr>
            <a:xfrm>
              <a:off x="8111232" y="59809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BACKUP</a:t>
              </a:r>
            </a:p>
          </p:txBody>
        </p:sp>
        <p:sp>
          <p:nvSpPr>
            <p:cNvPr id="55" name="TextBox 54"/>
            <p:cNvSpPr txBox="1"/>
            <p:nvPr/>
          </p:nvSpPr>
          <p:spPr>
            <a:xfrm>
              <a:off x="9135890" y="5989785"/>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RECOVERY</a:t>
              </a:r>
            </a:p>
          </p:txBody>
        </p:sp>
        <p:sp>
          <p:nvSpPr>
            <p:cNvPr id="110" name="Rectangle 109"/>
            <p:cNvSpPr/>
            <p:nvPr/>
          </p:nvSpPr>
          <p:spPr>
            <a:xfrm flipH="1">
              <a:off x="8506188" y="5278073"/>
              <a:ext cx="276315" cy="595371"/>
            </a:xfrm>
            <a:prstGeom prst="rect">
              <a:avLst/>
            </a:prstGeom>
            <a:no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charset="0"/>
                <a:ea typeface="Segoe UI" charset="0"/>
                <a:cs typeface="Segoe UI" charset="0"/>
              </a:endParaRPr>
            </a:p>
          </p:txBody>
        </p:sp>
        <p:cxnSp>
          <p:nvCxnSpPr>
            <p:cNvPr id="111" name="Straight Connector 110"/>
            <p:cNvCxnSpPr/>
            <p:nvPr/>
          </p:nvCxnSpPr>
          <p:spPr>
            <a:xfrm flipH="1">
              <a:off x="8560015" y="5398707"/>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8560015" y="5720325"/>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0137" y="5785564"/>
              <a:ext cx="168419" cy="0"/>
            </a:xfrm>
            <a:prstGeom prst="line">
              <a:avLst/>
            </a:prstGeom>
            <a:ln w="1905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550524" y="5554216"/>
              <a:ext cx="349863" cy="349863"/>
              <a:chOff x="13663613" y="1489075"/>
              <a:chExt cx="6210301" cy="6210301"/>
            </a:xfrm>
            <a:solidFill>
              <a:schemeClr val="accent2"/>
            </a:solidFill>
          </p:grpSpPr>
          <p:sp>
            <p:nvSpPr>
              <p:cNvPr id="144"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5"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6"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7"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8"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49"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0"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51"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w="9525">
                <a:noFill/>
                <a:round/>
                <a:headEnd/>
                <a:tailEnd/>
              </a:ln>
              <a:extLst/>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153" name="TextBox 152"/>
            <p:cNvSpPr txBox="1"/>
            <p:nvPr/>
          </p:nvSpPr>
          <p:spPr>
            <a:xfrm>
              <a:off x="2548303" y="5923060"/>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DETECT</a:t>
              </a:r>
            </a:p>
          </p:txBody>
        </p:sp>
        <p:sp>
          <p:nvSpPr>
            <p:cNvPr id="154" name="TextBox 153"/>
            <p:cNvSpPr txBox="1"/>
            <p:nvPr/>
          </p:nvSpPr>
          <p:spPr>
            <a:xfrm>
              <a:off x="3416977" y="5928277"/>
              <a:ext cx="1157721"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PREVENT</a:t>
              </a:r>
            </a:p>
          </p:txBody>
        </p:sp>
        <p:grpSp>
          <p:nvGrpSpPr>
            <p:cNvPr id="16" name="Group 15"/>
            <p:cNvGrpSpPr/>
            <p:nvPr/>
          </p:nvGrpSpPr>
          <p:grpSpPr>
            <a:xfrm>
              <a:off x="2948491" y="5455688"/>
              <a:ext cx="386406" cy="385401"/>
              <a:chOff x="1678426" y="2924010"/>
              <a:chExt cx="361967" cy="361967"/>
            </a:xfrm>
            <a:solidFill>
              <a:srgbClr val="F8F8F8"/>
            </a:solidFill>
          </p:grpSpPr>
          <p:sp>
            <p:nvSpPr>
              <p:cNvPr id="6" name="Oval 5"/>
              <p:cNvSpPr/>
              <p:nvPr/>
            </p:nvSpPr>
            <p:spPr>
              <a:xfrm>
                <a:off x="1678426" y="2924010"/>
                <a:ext cx="361967" cy="361967"/>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1724734" y="2970318"/>
                <a:ext cx="269350" cy="269350"/>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4" name="Oval 103"/>
              <p:cNvSpPr/>
              <p:nvPr/>
            </p:nvSpPr>
            <p:spPr>
              <a:xfrm>
                <a:off x="1775031" y="3020613"/>
                <a:ext cx="168756" cy="168756"/>
              </a:xfrm>
              <a:prstGeom prst="ellipse">
                <a:avLst/>
              </a:prstGeom>
              <a:grpFill/>
              <a:ln w="19050">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6" name="Oval 105"/>
              <p:cNvSpPr/>
              <p:nvPr/>
            </p:nvSpPr>
            <p:spPr>
              <a:xfrm>
                <a:off x="1841121" y="3086705"/>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a:stCxn id="6" idx="7"/>
                <a:endCxn id="106" idx="7"/>
              </p:cNvCxnSpPr>
              <p:nvPr/>
            </p:nvCxnSpPr>
            <p:spPr>
              <a:xfrm flipH="1">
                <a:off x="1872341" y="2977019"/>
                <a:ext cx="115043" cy="115042"/>
              </a:xfrm>
              <a:prstGeom prst="line">
                <a:avLst/>
              </a:prstGeom>
              <a:grpFill/>
              <a:ln w="19050">
                <a:solidFill>
                  <a:srgbClr val="005494"/>
                </a:solidFill>
              </a:ln>
              <a:effectLst/>
            </p:spPr>
            <p:style>
              <a:lnRef idx="2">
                <a:schemeClr val="accent1"/>
              </a:lnRef>
              <a:fillRef idx="0">
                <a:schemeClr val="accent1"/>
              </a:fillRef>
              <a:effectRef idx="1">
                <a:schemeClr val="accent1"/>
              </a:effectRef>
              <a:fontRef idx="minor">
                <a:schemeClr val="tx1"/>
              </a:fontRef>
            </p:style>
          </p:cxnSp>
          <p:sp>
            <p:nvSpPr>
              <p:cNvPr id="107" name="Oval 106"/>
              <p:cNvSpPr/>
              <p:nvPr/>
            </p:nvSpPr>
            <p:spPr>
              <a:xfrm>
                <a:off x="1835765" y="3213600"/>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08" name="Oval 107"/>
              <p:cNvSpPr/>
              <p:nvPr/>
            </p:nvSpPr>
            <p:spPr>
              <a:xfrm>
                <a:off x="1729802" y="3001106"/>
                <a:ext cx="36576" cy="36576"/>
              </a:xfrm>
              <a:prstGeom prst="ellipse">
                <a:avLst/>
              </a:prstGeom>
              <a:grpFill/>
              <a:ln w="15875">
                <a:solidFill>
                  <a:srgbClr val="00549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sp>
            <p:nvSpPr>
              <p:cNvPr id="11" name="Oval 10"/>
              <p:cNvSpPr/>
              <p:nvPr/>
            </p:nvSpPr>
            <p:spPr>
              <a:xfrm>
                <a:off x="1911153" y="3133383"/>
                <a:ext cx="36576" cy="36576"/>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a typeface="+mn-ea"/>
                  <a:cs typeface="+mn-cs"/>
                </a:endParaRPr>
              </a:p>
            </p:txBody>
          </p:sp>
        </p:grpSp>
        <p:sp>
          <p:nvSpPr>
            <p:cNvPr id="59" name="TextBox 58"/>
            <p:cNvSpPr txBox="1"/>
            <p:nvPr/>
          </p:nvSpPr>
          <p:spPr>
            <a:xfrm>
              <a:off x="2781067" y="3625992"/>
              <a:ext cx="1466423"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SUBSCRIPTION</a:t>
              </a:r>
            </a:p>
          </p:txBody>
        </p:sp>
        <p:sp>
          <p:nvSpPr>
            <p:cNvPr id="60" name="TextBox 59"/>
            <p:cNvSpPr txBox="1"/>
            <p:nvPr/>
          </p:nvSpPr>
          <p:spPr>
            <a:xfrm>
              <a:off x="1993301" y="3620081"/>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OPTIMIZE</a:t>
              </a:r>
            </a:p>
          </p:txBody>
        </p:sp>
        <p:sp>
          <p:nvSpPr>
            <p:cNvPr id="57" name="TextBox 56"/>
            <p:cNvSpPr txBox="1"/>
            <p:nvPr/>
          </p:nvSpPr>
          <p:spPr>
            <a:xfrm>
              <a:off x="9058819" y="2039548"/>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PATCHING</a:t>
              </a:r>
            </a:p>
          </p:txBody>
        </p:sp>
        <p:sp>
          <p:nvSpPr>
            <p:cNvPr id="58" name="TextBox 57"/>
            <p:cNvSpPr txBox="1"/>
            <p:nvPr/>
          </p:nvSpPr>
          <p:spPr>
            <a:xfrm>
              <a:off x="8226936" y="2518813"/>
              <a:ext cx="2183669" cy="329598"/>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CONFIG MONITORING</a:t>
              </a:r>
            </a:p>
          </p:txBody>
        </p:sp>
        <p:sp>
          <p:nvSpPr>
            <p:cNvPr id="77" name="TextBox 76"/>
            <p:cNvSpPr txBox="1"/>
            <p:nvPr/>
          </p:nvSpPr>
          <p:spPr>
            <a:xfrm>
              <a:off x="7552371" y="2026489"/>
              <a:ext cx="143257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ORCHESTRATION</a:t>
              </a:r>
            </a:p>
          </p:txBody>
        </p:sp>
        <p:sp>
          <p:nvSpPr>
            <p:cNvPr id="109" name="TextBox 108"/>
            <p:cNvSpPr txBox="1"/>
            <p:nvPr/>
          </p:nvSpPr>
          <p:spPr>
            <a:xfrm>
              <a:off x="3492852" y="2151646"/>
              <a:ext cx="1225825"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PACKAGING</a:t>
              </a:r>
            </a:p>
          </p:txBody>
        </p:sp>
        <p:sp>
          <p:nvSpPr>
            <p:cNvPr id="118" name="TextBox 117"/>
            <p:cNvSpPr txBox="1"/>
            <p:nvPr/>
          </p:nvSpPr>
          <p:spPr>
            <a:xfrm>
              <a:off x="1825116" y="2134646"/>
              <a:ext cx="1954713" cy="329599"/>
            </a:xfrm>
            <a:prstGeom prst="rect">
              <a:avLst/>
            </a:prstGeom>
            <a:noFill/>
          </p:spPr>
          <p:txBody>
            <a:bodyPr wrap="square" rtlCol="0">
              <a:spAutoFit/>
            </a:bodyPr>
            <a:lstStyle/>
            <a:p>
              <a:pPr marL="0" marR="0" lvl="0" indent="0" algn="ctr" defTabSz="932418" rtl="0" eaLnBrk="1" fontAlgn="auto" latinLnBrk="0" hangingPunct="1">
                <a:lnSpc>
                  <a:spcPts val="1775"/>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DEVOPS TOOLING</a:t>
              </a:r>
            </a:p>
          </p:txBody>
        </p:sp>
        <p:sp>
          <p:nvSpPr>
            <p:cNvPr id="121" name="TextBox 120"/>
            <p:cNvSpPr txBox="1"/>
            <p:nvPr/>
          </p:nvSpPr>
          <p:spPr>
            <a:xfrm>
              <a:off x="2397654" y="4412449"/>
              <a:ext cx="963160" cy="286266"/>
            </a:xfrm>
            <a:prstGeom prst="rect">
              <a:avLst/>
            </a:prstGeom>
            <a:noFill/>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noFill/>
                  </a:ln>
                  <a:gradFill>
                    <a:gsLst>
                      <a:gs pos="1250">
                        <a:srgbClr val="505050"/>
                      </a:gs>
                      <a:gs pos="100000">
                        <a:srgbClr val="505050"/>
                      </a:gs>
                    </a:gsLst>
                    <a:lin ang="5400000" scaled="0"/>
                  </a:gradFill>
                  <a:effectLst/>
                  <a:uLnTx/>
                  <a:uFillTx/>
                  <a:latin typeface="Segoe UI"/>
                  <a:ea typeface="Segoe UI" charset="0"/>
                  <a:cs typeface="Segoe UI" charset="0"/>
                </a:rPr>
                <a:t>POLICY</a:t>
              </a:r>
            </a:p>
          </p:txBody>
        </p:sp>
        <p:grpSp>
          <p:nvGrpSpPr>
            <p:cNvPr id="123" name="Group 122"/>
            <p:cNvGrpSpPr/>
            <p:nvPr/>
          </p:nvGrpSpPr>
          <p:grpSpPr>
            <a:xfrm>
              <a:off x="2273682" y="3140323"/>
              <a:ext cx="444500" cy="422275"/>
              <a:chOff x="9228138" y="422275"/>
              <a:chExt cx="444500" cy="422275"/>
            </a:xfrm>
          </p:grpSpPr>
          <p:sp>
            <p:nvSpPr>
              <p:cNvPr id="124" name="Line 124"/>
              <p:cNvSpPr>
                <a:spLocks noChangeShapeType="1"/>
              </p:cNvSpPr>
              <p:nvPr/>
            </p:nvSpPr>
            <p:spPr bwMode="auto">
              <a:xfrm>
                <a:off x="9461501" y="531813"/>
                <a:ext cx="0" cy="204788"/>
              </a:xfrm>
              <a:prstGeom prst="line">
                <a:avLst/>
              </a:prstGeom>
              <a:noFill/>
              <a:ln w="25400" cap="flat">
                <a:solidFill>
                  <a:srgbClr val="003C6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7" name="Freeform 125"/>
              <p:cNvSpPr>
                <a:spLocks/>
              </p:cNvSpPr>
              <p:nvPr/>
            </p:nvSpPr>
            <p:spPr bwMode="auto">
              <a:xfrm>
                <a:off x="9250363" y="422275"/>
                <a:ext cx="422275" cy="422275"/>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40" y="130"/>
                      <a:pt x="53" y="134"/>
                      <a:pt x="67" y="134"/>
                    </a:cubicBezTo>
                    <a:cubicBezTo>
                      <a:pt x="104" y="134"/>
                      <a:pt x="134" y="104"/>
                      <a:pt x="134" y="67"/>
                    </a:cubicBezTo>
                    <a:cubicBezTo>
                      <a:pt x="134" y="30"/>
                      <a:pt x="104" y="0"/>
                      <a:pt x="67" y="0"/>
                    </a:cubicBezTo>
                    <a:cubicBezTo>
                      <a:pt x="30" y="0"/>
                      <a:pt x="0" y="30"/>
                      <a:pt x="0" y="67"/>
                    </a:cubicBezTo>
                    <a:cubicBezTo>
                      <a:pt x="0" y="80"/>
                      <a:pt x="3" y="92"/>
                      <a:pt x="9" y="102"/>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8" name="Freeform 126"/>
              <p:cNvSpPr>
                <a:spLocks/>
              </p:cNvSpPr>
              <p:nvPr/>
            </p:nvSpPr>
            <p:spPr bwMode="auto">
              <a:xfrm>
                <a:off x="9228138" y="695325"/>
                <a:ext cx="76200" cy="57150"/>
              </a:xfrm>
              <a:custGeom>
                <a:avLst/>
                <a:gdLst>
                  <a:gd name="T0" fmla="*/ 48 w 48"/>
                  <a:gd name="T1" fmla="*/ 0 h 36"/>
                  <a:gd name="T2" fmla="*/ 36 w 48"/>
                  <a:gd name="T3" fmla="*/ 36 h 36"/>
                  <a:gd name="T4" fmla="*/ 0 w 48"/>
                  <a:gd name="T5" fmla="*/ 24 h 36"/>
                </a:gdLst>
                <a:ahLst/>
                <a:cxnLst>
                  <a:cxn ang="0">
                    <a:pos x="T0" y="T1"/>
                  </a:cxn>
                  <a:cxn ang="0">
                    <a:pos x="T2" y="T3"/>
                  </a:cxn>
                  <a:cxn ang="0">
                    <a:pos x="T4" y="T5"/>
                  </a:cxn>
                </a:cxnLst>
                <a:rect l="0" t="0" r="r" b="b"/>
                <a:pathLst>
                  <a:path w="48" h="36">
                    <a:moveTo>
                      <a:pt x="48" y="0"/>
                    </a:moveTo>
                    <a:lnTo>
                      <a:pt x="36" y="36"/>
                    </a:lnTo>
                    <a:lnTo>
                      <a:pt x="0" y="24"/>
                    </a:ln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Freeform 127"/>
              <p:cNvSpPr>
                <a:spLocks/>
              </p:cNvSpPr>
              <p:nvPr/>
            </p:nvSpPr>
            <p:spPr bwMode="auto">
              <a:xfrm>
                <a:off x="9404351" y="569913"/>
                <a:ext cx="114300" cy="128588"/>
              </a:xfrm>
              <a:custGeom>
                <a:avLst/>
                <a:gdLst>
                  <a:gd name="T0" fmla="*/ 0 w 36"/>
                  <a:gd name="T1" fmla="*/ 41 h 41"/>
                  <a:gd name="T2" fmla="*/ 26 w 36"/>
                  <a:gd name="T3" fmla="*/ 41 h 41"/>
                  <a:gd name="T4" fmla="*/ 36 w 36"/>
                  <a:gd name="T5" fmla="*/ 31 h 41"/>
                  <a:gd name="T6" fmla="*/ 26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6" y="41"/>
                      <a:pt x="26" y="41"/>
                      <a:pt x="26" y="41"/>
                    </a:cubicBezTo>
                    <a:cubicBezTo>
                      <a:pt x="31" y="41"/>
                      <a:pt x="36" y="37"/>
                      <a:pt x="36" y="31"/>
                    </a:cubicBezTo>
                    <a:cubicBezTo>
                      <a:pt x="36" y="25"/>
                      <a:pt x="31" y="20"/>
                      <a:pt x="26"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5400" cap="flat">
                <a:solidFill>
                  <a:srgbClr val="003C6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4" name="Freeform 57"/>
            <p:cNvSpPr>
              <a:spLocks noEditPoints="1"/>
            </p:cNvSpPr>
            <p:nvPr/>
          </p:nvSpPr>
          <p:spPr bwMode="auto">
            <a:xfrm>
              <a:off x="3397059" y="3192712"/>
              <a:ext cx="368300" cy="368300"/>
            </a:xfrm>
            <a:custGeom>
              <a:avLst/>
              <a:gdLst>
                <a:gd name="T0" fmla="*/ 95 w 117"/>
                <a:gd name="T1" fmla="*/ 5 h 117"/>
                <a:gd name="T2" fmla="*/ 0 w 117"/>
                <a:gd name="T3" fmla="*/ 100 h 117"/>
                <a:gd name="T4" fmla="*/ 0 w 117"/>
                <a:gd name="T5" fmla="*/ 117 h 117"/>
                <a:gd name="T6" fmla="*/ 17 w 117"/>
                <a:gd name="T7" fmla="*/ 117 h 117"/>
                <a:gd name="T8" fmla="*/ 112 w 117"/>
                <a:gd name="T9" fmla="*/ 22 h 117"/>
                <a:gd name="T10" fmla="*/ 112 w 117"/>
                <a:gd name="T11" fmla="*/ 5 h 117"/>
                <a:gd name="T12" fmla="*/ 95 w 117"/>
                <a:gd name="T13" fmla="*/ 5 h 117"/>
                <a:gd name="T14" fmla="*/ 96 w 117"/>
                <a:gd name="T15" fmla="*/ 27 h 117"/>
                <a:gd name="T16" fmla="*/ 22 w 117"/>
                <a:gd name="T17" fmla="*/ 101 h 117"/>
                <a:gd name="T18" fmla="*/ 16 w 117"/>
                <a:gd name="T19" fmla="*/ 96 h 117"/>
                <a:gd name="T20" fmla="*/ 90 w 117"/>
                <a:gd name="T21" fmla="*/ 22 h 117"/>
                <a:gd name="T22" fmla="*/ 96 w 117"/>
                <a:gd name="T23" fmla="*/ 27 h 117"/>
                <a:gd name="T24" fmla="*/ 8 w 117"/>
                <a:gd name="T25" fmla="*/ 109 h 117"/>
                <a:gd name="T26" fmla="*/ 8 w 117"/>
                <a:gd name="T27" fmla="*/ 104 h 117"/>
                <a:gd name="T28" fmla="*/ 10 w 117"/>
                <a:gd name="T29" fmla="*/ 102 h 117"/>
                <a:gd name="T30" fmla="*/ 16 w 117"/>
                <a:gd name="T31" fmla="*/ 107 h 117"/>
                <a:gd name="T32" fmla="*/ 13 w 117"/>
                <a:gd name="T33" fmla="*/ 109 h 117"/>
                <a:gd name="T34" fmla="*/ 8 w 117"/>
                <a:gd name="T35" fmla="*/ 109 h 117"/>
                <a:gd name="T36" fmla="*/ 107 w 117"/>
                <a:gd name="T37" fmla="*/ 16 h 117"/>
                <a:gd name="T38" fmla="*/ 102 w 117"/>
                <a:gd name="T39" fmla="*/ 21 h 117"/>
                <a:gd name="T40" fmla="*/ 96 w 117"/>
                <a:gd name="T41" fmla="*/ 16 h 117"/>
                <a:gd name="T42" fmla="*/ 101 w 117"/>
                <a:gd name="T43" fmla="*/ 11 h 117"/>
                <a:gd name="T44" fmla="*/ 107 w 117"/>
                <a:gd name="T45" fmla="*/ 11 h 117"/>
                <a:gd name="T46" fmla="*/ 107 w 117"/>
                <a:gd name="T47" fmla="*/ 1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95" y="5"/>
                  </a:moveTo>
                  <a:cubicBezTo>
                    <a:pt x="0" y="100"/>
                    <a:pt x="0" y="100"/>
                    <a:pt x="0" y="100"/>
                  </a:cubicBezTo>
                  <a:cubicBezTo>
                    <a:pt x="0" y="117"/>
                    <a:pt x="0" y="117"/>
                    <a:pt x="0" y="117"/>
                  </a:cubicBezTo>
                  <a:cubicBezTo>
                    <a:pt x="17" y="117"/>
                    <a:pt x="17" y="117"/>
                    <a:pt x="17" y="117"/>
                  </a:cubicBezTo>
                  <a:cubicBezTo>
                    <a:pt x="112" y="22"/>
                    <a:pt x="112" y="22"/>
                    <a:pt x="112" y="22"/>
                  </a:cubicBezTo>
                  <a:cubicBezTo>
                    <a:pt x="117" y="17"/>
                    <a:pt x="117" y="10"/>
                    <a:pt x="112" y="5"/>
                  </a:cubicBezTo>
                  <a:cubicBezTo>
                    <a:pt x="108" y="0"/>
                    <a:pt x="100" y="0"/>
                    <a:pt x="95" y="5"/>
                  </a:cubicBezTo>
                  <a:close/>
                  <a:moveTo>
                    <a:pt x="96" y="27"/>
                  </a:moveTo>
                  <a:cubicBezTo>
                    <a:pt x="22" y="101"/>
                    <a:pt x="22" y="101"/>
                    <a:pt x="22" y="101"/>
                  </a:cubicBezTo>
                  <a:cubicBezTo>
                    <a:pt x="20" y="99"/>
                    <a:pt x="18" y="97"/>
                    <a:pt x="16" y="96"/>
                  </a:cubicBezTo>
                  <a:cubicBezTo>
                    <a:pt x="90" y="22"/>
                    <a:pt x="90" y="22"/>
                    <a:pt x="90" y="22"/>
                  </a:cubicBezTo>
                  <a:cubicBezTo>
                    <a:pt x="93" y="22"/>
                    <a:pt x="95" y="25"/>
                    <a:pt x="96" y="27"/>
                  </a:cubicBezTo>
                  <a:close/>
                  <a:moveTo>
                    <a:pt x="8" y="109"/>
                  </a:moveTo>
                  <a:cubicBezTo>
                    <a:pt x="8" y="104"/>
                    <a:pt x="8" y="104"/>
                    <a:pt x="8" y="104"/>
                  </a:cubicBezTo>
                  <a:cubicBezTo>
                    <a:pt x="10" y="102"/>
                    <a:pt x="10" y="102"/>
                    <a:pt x="10" y="102"/>
                  </a:cubicBezTo>
                  <a:cubicBezTo>
                    <a:pt x="13" y="102"/>
                    <a:pt x="15" y="105"/>
                    <a:pt x="16" y="107"/>
                  </a:cubicBezTo>
                  <a:cubicBezTo>
                    <a:pt x="13" y="109"/>
                    <a:pt x="13" y="109"/>
                    <a:pt x="13" y="109"/>
                  </a:cubicBezTo>
                  <a:lnTo>
                    <a:pt x="8" y="109"/>
                  </a:lnTo>
                  <a:close/>
                  <a:moveTo>
                    <a:pt x="107" y="16"/>
                  </a:moveTo>
                  <a:cubicBezTo>
                    <a:pt x="102" y="21"/>
                    <a:pt x="102" y="21"/>
                    <a:pt x="102" y="21"/>
                  </a:cubicBezTo>
                  <a:cubicBezTo>
                    <a:pt x="100" y="19"/>
                    <a:pt x="98" y="17"/>
                    <a:pt x="96" y="16"/>
                  </a:cubicBezTo>
                  <a:cubicBezTo>
                    <a:pt x="101" y="11"/>
                    <a:pt x="101" y="11"/>
                    <a:pt x="101" y="11"/>
                  </a:cubicBezTo>
                  <a:cubicBezTo>
                    <a:pt x="102" y="9"/>
                    <a:pt x="105" y="9"/>
                    <a:pt x="107" y="11"/>
                  </a:cubicBezTo>
                  <a:cubicBezTo>
                    <a:pt x="108" y="12"/>
                    <a:pt x="108" y="15"/>
                    <a:pt x="107" y="16"/>
                  </a:cubicBezTo>
                  <a:close/>
                </a:path>
              </a:pathLst>
            </a:custGeom>
            <a:solidFill>
              <a:srgbClr val="003C6C"/>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35" name="Group 134"/>
            <p:cNvGrpSpPr/>
            <p:nvPr/>
          </p:nvGrpSpPr>
          <p:grpSpPr>
            <a:xfrm>
              <a:off x="2755853" y="4045563"/>
              <a:ext cx="309563" cy="360363"/>
              <a:chOff x="708026" y="5732463"/>
              <a:chExt cx="309563" cy="360363"/>
            </a:xfrm>
            <a:solidFill>
              <a:srgbClr val="003C6C"/>
            </a:solidFill>
          </p:grpSpPr>
          <p:sp>
            <p:nvSpPr>
              <p:cNvPr id="136" name="Freeform 61"/>
              <p:cNvSpPr>
                <a:spLocks noEditPoints="1"/>
              </p:cNvSpPr>
              <p:nvPr/>
            </p:nvSpPr>
            <p:spPr bwMode="auto">
              <a:xfrm>
                <a:off x="708026" y="5732463"/>
                <a:ext cx="309563" cy="360363"/>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7" name="Rectangle 62"/>
              <p:cNvSpPr>
                <a:spLocks noChangeArrowheads="1"/>
              </p:cNvSpPr>
              <p:nvPr/>
            </p:nvSpPr>
            <p:spPr bwMode="auto">
              <a:xfrm>
                <a:off x="760414" y="5964238"/>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63"/>
              <p:cNvSpPr>
                <a:spLocks noChangeArrowheads="1"/>
              </p:cNvSpPr>
              <p:nvPr/>
            </p:nvSpPr>
            <p:spPr bwMode="auto">
              <a:xfrm>
                <a:off x="811214" y="5964238"/>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0" name="Rectangle 64"/>
              <p:cNvSpPr>
                <a:spLocks noChangeArrowheads="1"/>
              </p:cNvSpPr>
              <p:nvPr/>
            </p:nvSpPr>
            <p:spPr bwMode="auto">
              <a:xfrm>
                <a:off x="760414" y="5886451"/>
                <a:ext cx="254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Rectangle 65"/>
              <p:cNvSpPr>
                <a:spLocks noChangeArrowheads="1"/>
              </p:cNvSpPr>
              <p:nvPr/>
            </p:nvSpPr>
            <p:spPr bwMode="auto">
              <a:xfrm>
                <a:off x="811214" y="5886451"/>
                <a:ext cx="12858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Rectangle 66"/>
              <p:cNvSpPr>
                <a:spLocks noChangeArrowheads="1"/>
              </p:cNvSpPr>
              <p:nvPr/>
            </p:nvSpPr>
            <p:spPr bwMode="auto">
              <a:xfrm>
                <a:off x="760414" y="5808663"/>
                <a:ext cx="25400"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67"/>
              <p:cNvSpPr>
                <a:spLocks noChangeArrowheads="1"/>
              </p:cNvSpPr>
              <p:nvPr/>
            </p:nvSpPr>
            <p:spPr bwMode="auto">
              <a:xfrm>
                <a:off x="811214" y="5808663"/>
                <a:ext cx="12858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816873" y="5517841"/>
              <a:ext cx="285750" cy="300038"/>
              <a:chOff x="5291152" y="5364009"/>
              <a:chExt cx="285750" cy="300038"/>
            </a:xfrm>
          </p:grpSpPr>
          <p:sp>
            <p:nvSpPr>
              <p:cNvPr id="156" name="Freeform 36"/>
              <p:cNvSpPr>
                <a:spLocks/>
              </p:cNvSpPr>
              <p:nvPr/>
            </p:nvSpPr>
            <p:spPr bwMode="auto">
              <a:xfrm>
                <a:off x="5291152" y="5364009"/>
                <a:ext cx="285750" cy="300038"/>
              </a:xfrm>
              <a:custGeom>
                <a:avLst/>
                <a:gdLst>
                  <a:gd name="T0" fmla="*/ 89 w 89"/>
                  <a:gd name="T1" fmla="*/ 37 h 93"/>
                  <a:gd name="T2" fmla="*/ 44 w 89"/>
                  <a:gd name="T3" fmla="*/ 93 h 93"/>
                  <a:gd name="T4" fmla="*/ 0 w 89"/>
                  <a:gd name="T5" fmla="*/ 37 h 93"/>
                  <a:gd name="T6" fmla="*/ 0 w 89"/>
                  <a:gd name="T7" fmla="*/ 0 h 93"/>
                  <a:gd name="T8" fmla="*/ 21 w 89"/>
                  <a:gd name="T9" fmla="*/ 6 h 93"/>
                  <a:gd name="T10" fmla="*/ 44 w 89"/>
                  <a:gd name="T11" fmla="*/ 0 h 93"/>
                  <a:gd name="T12" fmla="*/ 67 w 89"/>
                  <a:gd name="T13" fmla="*/ 6 h 93"/>
                  <a:gd name="T14" fmla="*/ 89 w 89"/>
                  <a:gd name="T15" fmla="*/ 0 h 93"/>
                  <a:gd name="T16" fmla="*/ 89 w 89"/>
                  <a:gd name="T17"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3">
                    <a:moveTo>
                      <a:pt x="89" y="37"/>
                    </a:moveTo>
                    <a:cubicBezTo>
                      <a:pt x="89" y="76"/>
                      <a:pt x="44" y="93"/>
                      <a:pt x="44" y="93"/>
                    </a:cubicBezTo>
                    <a:cubicBezTo>
                      <a:pt x="44" y="93"/>
                      <a:pt x="0" y="76"/>
                      <a:pt x="0" y="37"/>
                    </a:cubicBezTo>
                    <a:cubicBezTo>
                      <a:pt x="0" y="28"/>
                      <a:pt x="0" y="0"/>
                      <a:pt x="0" y="0"/>
                    </a:cubicBezTo>
                    <a:cubicBezTo>
                      <a:pt x="0" y="0"/>
                      <a:pt x="10" y="6"/>
                      <a:pt x="21" y="6"/>
                    </a:cubicBezTo>
                    <a:cubicBezTo>
                      <a:pt x="32" y="6"/>
                      <a:pt x="44" y="0"/>
                      <a:pt x="44" y="0"/>
                    </a:cubicBezTo>
                    <a:cubicBezTo>
                      <a:pt x="44" y="0"/>
                      <a:pt x="55" y="6"/>
                      <a:pt x="67" y="6"/>
                    </a:cubicBezTo>
                    <a:cubicBezTo>
                      <a:pt x="79" y="6"/>
                      <a:pt x="89" y="0"/>
                      <a:pt x="89" y="0"/>
                    </a:cubicBezTo>
                    <a:cubicBezTo>
                      <a:pt x="89" y="0"/>
                      <a:pt x="89" y="27"/>
                      <a:pt x="89" y="37"/>
                    </a:cubicBezTo>
                    <a:close/>
                  </a:path>
                </a:pathLst>
              </a:custGeom>
              <a:solidFill>
                <a:srgbClr val="FFFFFF"/>
              </a:solidFill>
              <a:ln w="26988" cap="flat">
                <a:solidFill>
                  <a:srgbClr val="005AA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Freeform 163"/>
              <p:cNvSpPr>
                <a:spLocks/>
              </p:cNvSpPr>
              <p:nvPr/>
            </p:nvSpPr>
            <p:spPr bwMode="auto">
              <a:xfrm>
                <a:off x="5407833" y="5451432"/>
                <a:ext cx="52388" cy="90488"/>
              </a:xfrm>
              <a:custGeom>
                <a:avLst/>
                <a:gdLst>
                  <a:gd name="T0" fmla="*/ 8 w 16"/>
                  <a:gd name="T1" fmla="*/ 0 h 28"/>
                  <a:gd name="T2" fmla="*/ 0 w 16"/>
                  <a:gd name="T3" fmla="*/ 8 h 28"/>
                  <a:gd name="T4" fmla="*/ 4 w 16"/>
                  <a:gd name="T5" fmla="*/ 15 h 28"/>
                  <a:gd name="T6" fmla="*/ 4 w 16"/>
                  <a:gd name="T7" fmla="*/ 28 h 28"/>
                  <a:gd name="T8" fmla="*/ 12 w 16"/>
                  <a:gd name="T9" fmla="*/ 28 h 28"/>
                  <a:gd name="T10" fmla="*/ 12 w 16"/>
                  <a:gd name="T11" fmla="*/ 15 h 28"/>
                  <a:gd name="T12" fmla="*/ 16 w 16"/>
                  <a:gd name="T13" fmla="*/ 8 h 28"/>
                  <a:gd name="T14" fmla="*/ 8 w 16"/>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8">
                    <a:moveTo>
                      <a:pt x="8" y="0"/>
                    </a:moveTo>
                    <a:cubicBezTo>
                      <a:pt x="4" y="0"/>
                      <a:pt x="0" y="3"/>
                      <a:pt x="0" y="8"/>
                    </a:cubicBezTo>
                    <a:cubicBezTo>
                      <a:pt x="0" y="11"/>
                      <a:pt x="2" y="13"/>
                      <a:pt x="4" y="15"/>
                    </a:cubicBezTo>
                    <a:cubicBezTo>
                      <a:pt x="4" y="28"/>
                      <a:pt x="4" y="28"/>
                      <a:pt x="4" y="28"/>
                    </a:cubicBezTo>
                    <a:cubicBezTo>
                      <a:pt x="12" y="28"/>
                      <a:pt x="12" y="28"/>
                      <a:pt x="12" y="28"/>
                    </a:cubicBezTo>
                    <a:cubicBezTo>
                      <a:pt x="12" y="15"/>
                      <a:pt x="12" y="15"/>
                      <a:pt x="12" y="15"/>
                    </a:cubicBezTo>
                    <a:cubicBezTo>
                      <a:pt x="14" y="13"/>
                      <a:pt x="16" y="11"/>
                      <a:pt x="16" y="8"/>
                    </a:cubicBezTo>
                    <a:cubicBezTo>
                      <a:pt x="16" y="3"/>
                      <a:pt x="13" y="0"/>
                      <a:pt x="8" y="0"/>
                    </a:cubicBezTo>
                    <a:close/>
                  </a:path>
                </a:pathLst>
              </a:custGeom>
              <a:solidFill>
                <a:srgbClr val="005AA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9" name="Group 28"/>
            <p:cNvGrpSpPr/>
            <p:nvPr/>
          </p:nvGrpSpPr>
          <p:grpSpPr>
            <a:xfrm>
              <a:off x="2670710" y="1683029"/>
              <a:ext cx="285751" cy="412751"/>
              <a:chOff x="1304925" y="3287713"/>
              <a:chExt cx="285751" cy="412751"/>
            </a:xfrm>
            <a:solidFill>
              <a:srgbClr val="A22C01"/>
            </a:solidFill>
          </p:grpSpPr>
          <p:sp>
            <p:nvSpPr>
              <p:cNvPr id="20" name="Rectangle 14"/>
              <p:cNvSpPr>
                <a:spLocks noChangeArrowheads="1"/>
              </p:cNvSpPr>
              <p:nvPr/>
            </p:nvSpPr>
            <p:spPr bwMode="auto">
              <a:xfrm>
                <a:off x="1304925" y="3495676"/>
                <a:ext cx="13176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5"/>
              <p:cNvSpPr>
                <a:spLocks noEditPoints="1"/>
              </p:cNvSpPr>
              <p:nvPr/>
            </p:nvSpPr>
            <p:spPr bwMode="auto">
              <a:xfrm>
                <a:off x="1338263" y="3287713"/>
                <a:ext cx="68263" cy="96838"/>
              </a:xfrm>
              <a:custGeom>
                <a:avLst/>
                <a:gdLst>
                  <a:gd name="T0" fmla="*/ 20 w 43"/>
                  <a:gd name="T1" fmla="*/ 61 h 61"/>
                  <a:gd name="T2" fmla="*/ 0 w 43"/>
                  <a:gd name="T3" fmla="*/ 39 h 61"/>
                  <a:gd name="T4" fmla="*/ 0 w 43"/>
                  <a:gd name="T5" fmla="*/ 0 h 61"/>
                  <a:gd name="T6" fmla="*/ 43 w 43"/>
                  <a:gd name="T7" fmla="*/ 0 h 61"/>
                  <a:gd name="T8" fmla="*/ 43 w 43"/>
                  <a:gd name="T9" fmla="*/ 39 h 61"/>
                  <a:gd name="T10" fmla="*/ 20 w 43"/>
                  <a:gd name="T11" fmla="*/ 61 h 61"/>
                  <a:gd name="T12" fmla="*/ 12 w 43"/>
                  <a:gd name="T13" fmla="*/ 35 h 61"/>
                  <a:gd name="T14" fmla="*/ 20 w 43"/>
                  <a:gd name="T15" fmla="*/ 43 h 61"/>
                  <a:gd name="T16" fmla="*/ 31 w 43"/>
                  <a:gd name="T17" fmla="*/ 33 h 61"/>
                  <a:gd name="T18" fmla="*/ 31 w 43"/>
                  <a:gd name="T19" fmla="*/ 12 h 61"/>
                  <a:gd name="T20" fmla="*/ 12 w 43"/>
                  <a:gd name="T21" fmla="*/ 12 h 61"/>
                  <a:gd name="T22" fmla="*/ 12 w 43"/>
                  <a:gd name="T23" fmla="*/ 3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61">
                    <a:moveTo>
                      <a:pt x="20" y="61"/>
                    </a:moveTo>
                    <a:lnTo>
                      <a:pt x="0" y="39"/>
                    </a:lnTo>
                    <a:lnTo>
                      <a:pt x="0" y="0"/>
                    </a:lnTo>
                    <a:lnTo>
                      <a:pt x="43" y="0"/>
                    </a:lnTo>
                    <a:lnTo>
                      <a:pt x="43" y="39"/>
                    </a:lnTo>
                    <a:lnTo>
                      <a:pt x="20" y="61"/>
                    </a:lnTo>
                    <a:close/>
                    <a:moveTo>
                      <a:pt x="12" y="35"/>
                    </a:moveTo>
                    <a:lnTo>
                      <a:pt x="20" y="43"/>
                    </a:lnTo>
                    <a:lnTo>
                      <a:pt x="31" y="33"/>
                    </a:lnTo>
                    <a:lnTo>
                      <a:pt x="31" y="12"/>
                    </a:lnTo>
                    <a:lnTo>
                      <a:pt x="12" y="12"/>
                    </a:lnTo>
                    <a:lnTo>
                      <a:pt x="12"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6"/>
              <p:cNvSpPr>
                <a:spLocks noChangeArrowheads="1"/>
              </p:cNvSpPr>
              <p:nvPr/>
            </p:nvSpPr>
            <p:spPr bwMode="auto">
              <a:xfrm>
                <a:off x="1360488" y="3371851"/>
                <a:ext cx="20638" cy="133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Freeform 17"/>
              <p:cNvSpPr>
                <a:spLocks/>
              </p:cNvSpPr>
              <p:nvPr/>
            </p:nvSpPr>
            <p:spPr bwMode="auto">
              <a:xfrm>
                <a:off x="1335088" y="3505201"/>
                <a:ext cx="74613" cy="195263"/>
              </a:xfrm>
              <a:custGeom>
                <a:avLst/>
                <a:gdLst>
                  <a:gd name="T0" fmla="*/ 11 w 23"/>
                  <a:gd name="T1" fmla="*/ 60 h 60"/>
                  <a:gd name="T2" fmla="*/ 0 w 23"/>
                  <a:gd name="T3" fmla="*/ 48 h 60"/>
                  <a:gd name="T4" fmla="*/ 0 w 23"/>
                  <a:gd name="T5" fmla="*/ 0 h 60"/>
                  <a:gd name="T6" fmla="*/ 6 w 23"/>
                  <a:gd name="T7" fmla="*/ 0 h 60"/>
                  <a:gd name="T8" fmla="*/ 6 w 23"/>
                  <a:gd name="T9" fmla="*/ 48 h 60"/>
                  <a:gd name="T10" fmla="*/ 11 w 23"/>
                  <a:gd name="T11" fmla="*/ 54 h 60"/>
                  <a:gd name="T12" fmla="*/ 17 w 23"/>
                  <a:gd name="T13" fmla="*/ 48 h 60"/>
                  <a:gd name="T14" fmla="*/ 17 w 23"/>
                  <a:gd name="T15" fmla="*/ 0 h 60"/>
                  <a:gd name="T16" fmla="*/ 23 w 23"/>
                  <a:gd name="T17" fmla="*/ 0 h 60"/>
                  <a:gd name="T18" fmla="*/ 23 w 23"/>
                  <a:gd name="T19" fmla="*/ 48 h 60"/>
                  <a:gd name="T20" fmla="*/ 11 w 23"/>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60">
                    <a:moveTo>
                      <a:pt x="11" y="60"/>
                    </a:moveTo>
                    <a:cubicBezTo>
                      <a:pt x="5" y="60"/>
                      <a:pt x="0" y="55"/>
                      <a:pt x="0" y="48"/>
                    </a:cubicBezTo>
                    <a:cubicBezTo>
                      <a:pt x="0" y="0"/>
                      <a:pt x="0" y="0"/>
                      <a:pt x="0" y="0"/>
                    </a:cubicBezTo>
                    <a:cubicBezTo>
                      <a:pt x="6" y="0"/>
                      <a:pt x="6" y="0"/>
                      <a:pt x="6" y="0"/>
                    </a:cubicBezTo>
                    <a:cubicBezTo>
                      <a:pt x="6" y="48"/>
                      <a:pt x="6" y="48"/>
                      <a:pt x="6" y="48"/>
                    </a:cubicBezTo>
                    <a:cubicBezTo>
                      <a:pt x="6" y="51"/>
                      <a:pt x="8" y="54"/>
                      <a:pt x="11" y="54"/>
                    </a:cubicBezTo>
                    <a:cubicBezTo>
                      <a:pt x="14" y="54"/>
                      <a:pt x="17" y="51"/>
                      <a:pt x="17" y="48"/>
                    </a:cubicBezTo>
                    <a:cubicBezTo>
                      <a:pt x="17" y="0"/>
                      <a:pt x="17" y="0"/>
                      <a:pt x="17" y="0"/>
                    </a:cubicBezTo>
                    <a:cubicBezTo>
                      <a:pt x="23" y="0"/>
                      <a:pt x="23" y="0"/>
                      <a:pt x="23" y="0"/>
                    </a:cubicBezTo>
                    <a:cubicBezTo>
                      <a:pt x="23" y="48"/>
                      <a:pt x="23" y="48"/>
                      <a:pt x="23" y="48"/>
                    </a:cubicBezTo>
                    <a:cubicBezTo>
                      <a:pt x="23" y="55"/>
                      <a:pt x="18" y="60"/>
                      <a:pt x="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18"/>
              <p:cNvSpPr>
                <a:spLocks noEditPoints="1"/>
              </p:cNvSpPr>
              <p:nvPr/>
            </p:nvSpPr>
            <p:spPr bwMode="auto">
              <a:xfrm>
                <a:off x="1443038" y="3287713"/>
                <a:ext cx="147638" cy="412750"/>
              </a:xfrm>
              <a:custGeom>
                <a:avLst/>
                <a:gdLst>
                  <a:gd name="T0" fmla="*/ 22 w 45"/>
                  <a:gd name="T1" fmla="*/ 127 h 127"/>
                  <a:gd name="T2" fmla="*/ 11 w 45"/>
                  <a:gd name="T3" fmla="*/ 115 h 127"/>
                  <a:gd name="T4" fmla="*/ 11 w 45"/>
                  <a:gd name="T5" fmla="*/ 42 h 127"/>
                  <a:gd name="T6" fmla="*/ 0 w 45"/>
                  <a:gd name="T7" fmla="*/ 22 h 127"/>
                  <a:gd name="T8" fmla="*/ 22 w 45"/>
                  <a:gd name="T9" fmla="*/ 0 h 127"/>
                  <a:gd name="T10" fmla="*/ 45 w 45"/>
                  <a:gd name="T11" fmla="*/ 22 h 127"/>
                  <a:gd name="T12" fmla="*/ 34 w 45"/>
                  <a:gd name="T13" fmla="*/ 42 h 127"/>
                  <a:gd name="T14" fmla="*/ 34 w 45"/>
                  <a:gd name="T15" fmla="*/ 115 h 127"/>
                  <a:gd name="T16" fmla="*/ 22 w 45"/>
                  <a:gd name="T17" fmla="*/ 127 h 127"/>
                  <a:gd name="T18" fmla="*/ 22 w 45"/>
                  <a:gd name="T19" fmla="*/ 6 h 127"/>
                  <a:gd name="T20" fmla="*/ 6 w 45"/>
                  <a:gd name="T21" fmla="*/ 22 h 127"/>
                  <a:gd name="T22" fmla="*/ 15 w 45"/>
                  <a:gd name="T23" fmla="*/ 37 h 127"/>
                  <a:gd name="T24" fmla="*/ 17 w 45"/>
                  <a:gd name="T25" fmla="*/ 38 h 127"/>
                  <a:gd name="T26" fmla="*/ 17 w 45"/>
                  <a:gd name="T27" fmla="*/ 115 h 127"/>
                  <a:gd name="T28" fmla="*/ 22 w 45"/>
                  <a:gd name="T29" fmla="*/ 121 h 127"/>
                  <a:gd name="T30" fmla="*/ 28 w 45"/>
                  <a:gd name="T31" fmla="*/ 115 h 127"/>
                  <a:gd name="T32" fmla="*/ 28 w 45"/>
                  <a:gd name="T33" fmla="*/ 38 h 127"/>
                  <a:gd name="T34" fmla="*/ 29 w 45"/>
                  <a:gd name="T35" fmla="*/ 37 h 127"/>
                  <a:gd name="T36" fmla="*/ 39 w 45"/>
                  <a:gd name="T37" fmla="*/ 22 h 127"/>
                  <a:gd name="T38" fmla="*/ 22 w 45"/>
                  <a:gd name="T39" fmla="*/ 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127">
                    <a:moveTo>
                      <a:pt x="22" y="127"/>
                    </a:moveTo>
                    <a:cubicBezTo>
                      <a:pt x="16" y="127"/>
                      <a:pt x="11" y="122"/>
                      <a:pt x="11" y="115"/>
                    </a:cubicBezTo>
                    <a:cubicBezTo>
                      <a:pt x="11" y="42"/>
                      <a:pt x="11" y="42"/>
                      <a:pt x="11" y="42"/>
                    </a:cubicBezTo>
                    <a:cubicBezTo>
                      <a:pt x="4" y="38"/>
                      <a:pt x="0" y="30"/>
                      <a:pt x="0" y="22"/>
                    </a:cubicBezTo>
                    <a:cubicBezTo>
                      <a:pt x="0" y="10"/>
                      <a:pt x="10" y="0"/>
                      <a:pt x="22" y="0"/>
                    </a:cubicBezTo>
                    <a:cubicBezTo>
                      <a:pt x="35" y="0"/>
                      <a:pt x="45" y="10"/>
                      <a:pt x="45" y="22"/>
                    </a:cubicBezTo>
                    <a:cubicBezTo>
                      <a:pt x="45" y="30"/>
                      <a:pt x="40" y="38"/>
                      <a:pt x="34" y="42"/>
                    </a:cubicBezTo>
                    <a:cubicBezTo>
                      <a:pt x="34" y="115"/>
                      <a:pt x="34" y="115"/>
                      <a:pt x="34" y="115"/>
                    </a:cubicBezTo>
                    <a:cubicBezTo>
                      <a:pt x="34" y="122"/>
                      <a:pt x="29" y="127"/>
                      <a:pt x="22" y="127"/>
                    </a:cubicBezTo>
                    <a:close/>
                    <a:moveTo>
                      <a:pt x="22" y="6"/>
                    </a:moveTo>
                    <a:cubicBezTo>
                      <a:pt x="13" y="6"/>
                      <a:pt x="6" y="13"/>
                      <a:pt x="6" y="22"/>
                    </a:cubicBezTo>
                    <a:cubicBezTo>
                      <a:pt x="6" y="29"/>
                      <a:pt x="10" y="34"/>
                      <a:pt x="15" y="37"/>
                    </a:cubicBezTo>
                    <a:cubicBezTo>
                      <a:pt x="17" y="38"/>
                      <a:pt x="17" y="38"/>
                      <a:pt x="17" y="38"/>
                    </a:cubicBezTo>
                    <a:cubicBezTo>
                      <a:pt x="17" y="115"/>
                      <a:pt x="17" y="115"/>
                      <a:pt x="17" y="115"/>
                    </a:cubicBezTo>
                    <a:cubicBezTo>
                      <a:pt x="17" y="118"/>
                      <a:pt x="19" y="121"/>
                      <a:pt x="22" y="121"/>
                    </a:cubicBezTo>
                    <a:cubicBezTo>
                      <a:pt x="25" y="121"/>
                      <a:pt x="28" y="118"/>
                      <a:pt x="28" y="115"/>
                    </a:cubicBezTo>
                    <a:cubicBezTo>
                      <a:pt x="28" y="38"/>
                      <a:pt x="28" y="38"/>
                      <a:pt x="28" y="38"/>
                    </a:cubicBezTo>
                    <a:cubicBezTo>
                      <a:pt x="29" y="37"/>
                      <a:pt x="29" y="37"/>
                      <a:pt x="29" y="37"/>
                    </a:cubicBezTo>
                    <a:cubicBezTo>
                      <a:pt x="35" y="34"/>
                      <a:pt x="39" y="29"/>
                      <a:pt x="39" y="22"/>
                    </a:cubicBezTo>
                    <a:cubicBezTo>
                      <a:pt x="39" y="13"/>
                      <a:pt x="31" y="6"/>
                      <a:pt x="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19"/>
              <p:cNvSpPr>
                <a:spLocks/>
              </p:cNvSpPr>
              <p:nvPr/>
            </p:nvSpPr>
            <p:spPr bwMode="auto">
              <a:xfrm>
                <a:off x="1504950" y="3297238"/>
                <a:ext cx="20638" cy="68263"/>
              </a:xfrm>
              <a:custGeom>
                <a:avLst/>
                <a:gdLst>
                  <a:gd name="T0" fmla="*/ 3 w 6"/>
                  <a:gd name="T1" fmla="*/ 21 h 21"/>
                  <a:gd name="T2" fmla="*/ 0 w 6"/>
                  <a:gd name="T3" fmla="*/ 18 h 21"/>
                  <a:gd name="T4" fmla="*/ 0 w 6"/>
                  <a:gd name="T5" fmla="*/ 3 h 21"/>
                  <a:gd name="T6" fmla="*/ 3 w 6"/>
                  <a:gd name="T7" fmla="*/ 0 h 21"/>
                  <a:gd name="T8" fmla="*/ 6 w 6"/>
                  <a:gd name="T9" fmla="*/ 3 h 21"/>
                  <a:gd name="T10" fmla="*/ 6 w 6"/>
                  <a:gd name="T11" fmla="*/ 18 h 21"/>
                  <a:gd name="T12" fmla="*/ 3 w 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1"/>
                    </a:moveTo>
                    <a:cubicBezTo>
                      <a:pt x="2" y="21"/>
                      <a:pt x="0" y="19"/>
                      <a:pt x="0" y="18"/>
                    </a:cubicBezTo>
                    <a:cubicBezTo>
                      <a:pt x="0" y="3"/>
                      <a:pt x="0" y="3"/>
                      <a:pt x="0" y="3"/>
                    </a:cubicBezTo>
                    <a:cubicBezTo>
                      <a:pt x="0" y="1"/>
                      <a:pt x="2" y="0"/>
                      <a:pt x="3" y="0"/>
                    </a:cubicBezTo>
                    <a:cubicBezTo>
                      <a:pt x="5" y="0"/>
                      <a:pt x="6" y="1"/>
                      <a:pt x="6" y="3"/>
                    </a:cubicBezTo>
                    <a:cubicBezTo>
                      <a:pt x="6" y="18"/>
                      <a:pt x="6" y="18"/>
                      <a:pt x="6" y="18"/>
                    </a:cubicBezTo>
                    <a:cubicBezTo>
                      <a:pt x="6" y="19"/>
                      <a:pt x="5" y="21"/>
                      <a:pt x="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0" name="Freeform 89"/>
            <p:cNvSpPr>
              <a:spLocks noEditPoints="1"/>
            </p:cNvSpPr>
            <p:nvPr/>
          </p:nvSpPr>
          <p:spPr bwMode="auto">
            <a:xfrm>
              <a:off x="3913041" y="1710823"/>
              <a:ext cx="375729" cy="375729"/>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A22C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61" name="Group 160"/>
            <p:cNvGrpSpPr/>
            <p:nvPr/>
          </p:nvGrpSpPr>
          <p:grpSpPr>
            <a:xfrm>
              <a:off x="8123371" y="1573626"/>
              <a:ext cx="309563" cy="388938"/>
              <a:chOff x="11798301" y="284163"/>
              <a:chExt cx="309563" cy="388938"/>
            </a:xfrm>
          </p:grpSpPr>
          <p:sp>
            <p:nvSpPr>
              <p:cNvPr id="162" name="Freeform 7"/>
              <p:cNvSpPr>
                <a:spLocks/>
              </p:cNvSpPr>
              <p:nvPr/>
            </p:nvSpPr>
            <p:spPr bwMode="auto">
              <a:xfrm>
                <a:off x="11952289" y="336551"/>
                <a:ext cx="155575" cy="298450"/>
              </a:xfrm>
              <a:custGeom>
                <a:avLst/>
                <a:gdLst>
                  <a:gd name="T0" fmla="*/ 17 w 48"/>
                  <a:gd name="T1" fmla="*/ 0 h 93"/>
                  <a:gd name="T2" fmla="*/ 48 w 48"/>
                  <a:gd name="T3" fmla="*/ 45 h 93"/>
                  <a:gd name="T4" fmla="*/ 0 w 48"/>
                  <a:gd name="T5" fmla="*/ 93 h 93"/>
                </a:gdLst>
                <a:ahLst/>
                <a:cxnLst>
                  <a:cxn ang="0">
                    <a:pos x="T0" y="T1"/>
                  </a:cxn>
                  <a:cxn ang="0">
                    <a:pos x="T2" y="T3"/>
                  </a:cxn>
                  <a:cxn ang="0">
                    <a:pos x="T4" y="T5"/>
                  </a:cxn>
                </a:cxnLst>
                <a:rect l="0" t="0" r="r" b="b"/>
                <a:pathLst>
                  <a:path w="48" h="93">
                    <a:moveTo>
                      <a:pt x="17" y="0"/>
                    </a:moveTo>
                    <a:cubicBezTo>
                      <a:pt x="35" y="6"/>
                      <a:pt x="48" y="24"/>
                      <a:pt x="48" y="45"/>
                    </a:cubicBezTo>
                    <a:cubicBezTo>
                      <a:pt x="48" y="71"/>
                      <a:pt x="27" y="93"/>
                      <a:pt x="0" y="93"/>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8"/>
              <p:cNvSpPr>
                <a:spLocks/>
              </p:cNvSpPr>
              <p:nvPr/>
            </p:nvSpPr>
            <p:spPr bwMode="auto">
              <a:xfrm>
                <a:off x="11798301" y="323851"/>
                <a:ext cx="153988" cy="301625"/>
              </a:xfrm>
              <a:custGeom>
                <a:avLst/>
                <a:gdLst>
                  <a:gd name="T0" fmla="*/ 31 w 48"/>
                  <a:gd name="T1" fmla="*/ 94 h 94"/>
                  <a:gd name="T2" fmla="*/ 0 w 48"/>
                  <a:gd name="T3" fmla="*/ 49 h 94"/>
                  <a:gd name="T4" fmla="*/ 48 w 48"/>
                  <a:gd name="T5" fmla="*/ 0 h 94"/>
                </a:gdLst>
                <a:ahLst/>
                <a:cxnLst>
                  <a:cxn ang="0">
                    <a:pos x="T0" y="T1"/>
                  </a:cxn>
                  <a:cxn ang="0">
                    <a:pos x="T2" y="T3"/>
                  </a:cxn>
                  <a:cxn ang="0">
                    <a:pos x="T4" y="T5"/>
                  </a:cxn>
                </a:cxnLst>
                <a:rect l="0" t="0" r="r" b="b"/>
                <a:pathLst>
                  <a:path w="48" h="94">
                    <a:moveTo>
                      <a:pt x="31" y="94"/>
                    </a:moveTo>
                    <a:cubicBezTo>
                      <a:pt x="13" y="87"/>
                      <a:pt x="0" y="69"/>
                      <a:pt x="0" y="49"/>
                    </a:cubicBezTo>
                    <a:cubicBezTo>
                      <a:pt x="0" y="22"/>
                      <a:pt x="21" y="0"/>
                      <a:pt x="48" y="0"/>
                    </a:cubicBez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Line 9"/>
              <p:cNvSpPr>
                <a:spLocks noChangeShapeType="1"/>
              </p:cNvSpPr>
              <p:nvPr/>
            </p:nvSpPr>
            <p:spPr bwMode="auto">
              <a:xfrm>
                <a:off x="11952289" y="452438"/>
                <a:ext cx="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5" name="Freeform 10"/>
              <p:cNvSpPr>
                <a:spLocks/>
              </p:cNvSpPr>
              <p:nvPr/>
            </p:nvSpPr>
            <p:spPr bwMode="auto">
              <a:xfrm>
                <a:off x="11933239" y="284163"/>
                <a:ext cx="39688" cy="80963"/>
              </a:xfrm>
              <a:custGeom>
                <a:avLst/>
                <a:gdLst>
                  <a:gd name="T0" fmla="*/ 0 w 25"/>
                  <a:gd name="T1" fmla="*/ 51 h 51"/>
                  <a:gd name="T2" fmla="*/ 25 w 25"/>
                  <a:gd name="T3" fmla="*/ 25 h 51"/>
                  <a:gd name="T4" fmla="*/ 0 w 25"/>
                  <a:gd name="T5" fmla="*/ 0 h 51"/>
                </a:gdLst>
                <a:ahLst/>
                <a:cxnLst>
                  <a:cxn ang="0">
                    <a:pos x="T0" y="T1"/>
                  </a:cxn>
                  <a:cxn ang="0">
                    <a:pos x="T2" y="T3"/>
                  </a:cxn>
                  <a:cxn ang="0">
                    <a:pos x="T4" y="T5"/>
                  </a:cxn>
                </a:cxnLst>
                <a:rect l="0" t="0" r="r" b="b"/>
                <a:pathLst>
                  <a:path w="25" h="51">
                    <a:moveTo>
                      <a:pt x="0" y="51"/>
                    </a:moveTo>
                    <a:lnTo>
                      <a:pt x="25" y="25"/>
                    </a:lnTo>
                    <a:lnTo>
                      <a:pt x="0" y="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Line 11"/>
              <p:cNvSpPr>
                <a:spLocks noChangeShapeType="1"/>
              </p:cNvSpPr>
              <p:nvPr/>
            </p:nvSpPr>
            <p:spPr bwMode="auto">
              <a:xfrm>
                <a:off x="11952289" y="323851"/>
                <a:ext cx="20638"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12"/>
              <p:cNvSpPr>
                <a:spLocks/>
              </p:cNvSpPr>
              <p:nvPr/>
            </p:nvSpPr>
            <p:spPr bwMode="auto">
              <a:xfrm>
                <a:off x="11933239" y="593726"/>
                <a:ext cx="39688" cy="79375"/>
              </a:xfrm>
              <a:custGeom>
                <a:avLst/>
                <a:gdLst>
                  <a:gd name="T0" fmla="*/ 25 w 25"/>
                  <a:gd name="T1" fmla="*/ 0 h 50"/>
                  <a:gd name="T2" fmla="*/ 0 w 25"/>
                  <a:gd name="T3" fmla="*/ 26 h 50"/>
                  <a:gd name="T4" fmla="*/ 25 w 25"/>
                  <a:gd name="T5" fmla="*/ 50 h 50"/>
                </a:gdLst>
                <a:ahLst/>
                <a:cxnLst>
                  <a:cxn ang="0">
                    <a:pos x="T0" y="T1"/>
                  </a:cxn>
                  <a:cxn ang="0">
                    <a:pos x="T2" y="T3"/>
                  </a:cxn>
                  <a:cxn ang="0">
                    <a:pos x="T4" y="T5"/>
                  </a:cxn>
                </a:cxnLst>
                <a:rect l="0" t="0" r="r" b="b"/>
                <a:pathLst>
                  <a:path w="25" h="50">
                    <a:moveTo>
                      <a:pt x="25" y="0"/>
                    </a:moveTo>
                    <a:lnTo>
                      <a:pt x="0" y="26"/>
                    </a:lnTo>
                    <a:lnTo>
                      <a:pt x="25" y="50"/>
                    </a:lnTo>
                  </a:path>
                </a:pathLst>
              </a:custGeom>
              <a:noFill/>
              <a:ln w="1905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8" name="Line 13"/>
              <p:cNvSpPr>
                <a:spLocks noChangeShapeType="1"/>
              </p:cNvSpPr>
              <p:nvPr/>
            </p:nvSpPr>
            <p:spPr bwMode="auto">
              <a:xfrm flipH="1">
                <a:off x="11933239" y="635001"/>
                <a:ext cx="19050" cy="0"/>
              </a:xfrm>
              <a:prstGeom prst="line">
                <a:avLst/>
              </a:prstGeom>
              <a:noFill/>
              <a:ln w="19050" cap="flat">
                <a:solidFill>
                  <a:srgbClr val="D83B0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0" name="Group 39"/>
            <p:cNvGrpSpPr/>
            <p:nvPr/>
          </p:nvGrpSpPr>
          <p:grpSpPr>
            <a:xfrm>
              <a:off x="9357182" y="1678826"/>
              <a:ext cx="336550" cy="347663"/>
              <a:chOff x="1933575" y="3711575"/>
              <a:chExt cx="336550" cy="347663"/>
            </a:xfrm>
            <a:solidFill>
              <a:srgbClr val="D83B01"/>
            </a:solidFill>
          </p:grpSpPr>
          <p:sp>
            <p:nvSpPr>
              <p:cNvPr id="34" name="Freeform 24"/>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25"/>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26"/>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27"/>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28"/>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29"/>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69" name="Group 168"/>
            <p:cNvGrpSpPr/>
            <p:nvPr/>
          </p:nvGrpSpPr>
          <p:grpSpPr>
            <a:xfrm>
              <a:off x="8129919" y="2491798"/>
              <a:ext cx="325571" cy="321763"/>
              <a:chOff x="10259435" y="4371397"/>
              <a:chExt cx="320819" cy="317067"/>
            </a:xfrm>
            <a:solidFill>
              <a:srgbClr val="D83B01"/>
            </a:solidFill>
          </p:grpSpPr>
          <p:sp>
            <p:nvSpPr>
              <p:cNvPr id="170" name="Freeform 760"/>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1" name="Freeform 761"/>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2" name="Group 171"/>
            <p:cNvGrpSpPr/>
            <p:nvPr/>
          </p:nvGrpSpPr>
          <p:grpSpPr>
            <a:xfrm>
              <a:off x="8753894" y="3296285"/>
              <a:ext cx="411163" cy="231775"/>
              <a:chOff x="657226" y="1628776"/>
              <a:chExt cx="411163" cy="231775"/>
            </a:xfrm>
          </p:grpSpPr>
          <p:sp>
            <p:nvSpPr>
              <p:cNvPr id="173" name="Freeform 56"/>
              <p:cNvSpPr>
                <a:spLocks/>
              </p:cNvSpPr>
              <p:nvPr/>
            </p:nvSpPr>
            <p:spPr bwMode="auto">
              <a:xfrm>
                <a:off x="657226" y="1628776"/>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Line 57"/>
              <p:cNvSpPr>
                <a:spLocks noChangeShapeType="1"/>
              </p:cNvSpPr>
              <p:nvPr/>
            </p:nvSpPr>
            <p:spPr bwMode="auto">
              <a:xfrm>
                <a:off x="657226" y="1860551"/>
                <a:ext cx="411163" cy="0"/>
              </a:xfrm>
              <a:prstGeom prst="line">
                <a:avLst/>
              </a:prstGeom>
              <a:noFill/>
              <a:ln w="25400" cap="flat">
                <a:solidFill>
                  <a:srgbClr val="FE7F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5" name="Freeform 58"/>
              <p:cNvSpPr>
                <a:spLocks/>
              </p:cNvSpPr>
              <p:nvPr/>
            </p:nvSpPr>
            <p:spPr bwMode="auto">
              <a:xfrm>
                <a:off x="977901" y="1628776"/>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FE7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6" name="Group 175"/>
            <p:cNvGrpSpPr/>
            <p:nvPr/>
          </p:nvGrpSpPr>
          <p:grpSpPr>
            <a:xfrm>
              <a:off x="9752356" y="3181985"/>
              <a:ext cx="477838" cy="395288"/>
              <a:chOff x="9494839" y="2960688"/>
              <a:chExt cx="477838" cy="395288"/>
            </a:xfrm>
            <a:solidFill>
              <a:srgbClr val="FE7F50"/>
            </a:solidFill>
          </p:grpSpPr>
          <p:sp>
            <p:nvSpPr>
              <p:cNvPr id="177" name="Freeform 168"/>
              <p:cNvSpPr>
                <a:spLocks noEditPoints="1"/>
              </p:cNvSpPr>
              <p:nvPr/>
            </p:nvSpPr>
            <p:spPr bwMode="auto">
              <a:xfrm>
                <a:off x="9494839" y="2960688"/>
                <a:ext cx="477838" cy="395288"/>
              </a:xfrm>
              <a:custGeom>
                <a:avLst/>
                <a:gdLst>
                  <a:gd name="T0" fmla="*/ 301 w 301"/>
                  <a:gd name="T1" fmla="*/ 249 h 249"/>
                  <a:gd name="T2" fmla="*/ 0 w 301"/>
                  <a:gd name="T3" fmla="*/ 249 h 249"/>
                  <a:gd name="T4" fmla="*/ 152 w 301"/>
                  <a:gd name="T5" fmla="*/ 0 h 249"/>
                  <a:gd name="T6" fmla="*/ 301 w 301"/>
                  <a:gd name="T7" fmla="*/ 249 h 249"/>
                  <a:gd name="T8" fmla="*/ 30 w 301"/>
                  <a:gd name="T9" fmla="*/ 233 h 249"/>
                  <a:gd name="T10" fmla="*/ 273 w 301"/>
                  <a:gd name="T11" fmla="*/ 233 h 249"/>
                  <a:gd name="T12" fmla="*/ 152 w 301"/>
                  <a:gd name="T13" fmla="*/ 32 h 249"/>
                  <a:gd name="T14" fmla="*/ 30 w 301"/>
                  <a:gd name="T15" fmla="*/ 233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 h="249">
                    <a:moveTo>
                      <a:pt x="301" y="249"/>
                    </a:moveTo>
                    <a:lnTo>
                      <a:pt x="0" y="249"/>
                    </a:lnTo>
                    <a:lnTo>
                      <a:pt x="152" y="0"/>
                    </a:lnTo>
                    <a:lnTo>
                      <a:pt x="301" y="249"/>
                    </a:lnTo>
                    <a:close/>
                    <a:moveTo>
                      <a:pt x="30" y="233"/>
                    </a:moveTo>
                    <a:lnTo>
                      <a:pt x="273" y="233"/>
                    </a:lnTo>
                    <a:lnTo>
                      <a:pt x="152" y="32"/>
                    </a:lnTo>
                    <a:lnTo>
                      <a:pt x="30"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8" name="Rectangle 169"/>
              <p:cNvSpPr>
                <a:spLocks noChangeArrowheads="1"/>
              </p:cNvSpPr>
              <p:nvPr/>
            </p:nvSpPr>
            <p:spPr bwMode="auto">
              <a:xfrm>
                <a:off x="9723439" y="3089276"/>
                <a:ext cx="25400" cy="157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9" name="Rectangle 170"/>
              <p:cNvSpPr>
                <a:spLocks noChangeArrowheads="1"/>
              </p:cNvSpPr>
              <p:nvPr/>
            </p:nvSpPr>
            <p:spPr bwMode="auto">
              <a:xfrm>
                <a:off x="9723439" y="3278188"/>
                <a:ext cx="254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80" name="Freeform 777"/>
            <p:cNvSpPr>
              <a:spLocks noEditPoints="1"/>
            </p:cNvSpPr>
            <p:nvPr/>
          </p:nvSpPr>
          <p:spPr bwMode="auto">
            <a:xfrm rot="16200000">
              <a:off x="9370223" y="4180623"/>
              <a:ext cx="392208" cy="390305"/>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FE7F5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1" name="Freeform 48"/>
            <p:cNvSpPr>
              <a:spLocks noEditPoints="1"/>
            </p:cNvSpPr>
            <p:nvPr/>
          </p:nvSpPr>
          <p:spPr bwMode="auto">
            <a:xfrm>
              <a:off x="9276006" y="5379895"/>
              <a:ext cx="537847" cy="366203"/>
            </a:xfrm>
            <a:custGeom>
              <a:avLst/>
              <a:gdLst>
                <a:gd name="T0" fmla="*/ 91 w 122"/>
                <a:gd name="T1" fmla="*/ 82 h 82"/>
                <a:gd name="T2" fmla="*/ 25 w 122"/>
                <a:gd name="T3" fmla="*/ 82 h 82"/>
                <a:gd name="T4" fmla="*/ 0 w 122"/>
                <a:gd name="T5" fmla="*/ 57 h 82"/>
                <a:gd name="T6" fmla="*/ 25 w 122"/>
                <a:gd name="T7" fmla="*/ 32 h 82"/>
                <a:gd name="T8" fmla="*/ 28 w 122"/>
                <a:gd name="T9" fmla="*/ 32 h 82"/>
                <a:gd name="T10" fmla="*/ 61 w 122"/>
                <a:gd name="T11" fmla="*/ 0 h 82"/>
                <a:gd name="T12" fmla="*/ 92 w 122"/>
                <a:gd name="T13" fmla="*/ 20 h 82"/>
                <a:gd name="T14" fmla="*/ 122 w 122"/>
                <a:gd name="T15" fmla="*/ 51 h 82"/>
                <a:gd name="T16" fmla="*/ 91 w 122"/>
                <a:gd name="T17" fmla="*/ 82 h 82"/>
                <a:gd name="T18" fmla="*/ 25 w 122"/>
                <a:gd name="T19" fmla="*/ 34 h 82"/>
                <a:gd name="T20" fmla="*/ 2 w 122"/>
                <a:gd name="T21" fmla="*/ 57 h 82"/>
                <a:gd name="T22" fmla="*/ 25 w 122"/>
                <a:gd name="T23" fmla="*/ 80 h 82"/>
                <a:gd name="T24" fmla="*/ 91 w 122"/>
                <a:gd name="T25" fmla="*/ 80 h 82"/>
                <a:gd name="T26" fmla="*/ 120 w 122"/>
                <a:gd name="T27" fmla="*/ 51 h 82"/>
                <a:gd name="T28" fmla="*/ 91 w 122"/>
                <a:gd name="T29" fmla="*/ 22 h 82"/>
                <a:gd name="T30" fmla="*/ 90 w 122"/>
                <a:gd name="T31" fmla="*/ 22 h 82"/>
                <a:gd name="T32" fmla="*/ 90 w 122"/>
                <a:gd name="T33" fmla="*/ 21 h 82"/>
                <a:gd name="T34" fmla="*/ 61 w 122"/>
                <a:gd name="T35" fmla="*/ 2 h 82"/>
                <a:gd name="T36" fmla="*/ 30 w 122"/>
                <a:gd name="T37" fmla="*/ 33 h 82"/>
                <a:gd name="T38" fmla="*/ 30 w 122"/>
                <a:gd name="T39" fmla="*/ 34 h 82"/>
                <a:gd name="T40" fmla="*/ 29 w 122"/>
                <a:gd name="T41" fmla="*/ 34 h 82"/>
                <a:gd name="T42" fmla="*/ 25 w 122"/>
                <a:gd name="T43" fmla="*/ 3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82">
                  <a:moveTo>
                    <a:pt x="91" y="82"/>
                  </a:moveTo>
                  <a:cubicBezTo>
                    <a:pt x="25" y="82"/>
                    <a:pt x="25" y="82"/>
                    <a:pt x="25" y="82"/>
                  </a:cubicBezTo>
                  <a:cubicBezTo>
                    <a:pt x="12" y="82"/>
                    <a:pt x="0" y="70"/>
                    <a:pt x="0" y="57"/>
                  </a:cubicBezTo>
                  <a:cubicBezTo>
                    <a:pt x="0" y="43"/>
                    <a:pt x="12" y="32"/>
                    <a:pt x="25" y="32"/>
                  </a:cubicBezTo>
                  <a:cubicBezTo>
                    <a:pt x="26" y="32"/>
                    <a:pt x="27" y="32"/>
                    <a:pt x="28" y="32"/>
                  </a:cubicBezTo>
                  <a:cubicBezTo>
                    <a:pt x="29" y="14"/>
                    <a:pt x="44" y="0"/>
                    <a:pt x="61" y="0"/>
                  </a:cubicBezTo>
                  <a:cubicBezTo>
                    <a:pt x="75" y="0"/>
                    <a:pt x="87" y="8"/>
                    <a:pt x="92" y="20"/>
                  </a:cubicBezTo>
                  <a:cubicBezTo>
                    <a:pt x="109" y="20"/>
                    <a:pt x="122" y="34"/>
                    <a:pt x="122" y="51"/>
                  </a:cubicBezTo>
                  <a:cubicBezTo>
                    <a:pt x="122" y="68"/>
                    <a:pt x="109" y="82"/>
                    <a:pt x="91" y="82"/>
                  </a:cubicBezTo>
                  <a:close/>
                  <a:moveTo>
                    <a:pt x="25" y="34"/>
                  </a:moveTo>
                  <a:cubicBezTo>
                    <a:pt x="13" y="34"/>
                    <a:pt x="2" y="44"/>
                    <a:pt x="2" y="57"/>
                  </a:cubicBezTo>
                  <a:cubicBezTo>
                    <a:pt x="2" y="69"/>
                    <a:pt x="13" y="80"/>
                    <a:pt x="25" y="80"/>
                  </a:cubicBezTo>
                  <a:cubicBezTo>
                    <a:pt x="91" y="80"/>
                    <a:pt x="91" y="80"/>
                    <a:pt x="91" y="80"/>
                  </a:cubicBezTo>
                  <a:cubicBezTo>
                    <a:pt x="107" y="80"/>
                    <a:pt x="120" y="67"/>
                    <a:pt x="120" y="51"/>
                  </a:cubicBezTo>
                  <a:cubicBezTo>
                    <a:pt x="120" y="35"/>
                    <a:pt x="107" y="22"/>
                    <a:pt x="91" y="22"/>
                  </a:cubicBezTo>
                  <a:cubicBezTo>
                    <a:pt x="90" y="22"/>
                    <a:pt x="90" y="22"/>
                    <a:pt x="90" y="22"/>
                  </a:cubicBezTo>
                  <a:cubicBezTo>
                    <a:pt x="90" y="21"/>
                    <a:pt x="90" y="21"/>
                    <a:pt x="90" y="21"/>
                  </a:cubicBezTo>
                  <a:cubicBezTo>
                    <a:pt x="85" y="9"/>
                    <a:pt x="74" y="2"/>
                    <a:pt x="61" y="2"/>
                  </a:cubicBezTo>
                  <a:cubicBezTo>
                    <a:pt x="44" y="2"/>
                    <a:pt x="30" y="16"/>
                    <a:pt x="30" y="33"/>
                  </a:cubicBezTo>
                  <a:cubicBezTo>
                    <a:pt x="30" y="34"/>
                    <a:pt x="30" y="34"/>
                    <a:pt x="30" y="34"/>
                  </a:cubicBezTo>
                  <a:cubicBezTo>
                    <a:pt x="29" y="34"/>
                    <a:pt x="29" y="34"/>
                    <a:pt x="29" y="34"/>
                  </a:cubicBezTo>
                  <a:cubicBezTo>
                    <a:pt x="28" y="34"/>
                    <a:pt x="27" y="34"/>
                    <a:pt x="25" y="34"/>
                  </a:cubicBezTo>
                  <a:close/>
                </a:path>
              </a:pathLst>
            </a:custGeom>
            <a:solidFill>
              <a:schemeClr val="accent2"/>
            </a:solidFill>
            <a:ln w="15875">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Arrow: Right 40"/>
            <p:cNvSpPr/>
            <p:nvPr/>
          </p:nvSpPr>
          <p:spPr bwMode="auto">
            <a:xfrm rot="5400000">
              <a:off x="9446643" y="5737518"/>
              <a:ext cx="196573" cy="202580"/>
            </a:xfrm>
            <a:prstGeom prst="rightArrow">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p:cNvCxnSpPr/>
            <p:nvPr/>
          </p:nvCxnSpPr>
          <p:spPr>
            <a:xfrm flipH="1">
              <a:off x="6652850" y="6296454"/>
              <a:ext cx="3384811"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4" name="Straight Connector 93"/>
            <p:cNvCxnSpPr/>
            <p:nvPr/>
          </p:nvCxnSpPr>
          <p:spPr>
            <a:xfrm flipH="1">
              <a:off x="7301472" y="2426972"/>
              <a:ext cx="3309886" cy="0"/>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95" name="Straight Connector 94"/>
            <p:cNvCxnSpPr/>
            <p:nvPr/>
          </p:nvCxnSpPr>
          <p:spPr>
            <a:xfrm flipH="1" flipV="1">
              <a:off x="8318022" y="3963939"/>
              <a:ext cx="2293335" cy="17952"/>
            </a:xfrm>
            <a:prstGeom prst="line">
              <a:avLst/>
            </a:prstGeom>
            <a:ln>
              <a:solidFill>
                <a:schemeClr val="tx1">
                  <a:lumMod val="50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100" name="Straight Connector 99"/>
            <p:cNvCxnSpPr/>
            <p:nvPr/>
          </p:nvCxnSpPr>
          <p:spPr>
            <a:xfrm flipH="1">
              <a:off x="2339201" y="6296454"/>
              <a:ext cx="3379977"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01" name="Straight Connector 100"/>
            <p:cNvCxnSpPr/>
            <p:nvPr/>
          </p:nvCxnSpPr>
          <p:spPr>
            <a:xfrm flipH="1">
              <a:off x="1907432" y="2477764"/>
              <a:ext cx="3290088"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155" name="Straight Connector 154"/>
            <p:cNvCxnSpPr/>
            <p:nvPr/>
          </p:nvCxnSpPr>
          <p:spPr>
            <a:xfrm flipH="1">
              <a:off x="2011228" y="3923303"/>
              <a:ext cx="2156729" cy="0"/>
            </a:xfrm>
            <a:prstGeom prst="line">
              <a:avLst/>
            </a:prstGeom>
            <a:ln>
              <a:solidFill>
                <a:schemeClr val="tx1">
                  <a:lumMod val="50000"/>
                </a:schemeClr>
              </a:solidFill>
              <a:headEnd type="oval"/>
              <a:tailEnd type="none"/>
            </a:ln>
          </p:spPr>
          <p:style>
            <a:lnRef idx="1">
              <a:schemeClr val="accent3"/>
            </a:lnRef>
            <a:fillRef idx="0">
              <a:schemeClr val="accent3"/>
            </a:fillRef>
            <a:effectRef idx="0">
              <a:schemeClr val="accent3"/>
            </a:effectRef>
            <a:fontRef idx="minor">
              <a:schemeClr val="tx1"/>
            </a:fontRef>
          </p:style>
        </p:cxnSp>
      </p:gr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spTree>
    <p:extLst>
      <p:ext uri="{BB962C8B-B14F-4D97-AF65-F5344CB8AC3E}">
        <p14:creationId xmlns:p14="http://schemas.microsoft.com/office/powerpoint/2010/main" val="268621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0"/>
                                  </p:stCondLst>
                                  <p:childTnLst>
                                    <p:animMotion origin="layout" path="M 0 -1.72038E-6 L 0 0.25012 " pathEditMode="relative" rAng="0" ptsTypes="AA">
                                      <p:cBhvr>
                                        <p:cTn id="9" dur="750" spd="-100000" fill="hold"/>
                                        <p:tgtEl>
                                          <p:spTgt spid="7"/>
                                        </p:tgtEl>
                                        <p:attrNameLst>
                                          <p:attrName>ppt_x</p:attrName>
                                          <p:attrName>ppt_y</p:attrName>
                                        </p:attrNameLst>
                                      </p:cBhvr>
                                      <p:rCtr x="0" y="12506"/>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274638" y="304872"/>
            <a:ext cx="11190916" cy="880103"/>
          </a:xfrm>
        </p:spPr>
        <p:txBody>
          <a:bodyPr lIns="182880" tIns="146304" rIns="182880" bIns="146304"/>
          <a:lstStyle/>
          <a:p>
            <a:r>
              <a:rPr lang="en-US" sz="4400" spc="0">
                <a:gradFill>
                  <a:gsLst>
                    <a:gs pos="1250">
                      <a:schemeClr val="tx1"/>
                    </a:gs>
                    <a:gs pos="69000">
                      <a:schemeClr val="tx1"/>
                    </a:gs>
                  </a:gsLst>
                  <a:lin ang="5400000" scaled="0"/>
                </a:gradFill>
              </a:rPr>
              <a:t>Modern cloud management with Azure</a:t>
            </a:r>
          </a:p>
        </p:txBody>
      </p:sp>
      <p:sp>
        <p:nvSpPr>
          <p:cNvPr id="86" name="Freeform 3"/>
          <p:cNvSpPr>
            <a:spLocks/>
          </p:cNvSpPr>
          <p:nvPr/>
        </p:nvSpPr>
        <p:spPr bwMode="auto">
          <a:xfrm rot="18900000">
            <a:off x="4920102" y="1948979"/>
            <a:ext cx="1598153" cy="1285560"/>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tx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7" name="Freeform 4"/>
          <p:cNvSpPr>
            <a:spLocks/>
          </p:cNvSpPr>
          <p:nvPr/>
        </p:nvSpPr>
        <p:spPr bwMode="auto">
          <a:xfrm rot="18900000">
            <a:off x="3740619" y="2948907"/>
            <a:ext cx="1956116" cy="1282777"/>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chemeClr val="accent2">
              <a:lumMod val="5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8" name="Freeform 5"/>
          <p:cNvSpPr>
            <a:spLocks/>
          </p:cNvSpPr>
          <p:nvPr/>
        </p:nvSpPr>
        <p:spPr bwMode="auto">
          <a:xfrm rot="18900000">
            <a:off x="7322419" y="2907235"/>
            <a:ext cx="1302198" cy="1577733"/>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9" name="Freeform 6"/>
          <p:cNvSpPr>
            <a:spLocks/>
          </p:cNvSpPr>
          <p:nvPr/>
        </p:nvSpPr>
        <p:spPr bwMode="auto">
          <a:xfrm rot="18900000">
            <a:off x="4885518" y="4776574"/>
            <a:ext cx="1299378" cy="2046796"/>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0" name="Freeform 7"/>
          <p:cNvSpPr>
            <a:spLocks/>
          </p:cNvSpPr>
          <p:nvPr/>
        </p:nvSpPr>
        <p:spPr bwMode="auto">
          <a:xfrm rot="18900000">
            <a:off x="3937112" y="4062699"/>
            <a:ext cx="1299378" cy="1577733"/>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chemeClr val="accent2">
              <a:lumMod val="75000"/>
            </a:schemeClr>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1" name="Freeform 8"/>
          <p:cNvSpPr>
            <a:spLocks/>
          </p:cNvSpPr>
          <p:nvPr/>
        </p:nvSpPr>
        <p:spPr bwMode="auto">
          <a:xfrm rot="18900000">
            <a:off x="6037800" y="5314847"/>
            <a:ext cx="1598151" cy="1285560"/>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2" name="Freeform 9"/>
          <p:cNvSpPr>
            <a:spLocks/>
          </p:cNvSpPr>
          <p:nvPr/>
        </p:nvSpPr>
        <p:spPr bwMode="auto">
          <a:xfrm rot="18900000">
            <a:off x="6335451" y="1736460"/>
            <a:ext cx="1299378" cy="193854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tx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93" name="Freeform 10"/>
          <p:cNvSpPr>
            <a:spLocks/>
          </p:cNvSpPr>
          <p:nvPr/>
        </p:nvSpPr>
        <p:spPr bwMode="auto">
          <a:xfrm rot="18900000">
            <a:off x="6859358" y="4319651"/>
            <a:ext cx="1958936" cy="1282777"/>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chemeClr val="accent2"/>
          </a:solidFill>
          <a:ln w="3175">
            <a:noFill/>
            <a:prstDash val="solid"/>
            <a:round/>
            <a:headEnd/>
            <a:tailEnd/>
          </a:ln>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80" name="TextBox 79"/>
          <p:cNvSpPr txBox="1"/>
          <p:nvPr/>
        </p:nvSpPr>
        <p:spPr>
          <a:xfrm rot="4616507">
            <a:off x="6914659" y="3737147"/>
            <a:ext cx="1804435" cy="372313"/>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MONITOR</a:t>
            </a:r>
          </a:p>
        </p:txBody>
      </p:sp>
      <p:sp>
        <p:nvSpPr>
          <p:cNvPr id="81" name="TextBox 80"/>
          <p:cNvSpPr txBox="1"/>
          <p:nvPr/>
        </p:nvSpPr>
        <p:spPr>
          <a:xfrm rot="3169266">
            <a:off x="4173967" y="5106382"/>
            <a:ext cx="1569867" cy="372312"/>
          </a:xfrm>
          <a:prstGeom prst="rect">
            <a:avLst/>
          </a:prstGeom>
          <a:noFill/>
        </p:spPr>
        <p:txBody>
          <a:bodyPr wrap="square" rtlCol="0">
            <a:prstTxWarp prst="textArchDown">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SECURE</a:t>
            </a:r>
          </a:p>
        </p:txBody>
      </p:sp>
      <p:sp>
        <p:nvSpPr>
          <p:cNvPr id="82" name="TextBox 81"/>
          <p:cNvSpPr txBox="1"/>
          <p:nvPr/>
        </p:nvSpPr>
        <p:spPr>
          <a:xfrm rot="19153604">
            <a:off x="6462950" y="5392513"/>
            <a:ext cx="1639136" cy="372314"/>
          </a:xfrm>
          <a:prstGeom prst="rect">
            <a:avLst/>
          </a:prstGeom>
          <a:noFill/>
        </p:spPr>
        <p:txBody>
          <a:bodyPr wrap="square" rtlCol="0">
            <a:prstTxWarp prst="textArchDown">
              <a:avLst>
                <a:gd name="adj" fmla="val 2062271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PROTECT</a:t>
            </a:r>
          </a:p>
        </p:txBody>
      </p:sp>
      <p:sp>
        <p:nvSpPr>
          <p:cNvPr id="83" name="TextBox 82"/>
          <p:cNvSpPr txBox="1"/>
          <p:nvPr/>
        </p:nvSpPr>
        <p:spPr>
          <a:xfrm rot="18160028">
            <a:off x="4124232" y="3283209"/>
            <a:ext cx="1628467" cy="372312"/>
          </a:xfrm>
          <a:prstGeom prst="rect">
            <a:avLst/>
          </a:prstGeom>
          <a:noFill/>
        </p:spPr>
        <p:txBody>
          <a:bodyPr wrap="square" rtlCol="0">
            <a:prstTxWarp prst="textArchUp">
              <a:avLst>
                <a:gd name="adj" fmla="val 9731060"/>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GOVERN</a:t>
            </a:r>
          </a:p>
        </p:txBody>
      </p:sp>
      <p:sp>
        <p:nvSpPr>
          <p:cNvPr id="84" name="TextBox 83"/>
          <p:cNvSpPr txBox="1"/>
          <p:nvPr/>
        </p:nvSpPr>
        <p:spPr>
          <a:xfrm rot="20450695">
            <a:off x="5229208" y="2570776"/>
            <a:ext cx="1341332" cy="406662"/>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BUILD</a:t>
            </a:r>
          </a:p>
        </p:txBody>
      </p:sp>
      <p:sp>
        <p:nvSpPr>
          <p:cNvPr id="85" name="TextBox 84"/>
          <p:cNvSpPr txBox="1"/>
          <p:nvPr/>
        </p:nvSpPr>
        <p:spPr>
          <a:xfrm rot="1872841">
            <a:off x="6230211" y="2716486"/>
            <a:ext cx="1691266" cy="459917"/>
          </a:xfrm>
          <a:prstGeom prst="rect">
            <a:avLst/>
          </a:prstGeom>
          <a:noFill/>
        </p:spPr>
        <p:txBody>
          <a:bodyPr wrap="square" rtlCol="0">
            <a:prstTxWarp prst="textArchUp">
              <a:avLst/>
            </a:prstTxWarp>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charset="0"/>
                <a:cs typeface="Segoe UI" charset="0"/>
              </a:rPr>
              <a:t>CONFIG</a:t>
            </a:r>
          </a:p>
        </p:txBody>
      </p:sp>
      <p:cxnSp>
        <p:nvCxnSpPr>
          <p:cNvPr id="119" name="Straight Connector 118"/>
          <p:cNvCxnSpPr/>
          <p:nvPr/>
        </p:nvCxnSpPr>
        <p:spPr>
          <a:xfrm>
            <a:off x="425855" y="1287462"/>
            <a:ext cx="11584765" cy="0"/>
          </a:xfrm>
          <a:prstGeom prst="line">
            <a:avLst/>
          </a:prstGeom>
          <a:ln w="28575">
            <a:solidFill>
              <a:schemeClr val="tx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5548219" y="3734387"/>
            <a:ext cx="1458827" cy="985741"/>
          </a:xfrm>
          <a:prstGeom prst="rect">
            <a:avLst/>
          </a:prstGeom>
        </p:spPr>
      </p:pic>
      <p:grpSp>
        <p:nvGrpSpPr>
          <p:cNvPr id="24" name="Group 23"/>
          <p:cNvGrpSpPr/>
          <p:nvPr/>
        </p:nvGrpSpPr>
        <p:grpSpPr>
          <a:xfrm>
            <a:off x="8713625" y="5529040"/>
            <a:ext cx="2795159" cy="1280590"/>
            <a:chOff x="8682339" y="5016132"/>
            <a:chExt cx="2795159" cy="1280590"/>
          </a:xfrm>
          <a:noFill/>
        </p:grpSpPr>
        <p:pic>
          <p:nvPicPr>
            <p:cNvPr id="9" name="Picture 8"/>
            <p:cNvPicPr>
              <a:picLocks noChangeAspect="1"/>
            </p:cNvPicPr>
            <p:nvPr/>
          </p:nvPicPr>
          <p:blipFill>
            <a:blip r:embed="rId4"/>
            <a:stretch>
              <a:fillRect/>
            </a:stretch>
          </p:blipFill>
          <p:spPr>
            <a:xfrm>
              <a:off x="10867471" y="5686695"/>
              <a:ext cx="610027" cy="610027"/>
            </a:xfrm>
            <a:prstGeom prst="rect">
              <a:avLst/>
            </a:prstGeom>
            <a:grpFill/>
          </p:spPr>
        </p:pic>
        <p:pic>
          <p:nvPicPr>
            <p:cNvPr id="13" name="Picture 12"/>
            <p:cNvPicPr>
              <a:picLocks noChangeAspect="1"/>
            </p:cNvPicPr>
            <p:nvPr/>
          </p:nvPicPr>
          <p:blipFill>
            <a:blip r:embed="rId5"/>
            <a:stretch>
              <a:fillRect/>
            </a:stretch>
          </p:blipFill>
          <p:spPr>
            <a:xfrm>
              <a:off x="10867471" y="5016132"/>
              <a:ext cx="610027" cy="610027"/>
            </a:xfrm>
            <a:prstGeom prst="rect">
              <a:avLst/>
            </a:prstGeom>
            <a:grpFill/>
          </p:spPr>
        </p:pic>
        <p:sp>
          <p:nvSpPr>
            <p:cNvPr id="131" name="TextBox 130"/>
            <p:cNvSpPr txBox="1"/>
            <p:nvPr/>
          </p:nvSpPr>
          <p:spPr>
            <a:xfrm>
              <a:off x="8682339" y="5079989"/>
              <a:ext cx="2553874" cy="1173120"/>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Protect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Backup</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Site Recovery</a:t>
              </a:r>
            </a:p>
          </p:txBody>
        </p:sp>
      </p:grpSp>
      <p:grpSp>
        <p:nvGrpSpPr>
          <p:cNvPr id="21" name="Group 20"/>
          <p:cNvGrpSpPr/>
          <p:nvPr/>
        </p:nvGrpSpPr>
        <p:grpSpPr>
          <a:xfrm>
            <a:off x="8732972" y="3425254"/>
            <a:ext cx="2833456" cy="1298896"/>
            <a:chOff x="8732466" y="3071900"/>
            <a:chExt cx="2833456" cy="1298896"/>
          </a:xfrm>
          <a:noFill/>
        </p:grpSpPr>
        <p:pic>
          <p:nvPicPr>
            <p:cNvPr id="17" name="Picture 16"/>
            <p:cNvPicPr>
              <a:picLocks noChangeAspect="1"/>
            </p:cNvPicPr>
            <p:nvPr/>
          </p:nvPicPr>
          <p:blipFill>
            <a:blip r:embed="rId6"/>
            <a:stretch>
              <a:fillRect/>
            </a:stretch>
          </p:blipFill>
          <p:spPr>
            <a:xfrm>
              <a:off x="10903383" y="3071900"/>
              <a:ext cx="662539" cy="662539"/>
            </a:xfrm>
            <a:prstGeom prst="rect">
              <a:avLst/>
            </a:prstGeom>
            <a:grpFill/>
          </p:spPr>
        </p:pic>
        <p:pic>
          <p:nvPicPr>
            <p:cNvPr id="18" name="Picture 17"/>
            <p:cNvPicPr>
              <a:picLocks noChangeAspect="1"/>
            </p:cNvPicPr>
            <p:nvPr/>
          </p:nvPicPr>
          <p:blipFill>
            <a:blip r:embed="rId7"/>
            <a:stretch>
              <a:fillRect/>
            </a:stretch>
          </p:blipFill>
          <p:spPr>
            <a:xfrm>
              <a:off x="10975614" y="3822962"/>
              <a:ext cx="547834" cy="547834"/>
            </a:xfrm>
            <a:prstGeom prst="rect">
              <a:avLst/>
            </a:prstGeom>
            <a:grpFill/>
          </p:spPr>
        </p:pic>
        <p:sp>
          <p:nvSpPr>
            <p:cNvPr id="157" name="TextBox 156"/>
            <p:cNvSpPr txBox="1"/>
            <p:nvPr/>
          </p:nvSpPr>
          <p:spPr>
            <a:xfrm>
              <a:off x="8732466" y="3107682"/>
              <a:ext cx="2174399" cy="1227897"/>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Monitor</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App Insights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OMS Log Analytics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Monitoring</a:t>
              </a:r>
            </a:p>
          </p:txBody>
        </p:sp>
      </p:grpSp>
      <p:grpSp>
        <p:nvGrpSpPr>
          <p:cNvPr id="16" name="Group 15"/>
          <p:cNvGrpSpPr/>
          <p:nvPr/>
        </p:nvGrpSpPr>
        <p:grpSpPr>
          <a:xfrm>
            <a:off x="1014045" y="1455060"/>
            <a:ext cx="3524992" cy="1311076"/>
            <a:chOff x="1317269" y="1409030"/>
            <a:chExt cx="3524992" cy="1311076"/>
          </a:xfrm>
        </p:grpSpPr>
        <p:pic>
          <p:nvPicPr>
            <p:cNvPr id="2" name="Picture 1"/>
            <p:cNvPicPr>
              <a:picLocks noChangeAspect="1"/>
            </p:cNvPicPr>
            <p:nvPr/>
          </p:nvPicPr>
          <p:blipFill>
            <a:blip r:embed="rId8"/>
            <a:stretch>
              <a:fillRect/>
            </a:stretch>
          </p:blipFill>
          <p:spPr>
            <a:xfrm>
              <a:off x="1343608" y="1409030"/>
              <a:ext cx="551233" cy="551233"/>
            </a:xfrm>
            <a:prstGeom prst="rect">
              <a:avLst/>
            </a:prstGeom>
            <a:noFill/>
          </p:spPr>
        </p:pic>
        <p:pic>
          <p:nvPicPr>
            <p:cNvPr id="5" name="Picture 4"/>
            <p:cNvPicPr>
              <a:picLocks noChangeAspect="1"/>
            </p:cNvPicPr>
            <p:nvPr/>
          </p:nvPicPr>
          <p:blipFill>
            <a:blip r:embed="rId9"/>
            <a:stretch>
              <a:fillRect/>
            </a:stretch>
          </p:blipFill>
          <p:spPr>
            <a:xfrm>
              <a:off x="1317269" y="2092295"/>
              <a:ext cx="569669" cy="569669"/>
            </a:xfrm>
            <a:prstGeom prst="rect">
              <a:avLst/>
            </a:prstGeom>
            <a:noFill/>
          </p:spPr>
        </p:pic>
        <p:sp>
          <p:nvSpPr>
            <p:cNvPr id="8" name="TextBox 7"/>
            <p:cNvSpPr txBox="1"/>
            <p:nvPr/>
          </p:nvSpPr>
          <p:spPr>
            <a:xfrm>
              <a:off x="2062518" y="1449131"/>
              <a:ext cx="2779743" cy="1270975"/>
            </a:xfrm>
            <a:prstGeom prst="rect">
              <a:avLst/>
            </a:prstGeom>
            <a:noFill/>
          </p:spPr>
          <p:txBody>
            <a:bodyPr wrap="square" lIns="36000" tIns="0" rIns="0" bIns="0" rtlCol="0" anchor="ctr">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Build &amp; DevOps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Visual Studio Team Services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t>
              </a:r>
              <a:r>
                <a:rPr kumimoji="0" lang="en-GB" sz="1600" b="0" i="0" u="none" strike="noStrike" kern="1200" cap="none" spc="0" normalizeH="0" baseline="0" noProof="0" err="1">
                  <a:ln>
                    <a:noFill/>
                  </a:ln>
                  <a:solidFill>
                    <a:srgbClr val="F8F8F8">
                      <a:lumMod val="25000"/>
                    </a:srgbClr>
                  </a:solidFill>
                  <a:effectLst/>
                  <a:uLnTx/>
                  <a:uFillTx/>
                  <a:latin typeface="Segoe UI"/>
                  <a:ea typeface="+mn-ea"/>
                  <a:cs typeface="+mn-cs"/>
                </a:rPr>
                <a:t>DevTest</a:t>
              </a: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 Labs</a:t>
              </a:r>
            </a:p>
          </p:txBody>
        </p:sp>
      </p:grpSp>
      <p:grpSp>
        <p:nvGrpSpPr>
          <p:cNvPr id="25" name="Group 24"/>
          <p:cNvGrpSpPr/>
          <p:nvPr/>
        </p:nvGrpSpPr>
        <p:grpSpPr>
          <a:xfrm>
            <a:off x="991686" y="5441478"/>
            <a:ext cx="3384256" cy="1407824"/>
            <a:chOff x="1294910" y="5545822"/>
            <a:chExt cx="3384256" cy="1407824"/>
          </a:xfrm>
          <a:noFill/>
        </p:grpSpPr>
        <p:pic>
          <p:nvPicPr>
            <p:cNvPr id="15" name="Picture 14"/>
            <p:cNvPicPr>
              <a:picLocks noChangeAspect="1"/>
            </p:cNvPicPr>
            <p:nvPr/>
          </p:nvPicPr>
          <p:blipFill>
            <a:blip r:embed="rId10"/>
            <a:stretch>
              <a:fillRect/>
            </a:stretch>
          </p:blipFill>
          <p:spPr>
            <a:xfrm>
              <a:off x="1294910" y="6305018"/>
              <a:ext cx="648628" cy="648628"/>
            </a:xfrm>
            <a:prstGeom prst="rect">
              <a:avLst/>
            </a:prstGeom>
            <a:grpFill/>
          </p:spPr>
        </p:pic>
        <p:sp>
          <p:nvSpPr>
            <p:cNvPr id="130" name="TextBox 129"/>
            <p:cNvSpPr txBox="1"/>
            <p:nvPr/>
          </p:nvSpPr>
          <p:spPr>
            <a:xfrm>
              <a:off x="2057060" y="5606170"/>
              <a:ext cx="2622106" cy="1244564"/>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Secure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i="0" u="none" strike="noStrike" kern="1200" cap="none" spc="0" normalizeH="0" baseline="0" noProof="0">
                  <a:ln>
                    <a:noFill/>
                  </a:ln>
                  <a:solidFill>
                    <a:srgbClr val="F8F8F8">
                      <a:lumMod val="25000"/>
                    </a:srgbClr>
                  </a:solidFill>
                  <a:effectLst/>
                  <a:uLnTx/>
                  <a:uFillTx/>
                  <a:latin typeface="Segoe UI"/>
                  <a:ea typeface="+mn-ea"/>
                  <a:cs typeface="+mn-cs"/>
                </a:rPr>
                <a:t>Azure Security Centre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Key-vault</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Network Security Groups</a:t>
              </a:r>
            </a:p>
          </p:txBody>
        </p:sp>
        <p:pic>
          <p:nvPicPr>
            <p:cNvPr id="19" name="Picture 18"/>
            <p:cNvPicPr>
              <a:picLocks noChangeAspect="1"/>
            </p:cNvPicPr>
            <p:nvPr/>
          </p:nvPicPr>
          <p:blipFill>
            <a:blip r:embed="rId11"/>
            <a:stretch>
              <a:fillRect/>
            </a:stretch>
          </p:blipFill>
          <p:spPr>
            <a:xfrm>
              <a:off x="1310498" y="5545822"/>
              <a:ext cx="617453" cy="617453"/>
            </a:xfrm>
            <a:prstGeom prst="rect">
              <a:avLst/>
            </a:prstGeom>
            <a:grpFill/>
          </p:spPr>
        </p:pic>
      </p:grpSp>
      <p:grpSp>
        <p:nvGrpSpPr>
          <p:cNvPr id="26" name="Group 25"/>
          <p:cNvGrpSpPr/>
          <p:nvPr/>
        </p:nvGrpSpPr>
        <p:grpSpPr>
          <a:xfrm>
            <a:off x="998050" y="3497262"/>
            <a:ext cx="2959410" cy="1339974"/>
            <a:chOff x="1301274" y="3641278"/>
            <a:chExt cx="2959410" cy="1339974"/>
          </a:xfrm>
        </p:grpSpPr>
        <p:sp>
          <p:nvSpPr>
            <p:cNvPr id="138" name="TextBox 137"/>
            <p:cNvSpPr txBox="1"/>
            <p:nvPr/>
          </p:nvSpPr>
          <p:spPr>
            <a:xfrm>
              <a:off x="2057060" y="3702873"/>
              <a:ext cx="2203624" cy="1199588"/>
            </a:xfrm>
            <a:prstGeom prst="rect">
              <a:avLst/>
            </a:prstGeom>
            <a:no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Govern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Billing Hub</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Resource Policies</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Advisor</a:t>
              </a:r>
            </a:p>
          </p:txBody>
        </p:sp>
        <p:pic>
          <p:nvPicPr>
            <p:cNvPr id="4" name="Picture 3"/>
            <p:cNvPicPr>
              <a:picLocks noChangeAspect="1"/>
            </p:cNvPicPr>
            <p:nvPr/>
          </p:nvPicPr>
          <p:blipFill>
            <a:blip r:embed="rId12"/>
            <a:stretch>
              <a:fillRect/>
            </a:stretch>
          </p:blipFill>
          <p:spPr>
            <a:xfrm>
              <a:off x="1312022" y="4345742"/>
              <a:ext cx="614405" cy="635510"/>
            </a:xfrm>
            <a:prstGeom prst="rect">
              <a:avLst/>
            </a:prstGeom>
          </p:spPr>
        </p:pic>
        <p:pic>
          <p:nvPicPr>
            <p:cNvPr id="6" name="Picture 5"/>
            <p:cNvPicPr>
              <a:picLocks noChangeAspect="1"/>
            </p:cNvPicPr>
            <p:nvPr/>
          </p:nvPicPr>
          <p:blipFill>
            <a:blip r:embed="rId13"/>
            <a:stretch>
              <a:fillRect/>
            </a:stretch>
          </p:blipFill>
          <p:spPr>
            <a:xfrm>
              <a:off x="1301274" y="3641278"/>
              <a:ext cx="635900" cy="635900"/>
            </a:xfrm>
            <a:prstGeom prst="rect">
              <a:avLst/>
            </a:prstGeom>
          </p:spPr>
        </p:pic>
      </p:grpSp>
      <p:grpSp>
        <p:nvGrpSpPr>
          <p:cNvPr id="20" name="Group 19"/>
          <p:cNvGrpSpPr/>
          <p:nvPr/>
        </p:nvGrpSpPr>
        <p:grpSpPr>
          <a:xfrm>
            <a:off x="8651573" y="1381549"/>
            <a:ext cx="2849326" cy="1274982"/>
            <a:chOff x="8674607" y="1482047"/>
            <a:chExt cx="2849326" cy="1274982"/>
          </a:xfrm>
          <a:noFill/>
        </p:grpSpPr>
        <p:sp>
          <p:nvSpPr>
            <p:cNvPr id="158" name="TextBox 157"/>
            <p:cNvSpPr txBox="1"/>
            <p:nvPr/>
          </p:nvSpPr>
          <p:spPr>
            <a:xfrm>
              <a:off x="8674607" y="1548888"/>
              <a:ext cx="2813472" cy="1208141"/>
            </a:xfrm>
            <a:prstGeom prst="rect">
              <a:avLst/>
            </a:prstGeom>
            <a:grpFill/>
          </p:spPr>
          <p:txBody>
            <a:bodyPr wrap="square" lIns="36000" tIns="0" rIns="0" bIns="0" rtlCol="0" anchor="ctr">
              <a:noAutofit/>
            </a:bodyPr>
            <a:lstStyle>
              <a:defPPr>
                <a:defRPr lang="en-US"/>
              </a:defPPr>
              <a:lvl1pPr marL="180975" indent="-180975">
                <a:lnSpc>
                  <a:spcPct val="90000"/>
                </a:lnSpc>
                <a:spcAft>
                  <a:spcPts val="600"/>
                </a:spcAft>
                <a:buFont typeface="Arial" panose="020B0604020202020204" pitchFamily="34" charset="0"/>
                <a:buChar char="•"/>
                <a:defRPr sz="1600">
                  <a:solidFill>
                    <a:schemeClr val="bg1"/>
                  </a:solidFill>
                </a:defRPr>
              </a:lvl1pPr>
            </a:lstStyle>
            <a:p>
              <a:pPr marL="0" marR="0" lvl="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GB" sz="1600" b="1" i="0" u="none" strike="noStrike" kern="1200" cap="none" spc="0" normalizeH="0" baseline="0" noProof="0">
                  <a:ln>
                    <a:noFill/>
                  </a:ln>
                  <a:solidFill>
                    <a:srgbClr val="F8F8F8">
                      <a:lumMod val="25000"/>
                    </a:srgbClr>
                  </a:solidFill>
                  <a:effectLst/>
                  <a:uLnTx/>
                  <a:uFillTx/>
                  <a:latin typeface="Segoe UI"/>
                  <a:ea typeface="+mn-ea"/>
                  <a:cs typeface="+mn-cs"/>
                </a:rPr>
                <a:t> Configure</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Azure Automation</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Desired State Config</a:t>
              </a:r>
            </a:p>
            <a:p>
              <a:pPr marL="180975" marR="0" lvl="0" indent="-180975"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8F8F8">
                      <a:lumMod val="25000"/>
                    </a:srgbClr>
                  </a:solidFill>
                  <a:effectLst/>
                  <a:uLnTx/>
                  <a:uFillTx/>
                  <a:latin typeface="Segoe UI"/>
                  <a:ea typeface="+mn-ea"/>
                  <a:cs typeface="+mn-cs"/>
                </a:rPr>
                <a:t>ARM Templates</a:t>
              </a:r>
            </a:p>
          </p:txBody>
        </p:sp>
        <p:pic>
          <p:nvPicPr>
            <p:cNvPr id="11" name="Picture 10"/>
            <p:cNvPicPr>
              <a:picLocks noChangeAspect="1"/>
            </p:cNvPicPr>
            <p:nvPr/>
          </p:nvPicPr>
          <p:blipFill>
            <a:blip r:embed="rId14"/>
            <a:stretch>
              <a:fillRect/>
            </a:stretch>
          </p:blipFill>
          <p:spPr>
            <a:xfrm>
              <a:off x="10999154" y="2184492"/>
              <a:ext cx="506852" cy="506852"/>
            </a:xfrm>
            <a:prstGeom prst="rect">
              <a:avLst/>
            </a:prstGeom>
            <a:grpFill/>
          </p:spPr>
        </p:pic>
        <p:pic>
          <p:nvPicPr>
            <p:cNvPr id="12" name="Picture 11"/>
            <p:cNvPicPr>
              <a:picLocks noChangeAspect="1"/>
            </p:cNvPicPr>
            <p:nvPr/>
          </p:nvPicPr>
          <p:blipFill>
            <a:blip r:embed="rId15"/>
            <a:stretch>
              <a:fillRect/>
            </a:stretch>
          </p:blipFill>
          <p:spPr>
            <a:xfrm>
              <a:off x="10945374" y="1482047"/>
              <a:ext cx="578559" cy="578559"/>
            </a:xfrm>
            <a:prstGeom prst="rect">
              <a:avLst/>
            </a:prstGeom>
            <a:grpFill/>
          </p:spPr>
        </p:pic>
      </p:grpSp>
    </p:spTree>
    <p:extLst>
      <p:ext uri="{BB962C8B-B14F-4D97-AF65-F5344CB8AC3E}">
        <p14:creationId xmlns:p14="http://schemas.microsoft.com/office/powerpoint/2010/main" val="402379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907F-49E2-4189-92D3-40DE48A307E6}"/>
              </a:ext>
            </a:extLst>
          </p:cNvPr>
          <p:cNvSpPr>
            <a:spLocks noGrp="1"/>
          </p:cNvSpPr>
          <p:nvPr>
            <p:ph type="title"/>
          </p:nvPr>
        </p:nvSpPr>
        <p:spPr/>
        <p:txBody>
          <a:bodyPr/>
          <a:lstStyle/>
          <a:p>
            <a:r>
              <a:rPr lang="en-GB"/>
              <a:t>Complementary Services</a:t>
            </a:r>
          </a:p>
        </p:txBody>
      </p:sp>
      <p:grpSp>
        <p:nvGrpSpPr>
          <p:cNvPr id="50" name="Group 49">
            <a:extLst>
              <a:ext uri="{FF2B5EF4-FFF2-40B4-BE49-F238E27FC236}">
                <a16:creationId xmlns:a16="http://schemas.microsoft.com/office/drawing/2014/main" id="{CDC1412D-E255-469F-9372-DF2C2622FC2B}"/>
              </a:ext>
            </a:extLst>
          </p:cNvPr>
          <p:cNvGrpSpPr/>
          <p:nvPr/>
        </p:nvGrpSpPr>
        <p:grpSpPr>
          <a:xfrm>
            <a:off x="5176323" y="5439163"/>
            <a:ext cx="1617879" cy="1382478"/>
            <a:chOff x="2032718" y="1516619"/>
            <a:chExt cx="1617879" cy="1382478"/>
          </a:xfrm>
        </p:grpSpPr>
        <p:pic>
          <p:nvPicPr>
            <p:cNvPr id="7" name="Graphic 6">
              <a:extLst>
                <a:ext uri="{FF2B5EF4-FFF2-40B4-BE49-F238E27FC236}">
                  <a16:creationId xmlns:a16="http://schemas.microsoft.com/office/drawing/2014/main" id="{4CC67D2A-36CC-438F-B15D-BEFA399A82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8657" y="1516619"/>
              <a:ext cx="1240628" cy="1240628"/>
            </a:xfrm>
            <a:prstGeom prst="rect">
              <a:avLst/>
            </a:prstGeom>
          </p:spPr>
        </p:pic>
        <p:sp>
          <p:nvSpPr>
            <p:cNvPr id="45" name="TextBox 44">
              <a:extLst>
                <a:ext uri="{FF2B5EF4-FFF2-40B4-BE49-F238E27FC236}">
                  <a16:creationId xmlns:a16="http://schemas.microsoft.com/office/drawing/2014/main" id="{4AAEBC19-4645-49C7-9F15-1CDD139D9314}"/>
                </a:ext>
              </a:extLst>
            </p:cNvPr>
            <p:cNvSpPr txBox="1"/>
            <p:nvPr/>
          </p:nvSpPr>
          <p:spPr>
            <a:xfrm>
              <a:off x="2032718" y="2326633"/>
              <a:ext cx="16178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CDN</a:t>
              </a:r>
            </a:p>
          </p:txBody>
        </p:sp>
      </p:grpSp>
      <p:grpSp>
        <p:nvGrpSpPr>
          <p:cNvPr id="49" name="Group 48">
            <a:extLst>
              <a:ext uri="{FF2B5EF4-FFF2-40B4-BE49-F238E27FC236}">
                <a16:creationId xmlns:a16="http://schemas.microsoft.com/office/drawing/2014/main" id="{BC7D16A3-8D6F-4B28-8C5D-7C7939909DFA}"/>
              </a:ext>
            </a:extLst>
          </p:cNvPr>
          <p:cNvGrpSpPr/>
          <p:nvPr/>
        </p:nvGrpSpPr>
        <p:grpSpPr>
          <a:xfrm>
            <a:off x="9437234" y="2961831"/>
            <a:ext cx="1731179" cy="1354696"/>
            <a:chOff x="1658138" y="3383310"/>
            <a:chExt cx="1731179" cy="1354696"/>
          </a:xfrm>
        </p:grpSpPr>
        <p:pic>
          <p:nvPicPr>
            <p:cNvPr id="11" name="Graphic 10">
              <a:extLst>
                <a:ext uri="{FF2B5EF4-FFF2-40B4-BE49-F238E27FC236}">
                  <a16:creationId xmlns:a16="http://schemas.microsoft.com/office/drawing/2014/main" id="{5C3379BB-4BE1-42B0-BD46-D3A40C313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9579" y="3383310"/>
              <a:ext cx="908298" cy="908298"/>
            </a:xfrm>
            <a:prstGeom prst="rect">
              <a:avLst/>
            </a:prstGeom>
          </p:spPr>
        </p:pic>
        <p:sp>
          <p:nvSpPr>
            <p:cNvPr id="46" name="TextBox 45">
              <a:extLst>
                <a:ext uri="{FF2B5EF4-FFF2-40B4-BE49-F238E27FC236}">
                  <a16:creationId xmlns:a16="http://schemas.microsoft.com/office/drawing/2014/main" id="{164A1D97-022D-42A7-BE58-53EFF329E985}"/>
                </a:ext>
              </a:extLst>
            </p:cNvPr>
            <p:cNvSpPr txBox="1"/>
            <p:nvPr/>
          </p:nvSpPr>
          <p:spPr>
            <a:xfrm>
              <a:off x="1658138" y="4165542"/>
              <a:ext cx="173117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err="1">
                  <a:gradFill>
                    <a:gsLst>
                      <a:gs pos="2917">
                        <a:schemeClr val="tx1"/>
                      </a:gs>
                      <a:gs pos="30000">
                        <a:schemeClr val="tx1"/>
                      </a:gs>
                    </a:gsLst>
                    <a:lin ang="5400000" scaled="0"/>
                  </a:gradFill>
                </a:rPr>
                <a:t>Redis</a:t>
              </a:r>
              <a:r>
                <a:rPr lang="en-GB" sz="2000">
                  <a:gradFill>
                    <a:gsLst>
                      <a:gs pos="2917">
                        <a:schemeClr val="tx1"/>
                      </a:gs>
                      <a:gs pos="30000">
                        <a:schemeClr val="tx1"/>
                      </a:gs>
                    </a:gsLst>
                    <a:lin ang="5400000" scaled="0"/>
                  </a:gradFill>
                </a:rPr>
                <a:t> Cache</a:t>
              </a:r>
            </a:p>
          </p:txBody>
        </p:sp>
      </p:grpSp>
      <p:grpSp>
        <p:nvGrpSpPr>
          <p:cNvPr id="48" name="Group 47">
            <a:extLst>
              <a:ext uri="{FF2B5EF4-FFF2-40B4-BE49-F238E27FC236}">
                <a16:creationId xmlns:a16="http://schemas.microsoft.com/office/drawing/2014/main" id="{5ED7B30F-DF04-43D8-883F-E5B0C05E1379}"/>
              </a:ext>
            </a:extLst>
          </p:cNvPr>
          <p:cNvGrpSpPr/>
          <p:nvPr/>
        </p:nvGrpSpPr>
        <p:grpSpPr>
          <a:xfrm>
            <a:off x="941064" y="2957298"/>
            <a:ext cx="1838901" cy="1617926"/>
            <a:chOff x="2339520" y="4720421"/>
            <a:chExt cx="1838901" cy="1617926"/>
          </a:xfrm>
        </p:grpSpPr>
        <p:pic>
          <p:nvPicPr>
            <p:cNvPr id="13" name="Graphic 12">
              <a:extLst>
                <a:ext uri="{FF2B5EF4-FFF2-40B4-BE49-F238E27FC236}">
                  <a16:creationId xmlns:a16="http://schemas.microsoft.com/office/drawing/2014/main" id="{E168D5B3-8FCD-43AC-A36D-8A936A9176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18971" y="4720421"/>
              <a:ext cx="1080000" cy="1080000"/>
            </a:xfrm>
            <a:prstGeom prst="rect">
              <a:avLst/>
            </a:prstGeom>
          </p:spPr>
        </p:pic>
        <p:sp>
          <p:nvSpPr>
            <p:cNvPr id="47" name="TextBox 46">
              <a:extLst>
                <a:ext uri="{FF2B5EF4-FFF2-40B4-BE49-F238E27FC236}">
                  <a16:creationId xmlns:a16="http://schemas.microsoft.com/office/drawing/2014/main" id="{988E7EC2-EEED-4042-B54D-D4D01AD64252}"/>
                </a:ext>
              </a:extLst>
            </p:cNvPr>
            <p:cNvSpPr txBox="1"/>
            <p:nvPr/>
          </p:nvSpPr>
          <p:spPr>
            <a:xfrm>
              <a:off x="2339520" y="5765883"/>
              <a:ext cx="1838901"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Azure Search</a:t>
              </a:r>
            </a:p>
          </p:txBody>
        </p:sp>
      </p:grpSp>
      <p:grpSp>
        <p:nvGrpSpPr>
          <p:cNvPr id="57" name="Group 56">
            <a:extLst>
              <a:ext uri="{FF2B5EF4-FFF2-40B4-BE49-F238E27FC236}">
                <a16:creationId xmlns:a16="http://schemas.microsoft.com/office/drawing/2014/main" id="{99EB13F4-350B-461C-95FD-80DD221CCD6A}"/>
              </a:ext>
            </a:extLst>
          </p:cNvPr>
          <p:cNvGrpSpPr/>
          <p:nvPr/>
        </p:nvGrpSpPr>
        <p:grpSpPr>
          <a:xfrm>
            <a:off x="7859397" y="4670995"/>
            <a:ext cx="2124749" cy="1377767"/>
            <a:chOff x="5828749" y="5219380"/>
            <a:chExt cx="2124749" cy="1377767"/>
          </a:xfrm>
        </p:grpSpPr>
        <p:pic>
          <p:nvPicPr>
            <p:cNvPr id="17" name="Graphic 16">
              <a:extLst>
                <a:ext uri="{FF2B5EF4-FFF2-40B4-BE49-F238E27FC236}">
                  <a16:creationId xmlns:a16="http://schemas.microsoft.com/office/drawing/2014/main" id="{BBE9CD19-9A84-45F0-93EC-36199D346B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0316" y="5219380"/>
              <a:ext cx="901614" cy="901614"/>
            </a:xfrm>
            <a:prstGeom prst="rect">
              <a:avLst/>
            </a:prstGeom>
          </p:spPr>
        </p:pic>
        <p:sp>
          <p:nvSpPr>
            <p:cNvPr id="51" name="TextBox 50">
              <a:extLst>
                <a:ext uri="{FF2B5EF4-FFF2-40B4-BE49-F238E27FC236}">
                  <a16:creationId xmlns:a16="http://schemas.microsoft.com/office/drawing/2014/main" id="{C4E374F9-1F01-49FE-B5B6-4661B9C38E79}"/>
                </a:ext>
              </a:extLst>
            </p:cNvPr>
            <p:cNvSpPr txBox="1"/>
            <p:nvPr/>
          </p:nvSpPr>
          <p:spPr>
            <a:xfrm>
              <a:off x="5828749" y="6024683"/>
              <a:ext cx="2124749"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Traffic Manager</a:t>
              </a:r>
            </a:p>
          </p:txBody>
        </p:sp>
      </p:grpSp>
      <p:grpSp>
        <p:nvGrpSpPr>
          <p:cNvPr id="56" name="Group 55">
            <a:extLst>
              <a:ext uri="{FF2B5EF4-FFF2-40B4-BE49-F238E27FC236}">
                <a16:creationId xmlns:a16="http://schemas.microsoft.com/office/drawing/2014/main" id="{9296E991-5FB0-4C59-8CB1-7BDA33F5E652}"/>
              </a:ext>
            </a:extLst>
          </p:cNvPr>
          <p:cNvGrpSpPr/>
          <p:nvPr/>
        </p:nvGrpSpPr>
        <p:grpSpPr>
          <a:xfrm>
            <a:off x="2456189" y="4670995"/>
            <a:ext cx="1654940" cy="1922611"/>
            <a:chOff x="8739078" y="3564656"/>
            <a:chExt cx="1654940" cy="1922611"/>
          </a:xfrm>
        </p:grpSpPr>
        <p:pic>
          <p:nvPicPr>
            <p:cNvPr id="15" name="Graphic 14">
              <a:extLst>
                <a:ext uri="{FF2B5EF4-FFF2-40B4-BE49-F238E27FC236}">
                  <a16:creationId xmlns:a16="http://schemas.microsoft.com/office/drawing/2014/main" id="{97CAB6A1-231F-4BBC-83C9-5861AFCFCD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26549" y="3564656"/>
              <a:ext cx="1080000" cy="1080000"/>
            </a:xfrm>
            <a:prstGeom prst="rect">
              <a:avLst/>
            </a:prstGeom>
          </p:spPr>
        </p:pic>
        <p:sp>
          <p:nvSpPr>
            <p:cNvPr id="52" name="TextBox 51">
              <a:extLst>
                <a:ext uri="{FF2B5EF4-FFF2-40B4-BE49-F238E27FC236}">
                  <a16:creationId xmlns:a16="http://schemas.microsoft.com/office/drawing/2014/main" id="{EDB8391F-F86F-44F1-A86D-6176EB76B8B3}"/>
                </a:ext>
              </a:extLst>
            </p:cNvPr>
            <p:cNvSpPr txBox="1"/>
            <p:nvPr/>
          </p:nvSpPr>
          <p:spPr>
            <a:xfrm>
              <a:off x="8739078" y="4560860"/>
              <a:ext cx="1654940"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Application</a:t>
              </a:r>
            </a:p>
            <a:p>
              <a:pPr algn="ctr">
                <a:lnSpc>
                  <a:spcPct val="90000"/>
                </a:lnSpc>
                <a:spcAft>
                  <a:spcPts val="600"/>
                </a:spcAft>
              </a:pPr>
              <a:r>
                <a:rPr lang="en-GB" sz="2000">
                  <a:gradFill>
                    <a:gsLst>
                      <a:gs pos="2917">
                        <a:schemeClr val="tx1"/>
                      </a:gs>
                      <a:gs pos="30000">
                        <a:schemeClr val="tx1"/>
                      </a:gs>
                    </a:gsLst>
                    <a:lin ang="5400000" scaled="0"/>
                  </a:gradFill>
                </a:rPr>
                <a:t>Insights</a:t>
              </a:r>
            </a:p>
          </p:txBody>
        </p:sp>
      </p:grpSp>
      <p:grpSp>
        <p:nvGrpSpPr>
          <p:cNvPr id="58" name="Group 57">
            <a:extLst>
              <a:ext uri="{FF2B5EF4-FFF2-40B4-BE49-F238E27FC236}">
                <a16:creationId xmlns:a16="http://schemas.microsoft.com/office/drawing/2014/main" id="{77D707DA-BEF4-4058-B4F5-B0B793EA702B}"/>
              </a:ext>
            </a:extLst>
          </p:cNvPr>
          <p:cNvGrpSpPr/>
          <p:nvPr/>
        </p:nvGrpSpPr>
        <p:grpSpPr>
          <a:xfrm>
            <a:off x="2984460" y="1258524"/>
            <a:ext cx="1299074" cy="1489005"/>
            <a:chOff x="9819539" y="672849"/>
            <a:chExt cx="1299074" cy="1489005"/>
          </a:xfrm>
        </p:grpSpPr>
        <p:pic>
          <p:nvPicPr>
            <p:cNvPr id="38" name="Graphic 37">
              <a:extLst>
                <a:ext uri="{FF2B5EF4-FFF2-40B4-BE49-F238E27FC236}">
                  <a16:creationId xmlns:a16="http://schemas.microsoft.com/office/drawing/2014/main" id="{FE626D03-EA45-4095-8705-9F6813F5FC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29076" y="672849"/>
              <a:ext cx="1080000" cy="1080000"/>
            </a:xfrm>
            <a:prstGeom prst="rect">
              <a:avLst/>
            </a:prstGeom>
          </p:spPr>
        </p:pic>
        <p:sp>
          <p:nvSpPr>
            <p:cNvPr id="53" name="TextBox 52">
              <a:extLst>
                <a:ext uri="{FF2B5EF4-FFF2-40B4-BE49-F238E27FC236}">
                  <a16:creationId xmlns:a16="http://schemas.microsoft.com/office/drawing/2014/main" id="{E0A26028-12EF-4127-807F-6C6A48806294}"/>
                </a:ext>
              </a:extLst>
            </p:cNvPr>
            <p:cNvSpPr txBox="1"/>
            <p:nvPr/>
          </p:nvSpPr>
          <p:spPr>
            <a:xfrm>
              <a:off x="9819539" y="1589390"/>
              <a:ext cx="1299074" cy="572464"/>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Xamarin</a:t>
              </a:r>
            </a:p>
          </p:txBody>
        </p:sp>
      </p:grpSp>
      <p:grpSp>
        <p:nvGrpSpPr>
          <p:cNvPr id="59" name="Group 58">
            <a:extLst>
              <a:ext uri="{FF2B5EF4-FFF2-40B4-BE49-F238E27FC236}">
                <a16:creationId xmlns:a16="http://schemas.microsoft.com/office/drawing/2014/main" id="{85F8EEF0-0806-4770-BBE2-AFDAAEBE2953}"/>
              </a:ext>
            </a:extLst>
          </p:cNvPr>
          <p:cNvGrpSpPr/>
          <p:nvPr/>
        </p:nvGrpSpPr>
        <p:grpSpPr>
          <a:xfrm>
            <a:off x="7484266" y="1258524"/>
            <a:ext cx="1952971" cy="1783462"/>
            <a:chOff x="7293922" y="1688394"/>
            <a:chExt cx="1952971" cy="1783462"/>
          </a:xfrm>
        </p:grpSpPr>
        <p:pic>
          <p:nvPicPr>
            <p:cNvPr id="19" name="Picture 18">
              <a:extLst>
                <a:ext uri="{FF2B5EF4-FFF2-40B4-BE49-F238E27FC236}">
                  <a16:creationId xmlns:a16="http://schemas.microsoft.com/office/drawing/2014/main" id="{6CD3B045-7ED0-48E8-BC44-5462653BEDC7}"/>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7730405" y="1688394"/>
              <a:ext cx="1080000" cy="1080000"/>
            </a:xfrm>
            <a:prstGeom prst="rect">
              <a:avLst/>
            </a:prstGeom>
          </p:spPr>
        </p:pic>
        <p:sp>
          <p:nvSpPr>
            <p:cNvPr id="54" name="TextBox 53">
              <a:extLst>
                <a:ext uri="{FF2B5EF4-FFF2-40B4-BE49-F238E27FC236}">
                  <a16:creationId xmlns:a16="http://schemas.microsoft.com/office/drawing/2014/main" id="{5E4AECC1-09A9-405F-AEB8-278996DE59A6}"/>
                </a:ext>
              </a:extLst>
            </p:cNvPr>
            <p:cNvSpPr txBox="1"/>
            <p:nvPr/>
          </p:nvSpPr>
          <p:spPr>
            <a:xfrm>
              <a:off x="7293922" y="2622393"/>
              <a:ext cx="1952971" cy="849463"/>
            </a:xfrm>
            <a:prstGeom prst="rect">
              <a:avLst/>
            </a:prstGeom>
            <a:noFill/>
          </p:spPr>
          <p:txBody>
            <a:bodyPr wrap="none" lIns="182880" tIns="146304" rIns="182880" bIns="146304" rtlCol="0">
              <a:spAutoFit/>
            </a:bodyPr>
            <a:lstStyle/>
            <a:p>
              <a:pPr algn="ctr">
                <a:lnSpc>
                  <a:spcPct val="90000"/>
                </a:lnSpc>
                <a:spcAft>
                  <a:spcPts val="600"/>
                </a:spcAft>
              </a:pPr>
              <a:r>
                <a:rPr lang="en-GB" sz="2000">
                  <a:gradFill>
                    <a:gsLst>
                      <a:gs pos="2917">
                        <a:schemeClr val="tx1"/>
                      </a:gs>
                      <a:gs pos="30000">
                        <a:schemeClr val="tx1"/>
                      </a:gs>
                    </a:gsLst>
                    <a:lin ang="5400000" scaled="0"/>
                  </a:gradFill>
                </a:rPr>
                <a:t>Visual Studio</a:t>
              </a:r>
              <a:br>
                <a:rPr lang="en-GB" sz="2000">
                  <a:gradFill>
                    <a:gsLst>
                      <a:gs pos="2917">
                        <a:schemeClr val="tx1"/>
                      </a:gs>
                      <a:gs pos="30000">
                        <a:schemeClr val="tx1"/>
                      </a:gs>
                    </a:gsLst>
                    <a:lin ang="5400000" scaled="0"/>
                  </a:gradFill>
                </a:rPr>
              </a:br>
              <a:r>
                <a:rPr lang="en-GB" sz="2000">
                  <a:gradFill>
                    <a:gsLst>
                      <a:gs pos="2917">
                        <a:schemeClr val="tx1"/>
                      </a:gs>
                      <a:gs pos="30000">
                        <a:schemeClr val="tx1"/>
                      </a:gs>
                    </a:gsLst>
                    <a:lin ang="5400000" scaled="0"/>
                  </a:gradFill>
                </a:rPr>
                <a:t>Team Services</a:t>
              </a:r>
            </a:p>
          </p:txBody>
        </p:sp>
      </p:grpSp>
      <p:sp>
        <p:nvSpPr>
          <p:cNvPr id="55" name="Oval 54">
            <a:extLst>
              <a:ext uri="{FF2B5EF4-FFF2-40B4-BE49-F238E27FC236}">
                <a16:creationId xmlns:a16="http://schemas.microsoft.com/office/drawing/2014/main" id="{8008144B-7A46-47C8-844A-08FEA36D7809}"/>
              </a:ext>
            </a:extLst>
          </p:cNvPr>
          <p:cNvSpPr/>
          <p:nvPr/>
        </p:nvSpPr>
        <p:spPr bwMode="auto">
          <a:xfrm>
            <a:off x="4487048" y="2430456"/>
            <a:ext cx="2690819" cy="269081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301B86C-1168-4B7E-B50D-9120308F4A3E}"/>
              </a:ext>
            </a:extLst>
          </p:cNvPr>
          <p:cNvSpPr txBox="1"/>
          <p:nvPr/>
        </p:nvSpPr>
        <p:spPr>
          <a:xfrm>
            <a:off x="4842880" y="3932996"/>
            <a:ext cx="1881028" cy="926407"/>
          </a:xfrm>
          <a:prstGeom prst="rect">
            <a:avLst/>
          </a:prstGeom>
          <a:noFill/>
        </p:spPr>
        <p:txBody>
          <a:bodyPr wrap="none" lIns="182880" tIns="146304" rIns="182880" bIns="146304" rtlCol="0">
            <a:spAutoFit/>
          </a:bodyPr>
          <a:lstStyle/>
          <a:p>
            <a:pPr algn="ctr">
              <a:lnSpc>
                <a:spcPct val="90000"/>
              </a:lnSpc>
              <a:spcAft>
                <a:spcPts val="600"/>
              </a:spcAft>
            </a:pPr>
            <a:r>
              <a:rPr lang="en-GB" sz="2000">
                <a:solidFill>
                  <a:schemeClr val="bg1">
                    <a:lumMod val="75000"/>
                  </a:schemeClr>
                </a:solidFill>
              </a:rPr>
              <a:t>Azure Web &amp;</a:t>
            </a:r>
          </a:p>
          <a:p>
            <a:pPr algn="ctr">
              <a:lnSpc>
                <a:spcPct val="90000"/>
              </a:lnSpc>
              <a:spcAft>
                <a:spcPts val="600"/>
              </a:spcAft>
            </a:pPr>
            <a:r>
              <a:rPr lang="en-GB" sz="2000">
                <a:solidFill>
                  <a:schemeClr val="bg1">
                    <a:lumMod val="75000"/>
                  </a:schemeClr>
                </a:solidFill>
              </a:rPr>
              <a:t>Mobile Apps</a:t>
            </a:r>
          </a:p>
        </p:txBody>
      </p:sp>
      <p:pic>
        <p:nvPicPr>
          <p:cNvPr id="36" name="Graphic 35">
            <a:extLst>
              <a:ext uri="{FF2B5EF4-FFF2-40B4-BE49-F238E27FC236}">
                <a16:creationId xmlns:a16="http://schemas.microsoft.com/office/drawing/2014/main" id="{0040D9B4-95FC-4ED0-863D-69235E5F27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52889" y="2676636"/>
            <a:ext cx="832357" cy="832357"/>
          </a:xfrm>
          <a:prstGeom prst="rect">
            <a:avLst/>
          </a:prstGeom>
        </p:spPr>
      </p:pic>
      <p:pic>
        <p:nvPicPr>
          <p:cNvPr id="44" name="Graphic 43">
            <a:extLst>
              <a:ext uri="{FF2B5EF4-FFF2-40B4-BE49-F238E27FC236}">
                <a16:creationId xmlns:a16="http://schemas.microsoft.com/office/drawing/2014/main" id="{2DC4E01E-C5C1-42CD-9FAA-9B222651A5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60274" y="3259137"/>
            <a:ext cx="760085" cy="760085"/>
          </a:xfrm>
          <a:prstGeom prst="rect">
            <a:avLst/>
          </a:prstGeom>
        </p:spPr>
      </p:pic>
      <p:pic>
        <p:nvPicPr>
          <p:cNvPr id="24" name="Graphic 23">
            <a:extLst>
              <a:ext uri="{FF2B5EF4-FFF2-40B4-BE49-F238E27FC236}">
                <a16:creationId xmlns:a16="http://schemas.microsoft.com/office/drawing/2014/main" id="{C2FDB102-5D5B-44F7-8DA9-570573CC5B8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73787" y="3061017"/>
            <a:ext cx="958205" cy="958205"/>
          </a:xfrm>
          <a:prstGeom prst="rect">
            <a:avLst/>
          </a:prstGeom>
        </p:spPr>
      </p:pic>
    </p:spTree>
    <p:extLst>
      <p:ext uri="{BB962C8B-B14F-4D97-AF65-F5344CB8AC3E}">
        <p14:creationId xmlns:p14="http://schemas.microsoft.com/office/powerpoint/2010/main" val="2014699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anim calcmode="lin" valueType="num">
                                      <p:cBhvr>
                                        <p:cTn id="10" dur="500" fill="hold"/>
                                        <p:tgtEl>
                                          <p:spTgt spid="58"/>
                                        </p:tgtEl>
                                        <p:attrNameLst>
                                          <p:attrName>ppt_x</p:attrName>
                                        </p:attrNameLst>
                                      </p:cBhvr>
                                      <p:tavLst>
                                        <p:tav tm="0">
                                          <p:val>
                                            <p:fltVal val="0.5"/>
                                          </p:val>
                                        </p:tav>
                                        <p:tav tm="100000">
                                          <p:val>
                                            <p:strVal val="#ppt_x"/>
                                          </p:val>
                                        </p:tav>
                                      </p:tavLst>
                                    </p:anim>
                                    <p:anim calcmode="lin" valueType="num">
                                      <p:cBhvr>
                                        <p:cTn id="11" dur="500" fill="hold"/>
                                        <p:tgtEl>
                                          <p:spTgt spid="58"/>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anim calcmode="lin" valueType="num">
                                      <p:cBhvr>
                                        <p:cTn id="18" dur="500" fill="hold"/>
                                        <p:tgtEl>
                                          <p:spTgt spid="48"/>
                                        </p:tgtEl>
                                        <p:attrNameLst>
                                          <p:attrName>ppt_x</p:attrName>
                                        </p:attrNameLst>
                                      </p:cBhvr>
                                      <p:tavLst>
                                        <p:tav tm="0">
                                          <p:val>
                                            <p:fltVal val="0.5"/>
                                          </p:val>
                                        </p:tav>
                                        <p:tav tm="100000">
                                          <p:val>
                                            <p:strVal val="#ppt_x"/>
                                          </p:val>
                                        </p:tav>
                                      </p:tavLst>
                                    </p:anim>
                                    <p:anim calcmode="lin" valueType="num">
                                      <p:cBhvr>
                                        <p:cTn id="19" dur="500" fill="hold"/>
                                        <p:tgtEl>
                                          <p:spTgt spid="4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53" presetClass="entr" presetSubtype="52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p:cTn id="23" dur="500" fill="hold"/>
                                        <p:tgtEl>
                                          <p:spTgt spid="56"/>
                                        </p:tgtEl>
                                        <p:attrNameLst>
                                          <p:attrName>ppt_w</p:attrName>
                                        </p:attrNameLst>
                                      </p:cBhvr>
                                      <p:tavLst>
                                        <p:tav tm="0">
                                          <p:val>
                                            <p:fltVal val="0"/>
                                          </p:val>
                                        </p:tav>
                                        <p:tav tm="100000">
                                          <p:val>
                                            <p:strVal val="#ppt_w"/>
                                          </p:val>
                                        </p:tav>
                                      </p:tavLst>
                                    </p:anim>
                                    <p:anim calcmode="lin" valueType="num">
                                      <p:cBhvr>
                                        <p:cTn id="24" dur="500" fill="hold"/>
                                        <p:tgtEl>
                                          <p:spTgt spid="56"/>
                                        </p:tgtEl>
                                        <p:attrNameLst>
                                          <p:attrName>ppt_h</p:attrName>
                                        </p:attrNameLst>
                                      </p:cBhvr>
                                      <p:tavLst>
                                        <p:tav tm="0">
                                          <p:val>
                                            <p:fltVal val="0"/>
                                          </p:val>
                                        </p:tav>
                                        <p:tav tm="100000">
                                          <p:val>
                                            <p:strVal val="#ppt_h"/>
                                          </p:val>
                                        </p:tav>
                                      </p:tavLst>
                                    </p:anim>
                                    <p:animEffect transition="in" filter="fade">
                                      <p:cBhvr>
                                        <p:cTn id="25" dur="500"/>
                                        <p:tgtEl>
                                          <p:spTgt spid="56"/>
                                        </p:tgtEl>
                                      </p:cBhvr>
                                    </p:animEffect>
                                    <p:anim calcmode="lin" valueType="num">
                                      <p:cBhvr>
                                        <p:cTn id="26" dur="500" fill="hold"/>
                                        <p:tgtEl>
                                          <p:spTgt spid="56"/>
                                        </p:tgtEl>
                                        <p:attrNameLst>
                                          <p:attrName>ppt_x</p:attrName>
                                        </p:attrNameLst>
                                      </p:cBhvr>
                                      <p:tavLst>
                                        <p:tav tm="0">
                                          <p:val>
                                            <p:fltVal val="0.5"/>
                                          </p:val>
                                        </p:tav>
                                        <p:tav tm="100000">
                                          <p:val>
                                            <p:strVal val="#ppt_x"/>
                                          </p:val>
                                        </p:tav>
                                      </p:tavLst>
                                    </p:anim>
                                    <p:anim calcmode="lin" valueType="num">
                                      <p:cBhvr>
                                        <p:cTn id="27" dur="500" fill="hold"/>
                                        <p:tgtEl>
                                          <p:spTgt spid="56"/>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53" presetClass="entr" presetSubtype="528"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p:cTn id="31" dur="500" fill="hold"/>
                                        <p:tgtEl>
                                          <p:spTgt spid="50"/>
                                        </p:tgtEl>
                                        <p:attrNameLst>
                                          <p:attrName>ppt_w</p:attrName>
                                        </p:attrNameLst>
                                      </p:cBhvr>
                                      <p:tavLst>
                                        <p:tav tm="0">
                                          <p:val>
                                            <p:fltVal val="0"/>
                                          </p:val>
                                        </p:tav>
                                        <p:tav tm="100000">
                                          <p:val>
                                            <p:strVal val="#ppt_w"/>
                                          </p:val>
                                        </p:tav>
                                      </p:tavLst>
                                    </p:anim>
                                    <p:anim calcmode="lin" valueType="num">
                                      <p:cBhvr>
                                        <p:cTn id="32" dur="500" fill="hold"/>
                                        <p:tgtEl>
                                          <p:spTgt spid="50"/>
                                        </p:tgtEl>
                                        <p:attrNameLst>
                                          <p:attrName>ppt_h</p:attrName>
                                        </p:attrNameLst>
                                      </p:cBhvr>
                                      <p:tavLst>
                                        <p:tav tm="0">
                                          <p:val>
                                            <p:fltVal val="0"/>
                                          </p:val>
                                        </p:tav>
                                        <p:tav tm="100000">
                                          <p:val>
                                            <p:strVal val="#ppt_h"/>
                                          </p:val>
                                        </p:tav>
                                      </p:tavLst>
                                    </p:anim>
                                    <p:animEffect transition="in" filter="fade">
                                      <p:cBhvr>
                                        <p:cTn id="33" dur="500"/>
                                        <p:tgtEl>
                                          <p:spTgt spid="50"/>
                                        </p:tgtEl>
                                      </p:cBhvr>
                                    </p:animEffect>
                                    <p:anim calcmode="lin" valueType="num">
                                      <p:cBhvr>
                                        <p:cTn id="34" dur="500" fill="hold"/>
                                        <p:tgtEl>
                                          <p:spTgt spid="50"/>
                                        </p:tgtEl>
                                        <p:attrNameLst>
                                          <p:attrName>ppt_x</p:attrName>
                                        </p:attrNameLst>
                                      </p:cBhvr>
                                      <p:tavLst>
                                        <p:tav tm="0">
                                          <p:val>
                                            <p:fltVal val="0.5"/>
                                          </p:val>
                                        </p:tav>
                                        <p:tav tm="100000">
                                          <p:val>
                                            <p:strVal val="#ppt_x"/>
                                          </p:val>
                                        </p:tav>
                                      </p:tavLst>
                                    </p:anim>
                                    <p:anim calcmode="lin" valueType="num">
                                      <p:cBhvr>
                                        <p:cTn id="35" dur="500" fill="hold"/>
                                        <p:tgtEl>
                                          <p:spTgt spid="50"/>
                                        </p:tgtEl>
                                        <p:attrNameLst>
                                          <p:attrName>ppt_y</p:attrName>
                                        </p:attrNameLst>
                                      </p:cBhvr>
                                      <p:tavLst>
                                        <p:tav tm="0">
                                          <p:val>
                                            <p:fltVal val="0.5"/>
                                          </p:val>
                                        </p:tav>
                                        <p:tav tm="100000">
                                          <p:val>
                                            <p:strVal val="#ppt_y"/>
                                          </p:val>
                                        </p:tav>
                                      </p:tavLst>
                                    </p:anim>
                                  </p:childTnLst>
                                </p:cTn>
                              </p:par>
                            </p:childTnLst>
                          </p:cTn>
                        </p:par>
                        <p:par>
                          <p:cTn id="36" fill="hold">
                            <p:stCondLst>
                              <p:cond delay="2000"/>
                            </p:stCondLst>
                            <p:childTnLst>
                              <p:par>
                                <p:cTn id="37" presetID="53" presetClass="entr" presetSubtype="52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p:cTn id="39" dur="500" fill="hold"/>
                                        <p:tgtEl>
                                          <p:spTgt spid="57"/>
                                        </p:tgtEl>
                                        <p:attrNameLst>
                                          <p:attrName>ppt_w</p:attrName>
                                        </p:attrNameLst>
                                      </p:cBhvr>
                                      <p:tavLst>
                                        <p:tav tm="0">
                                          <p:val>
                                            <p:fltVal val="0"/>
                                          </p:val>
                                        </p:tav>
                                        <p:tav tm="100000">
                                          <p:val>
                                            <p:strVal val="#ppt_w"/>
                                          </p:val>
                                        </p:tav>
                                      </p:tavLst>
                                    </p:anim>
                                    <p:anim calcmode="lin" valueType="num">
                                      <p:cBhvr>
                                        <p:cTn id="40" dur="500" fill="hold"/>
                                        <p:tgtEl>
                                          <p:spTgt spid="57"/>
                                        </p:tgtEl>
                                        <p:attrNameLst>
                                          <p:attrName>ppt_h</p:attrName>
                                        </p:attrNameLst>
                                      </p:cBhvr>
                                      <p:tavLst>
                                        <p:tav tm="0">
                                          <p:val>
                                            <p:fltVal val="0"/>
                                          </p:val>
                                        </p:tav>
                                        <p:tav tm="100000">
                                          <p:val>
                                            <p:strVal val="#ppt_h"/>
                                          </p:val>
                                        </p:tav>
                                      </p:tavLst>
                                    </p:anim>
                                    <p:animEffect transition="in" filter="fade">
                                      <p:cBhvr>
                                        <p:cTn id="41" dur="500"/>
                                        <p:tgtEl>
                                          <p:spTgt spid="57"/>
                                        </p:tgtEl>
                                      </p:cBhvr>
                                    </p:animEffect>
                                    <p:anim calcmode="lin" valueType="num">
                                      <p:cBhvr>
                                        <p:cTn id="42" dur="500" fill="hold"/>
                                        <p:tgtEl>
                                          <p:spTgt spid="57"/>
                                        </p:tgtEl>
                                        <p:attrNameLst>
                                          <p:attrName>ppt_x</p:attrName>
                                        </p:attrNameLst>
                                      </p:cBhvr>
                                      <p:tavLst>
                                        <p:tav tm="0">
                                          <p:val>
                                            <p:fltVal val="0.5"/>
                                          </p:val>
                                        </p:tav>
                                        <p:tav tm="100000">
                                          <p:val>
                                            <p:strVal val="#ppt_x"/>
                                          </p:val>
                                        </p:tav>
                                      </p:tavLst>
                                    </p:anim>
                                    <p:anim calcmode="lin" valueType="num">
                                      <p:cBhvr>
                                        <p:cTn id="43" dur="500" fill="hold"/>
                                        <p:tgtEl>
                                          <p:spTgt spid="57"/>
                                        </p:tgtEl>
                                        <p:attrNameLst>
                                          <p:attrName>ppt_y</p:attrName>
                                        </p:attrNameLst>
                                      </p:cBhvr>
                                      <p:tavLst>
                                        <p:tav tm="0">
                                          <p:val>
                                            <p:fltVal val="0.5"/>
                                          </p:val>
                                        </p:tav>
                                        <p:tav tm="100000">
                                          <p:val>
                                            <p:strVal val="#ppt_y"/>
                                          </p:val>
                                        </p:tav>
                                      </p:tavLst>
                                    </p:anim>
                                  </p:childTnLst>
                                </p:cTn>
                              </p:par>
                            </p:childTnLst>
                          </p:cTn>
                        </p:par>
                        <p:par>
                          <p:cTn id="44" fill="hold">
                            <p:stCondLst>
                              <p:cond delay="2500"/>
                            </p:stCondLst>
                            <p:childTnLst>
                              <p:par>
                                <p:cTn id="45" presetID="53" presetClass="entr" presetSubtype="528"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500" fill="hold"/>
                                        <p:tgtEl>
                                          <p:spTgt spid="49"/>
                                        </p:tgtEl>
                                        <p:attrNameLst>
                                          <p:attrName>ppt_w</p:attrName>
                                        </p:attrNameLst>
                                      </p:cBhvr>
                                      <p:tavLst>
                                        <p:tav tm="0">
                                          <p:val>
                                            <p:fltVal val="0"/>
                                          </p:val>
                                        </p:tav>
                                        <p:tav tm="100000">
                                          <p:val>
                                            <p:strVal val="#ppt_w"/>
                                          </p:val>
                                        </p:tav>
                                      </p:tavLst>
                                    </p:anim>
                                    <p:anim calcmode="lin" valueType="num">
                                      <p:cBhvr>
                                        <p:cTn id="48" dur="500" fill="hold"/>
                                        <p:tgtEl>
                                          <p:spTgt spid="49"/>
                                        </p:tgtEl>
                                        <p:attrNameLst>
                                          <p:attrName>ppt_h</p:attrName>
                                        </p:attrNameLst>
                                      </p:cBhvr>
                                      <p:tavLst>
                                        <p:tav tm="0">
                                          <p:val>
                                            <p:fltVal val="0"/>
                                          </p:val>
                                        </p:tav>
                                        <p:tav tm="100000">
                                          <p:val>
                                            <p:strVal val="#ppt_h"/>
                                          </p:val>
                                        </p:tav>
                                      </p:tavLst>
                                    </p:anim>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fltVal val="0.5"/>
                                          </p:val>
                                        </p:tav>
                                        <p:tav tm="100000">
                                          <p:val>
                                            <p:strVal val="#ppt_x"/>
                                          </p:val>
                                        </p:tav>
                                      </p:tavLst>
                                    </p:anim>
                                    <p:anim calcmode="lin" valueType="num">
                                      <p:cBhvr>
                                        <p:cTn id="51" dur="500" fill="hold"/>
                                        <p:tgtEl>
                                          <p:spTgt spid="49"/>
                                        </p:tgtEl>
                                        <p:attrNameLst>
                                          <p:attrName>ppt_y</p:attrName>
                                        </p:attrNameLst>
                                      </p:cBhvr>
                                      <p:tavLst>
                                        <p:tav tm="0">
                                          <p:val>
                                            <p:fltVal val="0.5"/>
                                          </p:val>
                                        </p:tav>
                                        <p:tav tm="100000">
                                          <p:val>
                                            <p:strVal val="#ppt_y"/>
                                          </p:val>
                                        </p:tav>
                                      </p:tavLst>
                                    </p:anim>
                                  </p:childTnLst>
                                </p:cTn>
                              </p:par>
                            </p:childTnLst>
                          </p:cTn>
                        </p:par>
                        <p:par>
                          <p:cTn id="52" fill="hold">
                            <p:stCondLst>
                              <p:cond delay="3000"/>
                            </p:stCondLst>
                            <p:childTnLst>
                              <p:par>
                                <p:cTn id="53" presetID="53" presetClass="entr" presetSubtype="52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fltVal val="0.5"/>
                                          </p:val>
                                        </p:tav>
                                        <p:tav tm="100000">
                                          <p:val>
                                            <p:strVal val="#ppt_x"/>
                                          </p:val>
                                        </p:tav>
                                      </p:tavLst>
                                    </p:anim>
                                    <p:anim calcmode="lin" valueType="num">
                                      <p:cBhvr>
                                        <p:cTn id="59" dur="500" fill="hold"/>
                                        <p:tgtEl>
                                          <p:spTgt spid="5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03192-24BE-44D5-AA53-60CC637FF780}"/>
              </a:ext>
            </a:extLst>
          </p:cNvPr>
          <p:cNvSpPr>
            <a:spLocks noGrp="1"/>
          </p:cNvSpPr>
          <p:nvPr>
            <p:ph type="title"/>
          </p:nvPr>
        </p:nvSpPr>
        <p:spPr/>
        <p:txBody>
          <a:bodyPr/>
          <a:lstStyle/>
          <a:p>
            <a:r>
              <a:rPr lang="en-GB"/>
              <a:t>Visual Studio Team Services</a:t>
            </a:r>
          </a:p>
        </p:txBody>
      </p:sp>
      <p:graphicFrame>
        <p:nvGraphicFramePr>
          <p:cNvPr id="4" name="Diagram 3">
            <a:extLst>
              <a:ext uri="{FF2B5EF4-FFF2-40B4-BE49-F238E27FC236}">
                <a16:creationId xmlns:a16="http://schemas.microsoft.com/office/drawing/2014/main" id="{129F0EAB-FC41-4EB6-808C-2E420F1368E3}"/>
              </a:ext>
            </a:extLst>
          </p:cNvPr>
          <p:cNvGraphicFramePr/>
          <p:nvPr>
            <p:extLst>
              <p:ext uri="{D42A27DB-BD31-4B8C-83A1-F6EECF244321}">
                <p14:modId xmlns:p14="http://schemas.microsoft.com/office/powerpoint/2010/main" val="1273981241"/>
              </p:ext>
            </p:extLst>
          </p:nvPr>
        </p:nvGraphicFramePr>
        <p:xfrm>
          <a:off x="2073929" y="1625054"/>
          <a:ext cx="8290983" cy="2312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439BD32-EC60-481D-8069-983EB8F9EAA6}"/>
              </a:ext>
            </a:extLst>
          </p:cNvPr>
          <p:cNvGraphicFramePr/>
          <p:nvPr>
            <p:extLst>
              <p:ext uri="{D42A27DB-BD31-4B8C-83A1-F6EECF244321}">
                <p14:modId xmlns:p14="http://schemas.microsoft.com/office/powerpoint/2010/main" val="3904857186"/>
              </p:ext>
            </p:extLst>
          </p:nvPr>
        </p:nvGraphicFramePr>
        <p:xfrm>
          <a:off x="2073928" y="4568844"/>
          <a:ext cx="8290983" cy="23127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Arrow: Chevron 11">
            <a:extLst>
              <a:ext uri="{FF2B5EF4-FFF2-40B4-BE49-F238E27FC236}">
                <a16:creationId xmlns:a16="http://schemas.microsoft.com/office/drawing/2014/main" id="{8D39C575-B9C7-422C-A58B-C5FFAEAFFB41}"/>
              </a:ext>
            </a:extLst>
          </p:cNvPr>
          <p:cNvSpPr/>
          <p:nvPr/>
        </p:nvSpPr>
        <p:spPr bwMode="auto">
          <a:xfrm>
            <a:off x="3193902" y="4049677"/>
            <a:ext cx="6120680" cy="360040"/>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b="1">
                <a:gradFill>
                  <a:gsLst>
                    <a:gs pos="0">
                      <a:srgbClr val="FFFFFF"/>
                    </a:gs>
                    <a:gs pos="100000">
                      <a:srgbClr val="FFFFFF"/>
                    </a:gs>
                  </a:gsLst>
                  <a:lin ang="5400000" scaled="0"/>
                </a:gradFill>
                <a:ea typeface="Segoe UI" pitchFamily="34" charset="0"/>
                <a:cs typeface="Segoe UI" pitchFamily="34" charset="0"/>
              </a:rPr>
              <a:t>DevOps</a:t>
            </a:r>
          </a:p>
        </p:txBody>
      </p:sp>
      <p:pic>
        <p:nvPicPr>
          <p:cNvPr id="14" name="Graphic 13">
            <a:extLst>
              <a:ext uri="{FF2B5EF4-FFF2-40B4-BE49-F238E27FC236}">
                <a16:creationId xmlns:a16="http://schemas.microsoft.com/office/drawing/2014/main" id="{A66E8FB0-7261-4774-B09D-A1419A7921D0}"/>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35079" t="30780" r="40053" b="36427"/>
          <a:stretch/>
        </p:blipFill>
        <p:spPr>
          <a:xfrm>
            <a:off x="2198322" y="4674760"/>
            <a:ext cx="403341" cy="412906"/>
          </a:xfrm>
          <a:prstGeom prst="rect">
            <a:avLst/>
          </a:prstGeom>
        </p:spPr>
      </p:pic>
      <p:pic>
        <p:nvPicPr>
          <p:cNvPr id="18" name="Graphic 17">
            <a:extLst>
              <a:ext uri="{FF2B5EF4-FFF2-40B4-BE49-F238E27FC236}">
                <a16:creationId xmlns:a16="http://schemas.microsoft.com/office/drawing/2014/main" id="{16809C78-02B4-48C8-8A8D-9AC0619B92E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81984" y="1799395"/>
            <a:ext cx="360040" cy="360040"/>
          </a:xfrm>
          <a:prstGeom prst="rect">
            <a:avLst/>
          </a:prstGeom>
        </p:spPr>
      </p:pic>
      <p:pic>
        <p:nvPicPr>
          <p:cNvPr id="26" name="Graphic 25">
            <a:extLst>
              <a:ext uri="{FF2B5EF4-FFF2-40B4-BE49-F238E27FC236}">
                <a16:creationId xmlns:a16="http://schemas.microsoft.com/office/drawing/2014/main" id="{2320FBD6-78D8-4289-98D1-C3B83AD27B6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35007" y="1750828"/>
            <a:ext cx="391095" cy="408607"/>
          </a:xfrm>
          <a:prstGeom prst="rect">
            <a:avLst/>
          </a:prstGeom>
        </p:spPr>
      </p:pic>
      <p:pic>
        <p:nvPicPr>
          <p:cNvPr id="32" name="Graphic 31">
            <a:extLst>
              <a:ext uri="{FF2B5EF4-FFF2-40B4-BE49-F238E27FC236}">
                <a16:creationId xmlns:a16="http://schemas.microsoft.com/office/drawing/2014/main" id="{6AE2897D-0579-4D66-8413-1B59B29850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10125" y="4695876"/>
            <a:ext cx="360040" cy="360040"/>
          </a:xfrm>
          <a:prstGeom prst="rect">
            <a:avLst/>
          </a:prstGeom>
        </p:spPr>
      </p:pic>
      <p:pic>
        <p:nvPicPr>
          <p:cNvPr id="44" name="Graphic 43">
            <a:extLst>
              <a:ext uri="{FF2B5EF4-FFF2-40B4-BE49-F238E27FC236}">
                <a16:creationId xmlns:a16="http://schemas.microsoft.com/office/drawing/2014/main" id="{79DA593D-606B-49B3-BE71-14BA9D5DD3A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18555" y="1754598"/>
            <a:ext cx="404837" cy="404837"/>
          </a:xfrm>
          <a:prstGeom prst="rect">
            <a:avLst/>
          </a:prstGeom>
        </p:spPr>
      </p:pic>
      <p:pic>
        <p:nvPicPr>
          <p:cNvPr id="50" name="Graphic 49">
            <a:extLst>
              <a:ext uri="{FF2B5EF4-FFF2-40B4-BE49-F238E27FC236}">
                <a16:creationId xmlns:a16="http://schemas.microsoft.com/office/drawing/2014/main" id="{B8AC20D2-09D5-48BE-9F42-BC50BF295F0D}"/>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32128" t="30182" r="31527" b="30360"/>
          <a:stretch/>
        </p:blipFill>
        <p:spPr>
          <a:xfrm>
            <a:off x="7987381" y="4649389"/>
            <a:ext cx="535111" cy="450977"/>
          </a:xfrm>
          <a:prstGeom prst="rect">
            <a:avLst/>
          </a:prstGeom>
        </p:spPr>
      </p:pic>
      <p:sp>
        <p:nvSpPr>
          <p:cNvPr id="51" name="TextBox 50">
            <a:extLst>
              <a:ext uri="{FF2B5EF4-FFF2-40B4-BE49-F238E27FC236}">
                <a16:creationId xmlns:a16="http://schemas.microsoft.com/office/drawing/2014/main" id="{6F180B3D-A01C-4E13-9DDA-193F8E43FEF5}"/>
              </a:ext>
            </a:extLst>
          </p:cNvPr>
          <p:cNvSpPr txBox="1"/>
          <p:nvPr/>
        </p:nvSpPr>
        <p:spPr>
          <a:xfrm>
            <a:off x="274639" y="1072501"/>
            <a:ext cx="7359066" cy="572464"/>
          </a:xfrm>
          <a:prstGeom prst="rect">
            <a:avLst/>
          </a:prstGeom>
          <a:noFill/>
        </p:spPr>
        <p:txBody>
          <a:bodyPr wrap="none" lIns="182880" tIns="146304" rIns="182880" bIns="146304" rtlCol="0">
            <a:spAutoFit/>
          </a:bodyPr>
          <a:lstStyle/>
          <a:p>
            <a:pPr>
              <a:lnSpc>
                <a:spcPct val="90000"/>
              </a:lnSpc>
              <a:spcAft>
                <a:spcPts val="600"/>
              </a:spcAft>
            </a:pPr>
            <a:r>
              <a:rPr lang="en-GB" sz="2000">
                <a:gradFill>
                  <a:gsLst>
                    <a:gs pos="2917">
                      <a:schemeClr val="tx1"/>
                    </a:gs>
                    <a:gs pos="30000">
                      <a:schemeClr val="tx1"/>
                    </a:gs>
                  </a:gsLst>
                  <a:lin ang="5400000" scaled="0"/>
                </a:gradFill>
              </a:rPr>
              <a:t>Software as a Service solution for end to end software delivery</a:t>
            </a:r>
          </a:p>
        </p:txBody>
      </p:sp>
    </p:spTree>
    <p:extLst>
      <p:ext uri="{BB962C8B-B14F-4D97-AF65-F5344CB8AC3E}">
        <p14:creationId xmlns:p14="http://schemas.microsoft.com/office/powerpoint/2010/main" val="14384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BFD9B8F-A042-48AF-83E1-B073ECB6B84C}"/>
                                            </p:graphicEl>
                                          </p:spTgt>
                                        </p:tgtEl>
                                        <p:attrNameLst>
                                          <p:attrName>style.visibility</p:attrName>
                                        </p:attrNameLst>
                                      </p:cBhvr>
                                      <p:to>
                                        <p:strVal val="visible"/>
                                      </p:to>
                                    </p:set>
                                    <p:animEffect transition="in" filter="fade">
                                      <p:cBhvr>
                                        <p:cTn id="7" dur="1000"/>
                                        <p:tgtEl>
                                          <p:spTgt spid="4">
                                            <p:graphicEl>
                                              <a:dgm id="{CBFD9B8F-A042-48AF-83E1-B073ECB6B84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F0743B9-76B9-4417-96BA-4B29AAEFE2C0}"/>
                                            </p:graphicEl>
                                          </p:spTgt>
                                        </p:tgtEl>
                                        <p:attrNameLst>
                                          <p:attrName>style.visibility</p:attrName>
                                        </p:attrNameLst>
                                      </p:cBhvr>
                                      <p:to>
                                        <p:strVal val="visible"/>
                                      </p:to>
                                    </p:set>
                                    <p:animEffect transition="in" filter="fade">
                                      <p:cBhvr>
                                        <p:cTn id="10" dur="1000"/>
                                        <p:tgtEl>
                                          <p:spTgt spid="4">
                                            <p:graphicEl>
                                              <a:dgm id="{0F0743B9-76B9-4417-96BA-4B29AAEFE2C0}"/>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E0BB3C78-FDAA-4658-807F-CA3B842D013A}"/>
                                            </p:graphicEl>
                                          </p:spTgt>
                                        </p:tgtEl>
                                        <p:attrNameLst>
                                          <p:attrName>style.visibility</p:attrName>
                                        </p:attrNameLst>
                                      </p:cBhvr>
                                      <p:to>
                                        <p:strVal val="visible"/>
                                      </p:to>
                                    </p:set>
                                    <p:animEffect transition="in" filter="fade">
                                      <p:cBhvr>
                                        <p:cTn id="13" dur="1000"/>
                                        <p:tgtEl>
                                          <p:spTgt spid="4">
                                            <p:graphicEl>
                                              <a:dgm id="{E0BB3C78-FDAA-4658-807F-CA3B842D013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99B9EDF-2BFD-4BEF-B552-CB5FD5EC597E}"/>
                                            </p:graphicEl>
                                          </p:spTgt>
                                        </p:tgtEl>
                                        <p:attrNameLst>
                                          <p:attrName>style.visibility</p:attrName>
                                        </p:attrNameLst>
                                      </p:cBhvr>
                                      <p:to>
                                        <p:strVal val="visible"/>
                                      </p:to>
                                    </p:set>
                                    <p:animEffect transition="in" filter="fade">
                                      <p:cBhvr>
                                        <p:cTn id="16" dur="1000"/>
                                        <p:tgtEl>
                                          <p:spTgt spid="4">
                                            <p:graphicEl>
                                              <a:dgm id="{599B9EDF-2BFD-4BEF-B552-CB5FD5EC59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26561F3C-0483-4170-A4DD-98DC09E93992}"/>
                                            </p:graphicEl>
                                          </p:spTgt>
                                        </p:tgtEl>
                                        <p:attrNameLst>
                                          <p:attrName>style.visibility</p:attrName>
                                        </p:attrNameLst>
                                      </p:cBhvr>
                                      <p:to>
                                        <p:strVal val="visible"/>
                                      </p:to>
                                    </p:set>
                                    <p:animEffect transition="in" filter="fade">
                                      <p:cBhvr>
                                        <p:cTn id="19" dur="1000"/>
                                        <p:tgtEl>
                                          <p:spTgt spid="4">
                                            <p:graphicEl>
                                              <a:dgm id="{26561F3C-0483-4170-A4DD-98DC09E93992}"/>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E649BBE-5438-4860-AA42-0BE953632007}"/>
                                            </p:graphicEl>
                                          </p:spTgt>
                                        </p:tgtEl>
                                        <p:attrNameLst>
                                          <p:attrName>style.visibility</p:attrName>
                                        </p:attrNameLst>
                                      </p:cBhvr>
                                      <p:to>
                                        <p:strVal val="visible"/>
                                      </p:to>
                                    </p:set>
                                    <p:animEffect transition="in" filter="fade">
                                      <p:cBhvr>
                                        <p:cTn id="22" dur="1000"/>
                                        <p:tgtEl>
                                          <p:spTgt spid="4">
                                            <p:graphicEl>
                                              <a:dgm id="{3E649BBE-5438-4860-AA42-0BE953632007}"/>
                                            </p:graphic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5">
                                            <p:graphicEl>
                                              <a:dgm id="{CBFD9B8F-A042-48AF-83E1-B073ECB6B84C}"/>
                                            </p:graphicEl>
                                          </p:spTgt>
                                        </p:tgtEl>
                                        <p:attrNameLst>
                                          <p:attrName>style.visibility</p:attrName>
                                        </p:attrNameLst>
                                      </p:cBhvr>
                                      <p:to>
                                        <p:strVal val="visible"/>
                                      </p:to>
                                    </p:set>
                                    <p:animEffect transition="in" filter="fade">
                                      <p:cBhvr>
                                        <p:cTn id="26" dur="1000"/>
                                        <p:tgtEl>
                                          <p:spTgt spid="5">
                                            <p:graphicEl>
                                              <a:dgm id="{CBFD9B8F-A042-48AF-83E1-B073ECB6B84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ADEA36E0-64E6-4BEE-AD42-DAB37DC21EDD}"/>
                                            </p:graphicEl>
                                          </p:spTgt>
                                        </p:tgtEl>
                                        <p:attrNameLst>
                                          <p:attrName>style.visibility</p:attrName>
                                        </p:attrNameLst>
                                      </p:cBhvr>
                                      <p:to>
                                        <p:strVal val="visible"/>
                                      </p:to>
                                    </p:set>
                                    <p:animEffect transition="in" filter="fade">
                                      <p:cBhvr>
                                        <p:cTn id="29" dur="1000"/>
                                        <p:tgtEl>
                                          <p:spTgt spid="5">
                                            <p:graphicEl>
                                              <a:dgm id="{ADEA36E0-64E6-4BEE-AD42-DAB37DC21EDD}"/>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0F0743B9-76B9-4417-96BA-4B29AAEFE2C0}"/>
                                            </p:graphicEl>
                                          </p:spTgt>
                                        </p:tgtEl>
                                        <p:attrNameLst>
                                          <p:attrName>style.visibility</p:attrName>
                                        </p:attrNameLst>
                                      </p:cBhvr>
                                      <p:to>
                                        <p:strVal val="visible"/>
                                      </p:to>
                                    </p:set>
                                    <p:animEffect transition="in" filter="fade">
                                      <p:cBhvr>
                                        <p:cTn id="32" dur="1000"/>
                                        <p:tgtEl>
                                          <p:spTgt spid="5">
                                            <p:graphicEl>
                                              <a:dgm id="{0F0743B9-76B9-4417-96BA-4B29AAEFE2C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599B9EDF-2BFD-4BEF-B552-CB5FD5EC597E}"/>
                                            </p:graphicEl>
                                          </p:spTgt>
                                        </p:tgtEl>
                                        <p:attrNameLst>
                                          <p:attrName>style.visibility</p:attrName>
                                        </p:attrNameLst>
                                      </p:cBhvr>
                                      <p:to>
                                        <p:strVal val="visible"/>
                                      </p:to>
                                    </p:set>
                                    <p:animEffect transition="in" filter="fade">
                                      <p:cBhvr>
                                        <p:cTn id="35" dur="1000"/>
                                        <p:tgtEl>
                                          <p:spTgt spid="5">
                                            <p:graphicEl>
                                              <a:dgm id="{599B9EDF-2BFD-4BEF-B552-CB5FD5EC597E}"/>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F0F7EA4B-645E-4581-AD97-769433FA6554}"/>
                                            </p:graphicEl>
                                          </p:spTgt>
                                        </p:tgtEl>
                                        <p:attrNameLst>
                                          <p:attrName>style.visibility</p:attrName>
                                        </p:attrNameLst>
                                      </p:cBhvr>
                                      <p:to>
                                        <p:strVal val="visible"/>
                                      </p:to>
                                    </p:set>
                                    <p:animEffect transition="in" filter="fade">
                                      <p:cBhvr>
                                        <p:cTn id="38" dur="1000"/>
                                        <p:tgtEl>
                                          <p:spTgt spid="5">
                                            <p:graphicEl>
                                              <a:dgm id="{F0F7EA4B-645E-4581-AD97-769433FA6554}"/>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26561F3C-0483-4170-A4DD-98DC09E93992}"/>
                                            </p:graphicEl>
                                          </p:spTgt>
                                        </p:tgtEl>
                                        <p:attrNameLst>
                                          <p:attrName>style.visibility</p:attrName>
                                        </p:attrNameLst>
                                      </p:cBhvr>
                                      <p:to>
                                        <p:strVal val="visible"/>
                                      </p:to>
                                    </p:set>
                                    <p:animEffect transition="in" filter="fade">
                                      <p:cBhvr>
                                        <p:cTn id="41" dur="1000"/>
                                        <p:tgtEl>
                                          <p:spTgt spid="5">
                                            <p:graphicEl>
                                              <a:dgm id="{26561F3C-0483-4170-A4DD-98DC09E93992}"/>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AtOnce"/>
        </p:bldSub>
      </p:bldGraphic>
      <p:bldGraphic spid="5" grpId="0" uiExpand="1">
        <p:bldSub>
          <a:bldDgm bld="lvlAtOnce"/>
        </p:bldSub>
      </p:bldGraphic>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48C962-CD8E-4CC2-8F40-44C042F9F7F5}"/>
              </a:ext>
            </a:extLst>
          </p:cNvPr>
          <p:cNvSpPr/>
          <p:nvPr/>
        </p:nvSpPr>
        <p:spPr bwMode="auto">
          <a:xfrm>
            <a:off x="494785" y="1337022"/>
            <a:ext cx="11449272" cy="410445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p:cNvSpPr>
            <a:spLocks noGrp="1"/>
          </p:cNvSpPr>
          <p:nvPr>
            <p:ph type="body" sz="quarter" idx="10"/>
          </p:nvPr>
        </p:nvSpPr>
        <p:spPr>
          <a:xfrm>
            <a:off x="1609725" y="1478999"/>
            <a:ext cx="4176544" cy="3816429"/>
          </a:xfrm>
        </p:spPr>
        <p:txBody>
          <a:bodyPr/>
          <a:lstStyle/>
          <a:p>
            <a:pPr marL="0" indent="0">
              <a:spcAft>
                <a:spcPts val="1800"/>
              </a:spcAft>
              <a:buNone/>
            </a:pPr>
            <a:r>
              <a:rPr lang="en-GB" sz="2000" b="1" dirty="0">
                <a:latin typeface="+mn-lt"/>
                <a:cs typeface="Segoe UI Light" panose="020B0502040204020203" pitchFamily="34" charset="0"/>
              </a:rPr>
              <a:t>Service Bus</a:t>
            </a:r>
            <a:br>
              <a:rPr lang="en-GB" sz="2000" b="1" dirty="0">
                <a:latin typeface="+mn-lt"/>
                <a:cs typeface="Segoe UI Light" panose="020B0502040204020203" pitchFamily="34" charset="0"/>
              </a:rPr>
            </a:br>
            <a:r>
              <a:rPr lang="en-GB" sz="2000" dirty="0">
                <a:cs typeface="Segoe UI Light" panose="020B0502040204020203" pitchFamily="34" charset="0"/>
              </a:rPr>
              <a:t>Decouple your architecture with reliable message queues and topics</a:t>
            </a:r>
            <a:br>
              <a:rPr lang="en-GB" sz="2000" dirty="0">
                <a:cs typeface="Segoe UI Light" panose="020B0502040204020203" pitchFamily="34" charset="0"/>
              </a:rPr>
            </a:br>
            <a:endParaRPr lang="en-GB" sz="2000" dirty="0">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Azure Storage Queue</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Lightweight REST based message queuing service</a:t>
            </a:r>
            <a:br>
              <a:rPr lang="en-GB" sz="2000" dirty="0">
                <a:solidFill>
                  <a:schemeClr val="tx1"/>
                </a:solidFill>
                <a:cs typeface="Segoe UI Light" panose="020B0502040204020203" pitchFamily="34" charset="0"/>
              </a:rPr>
            </a:br>
            <a:endParaRPr lang="en-GB" sz="2000" dirty="0">
              <a:solidFill>
                <a:schemeClr val="tx1"/>
              </a:solidFill>
              <a:cs typeface="Segoe UI Light" panose="020B0502040204020203" pitchFamily="34" charset="0"/>
            </a:endParaRPr>
          </a:p>
          <a:p>
            <a:pPr marL="0" indent="0">
              <a:spcAft>
                <a:spcPts val="1800"/>
              </a:spcAft>
              <a:buNone/>
            </a:pPr>
            <a:r>
              <a:rPr lang="en-GB" sz="2000" b="1" dirty="0">
                <a:solidFill>
                  <a:schemeClr val="tx1"/>
                </a:solidFill>
                <a:latin typeface="+mn-lt"/>
                <a:cs typeface="Segoe UI Light" panose="020B0502040204020203" pitchFamily="34" charset="0"/>
              </a:rPr>
              <a:t>Event Hub</a:t>
            </a:r>
            <a:br>
              <a:rPr lang="en-GB" sz="2000" b="1" dirty="0">
                <a:solidFill>
                  <a:schemeClr val="tx1"/>
                </a:solidFill>
                <a:latin typeface="+mn-lt"/>
                <a:cs typeface="Segoe UI Light" panose="020B0502040204020203" pitchFamily="34" charset="0"/>
              </a:rPr>
            </a:br>
            <a:r>
              <a:rPr lang="en-GB" sz="2000" dirty="0">
                <a:solidFill>
                  <a:schemeClr val="tx1"/>
                </a:solidFill>
                <a:cs typeface="Segoe UI Light" panose="020B0502040204020203" pitchFamily="34" charset="0"/>
              </a:rPr>
              <a:t>Hyperscale telemetry ingestion with real time &amp; batch processing</a:t>
            </a:r>
            <a:endParaRPr lang="en-GB" sz="2000" dirty="0">
              <a:solidFill>
                <a:schemeClr val="tx1"/>
              </a:solidFill>
              <a:latin typeface="+mn-lt"/>
              <a:cs typeface="Segoe UI Light" panose="020B0502040204020203" pitchFamily="34" charset="0"/>
            </a:endParaRPr>
          </a:p>
        </p:txBody>
      </p:sp>
      <p:sp>
        <p:nvSpPr>
          <p:cNvPr id="3" name="Title 2"/>
          <p:cNvSpPr>
            <a:spLocks noGrp="1"/>
          </p:cNvSpPr>
          <p:nvPr>
            <p:ph type="title"/>
          </p:nvPr>
        </p:nvSpPr>
        <p:spPr/>
        <p:txBody>
          <a:bodyPr/>
          <a:lstStyle/>
          <a:p>
            <a:r>
              <a:rPr lang="en-GB" dirty="0"/>
              <a:t>Azure Messaging Services</a:t>
            </a:r>
          </a:p>
        </p:txBody>
      </p:sp>
      <p:sp>
        <p:nvSpPr>
          <p:cNvPr id="8" name="Text Placeholder 1">
            <a:extLst>
              <a:ext uri="{FF2B5EF4-FFF2-40B4-BE49-F238E27FC236}">
                <a16:creationId xmlns:a16="http://schemas.microsoft.com/office/drawing/2014/main" id="{166E1AFA-14E6-4FBA-9483-0765611DDCEC}"/>
              </a:ext>
            </a:extLst>
          </p:cNvPr>
          <p:cNvSpPr txBox="1">
            <a:spLocks/>
          </p:cNvSpPr>
          <p:nvPr/>
        </p:nvSpPr>
        <p:spPr>
          <a:xfrm>
            <a:off x="6866309" y="1478999"/>
            <a:ext cx="4824536" cy="3788729"/>
          </a:xfrm>
          <a:prstGeom prst="rect">
            <a:avLst/>
          </a:prstGeom>
        </p:spPr>
        <p:txBody>
          <a:bodyPr vert="horz" wrap="square" lIns="146304" tIns="91440" rIns="146304" bIns="91440" rtlCol="0">
            <a:spAutoFit/>
          </a:bodyPr>
          <a:lstStyle>
            <a:lvl1pPr marR="0" indent="0" fontAlgn="auto">
              <a:lnSpc>
                <a:spcPct val="90000"/>
              </a:lnSpc>
              <a:spcBef>
                <a:spcPct val="20000"/>
              </a:spcBef>
              <a:spcAft>
                <a:spcPts val="1800"/>
              </a:spcAft>
              <a:buClrTx/>
              <a:buSzPct val="90000"/>
              <a:buFont typeface="Arial" pitchFamily="34" charset="0"/>
              <a:buNone/>
              <a:tabLst/>
              <a:defRPr sz="2000" b="1" spc="0" baseline="0">
                <a:gradFill>
                  <a:gsLst>
                    <a:gs pos="1250">
                      <a:schemeClr val="tx1"/>
                    </a:gs>
                    <a:gs pos="100000">
                      <a:schemeClr val="tx1"/>
                    </a:gs>
                  </a:gsLst>
                  <a:lin ang="5400000" scaled="0"/>
                </a:gradFill>
                <a:cs typeface="Segoe UI Light" panose="020B0502040204020203" pitchFamily="34" charset="0"/>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GB" dirty="0" err="1">
                <a:solidFill>
                  <a:schemeClr val="tx1"/>
                </a:solidFill>
              </a:rPr>
              <a:t>IoT</a:t>
            </a:r>
            <a:r>
              <a:rPr lang="en-GB" dirty="0">
                <a:solidFill>
                  <a:schemeClr val="tx1"/>
                </a:solidFill>
              </a:rPr>
              <a:t> Hub</a:t>
            </a:r>
            <a:br>
              <a:rPr lang="en-GB" dirty="0">
                <a:solidFill>
                  <a:schemeClr val="tx1"/>
                </a:solidFill>
                <a:latin typeface="+mj-lt"/>
              </a:rPr>
            </a:br>
            <a:r>
              <a:rPr lang="en-GB" b="0" dirty="0">
                <a:solidFill>
                  <a:schemeClr val="tx1"/>
                </a:solidFill>
                <a:latin typeface="+mj-lt"/>
              </a:rPr>
              <a:t>Secure message ingestion and management for billions of devices</a:t>
            </a:r>
            <a:br>
              <a:rPr lang="en-GB" b="0" dirty="0">
                <a:solidFill>
                  <a:schemeClr val="tx1"/>
                </a:solidFill>
                <a:latin typeface="+mj-lt"/>
              </a:rPr>
            </a:br>
            <a:endParaRPr lang="en-GB" b="0" dirty="0">
              <a:solidFill>
                <a:schemeClr val="tx1"/>
              </a:solidFill>
              <a:latin typeface="+mj-lt"/>
            </a:endParaRPr>
          </a:p>
          <a:p>
            <a:r>
              <a:rPr lang="en-US" dirty="0"/>
              <a:t>Relay</a:t>
            </a:r>
            <a:br>
              <a:rPr lang="en-US" dirty="0"/>
            </a:br>
            <a:r>
              <a:rPr lang="en-GB" b="0" dirty="0">
                <a:solidFill>
                  <a:srgbClr val="FFFFFF"/>
                </a:solidFill>
                <a:latin typeface="Segoe UI Light"/>
                <a:cs typeface="+mn-cs"/>
              </a:rPr>
              <a:t>Hybrid connection to on-premises &amp; expose services through a message relay</a:t>
            </a:r>
            <a:br>
              <a:rPr lang="en-US" sz="1800" b="0" dirty="0">
                <a:solidFill>
                  <a:srgbClr val="FFFFFF"/>
                </a:solidFill>
                <a:latin typeface="+mj-lt"/>
                <a:cs typeface="+mn-cs"/>
              </a:rPr>
            </a:br>
            <a:endParaRPr lang="en-US" sz="1800" b="0" dirty="0">
              <a:solidFill>
                <a:srgbClr val="FFFFFF"/>
              </a:solidFill>
              <a:latin typeface="+mj-lt"/>
              <a:cs typeface="+mn-cs"/>
            </a:endParaRPr>
          </a:p>
          <a:p>
            <a:r>
              <a:rPr lang="en-US" dirty="0"/>
              <a:t>Notification Hub</a:t>
            </a:r>
            <a:br>
              <a:rPr lang="en-US" dirty="0"/>
            </a:br>
            <a:r>
              <a:rPr lang="en-US" b="0" dirty="0">
                <a:solidFill>
                  <a:schemeClr val="tx1"/>
                </a:solidFill>
                <a:latin typeface="+mj-lt"/>
              </a:rPr>
              <a:t>Multi-platform push engine for iOS, Google (Chrome &amp; Android), Amazon </a:t>
            </a:r>
            <a:r>
              <a:rPr lang="en-US" b="0" dirty="0" err="1">
                <a:solidFill>
                  <a:schemeClr val="tx1"/>
                </a:solidFill>
                <a:latin typeface="+mj-lt"/>
              </a:rPr>
              <a:t>etc</a:t>
            </a:r>
            <a:endParaRPr lang="en-GB" b="0" dirty="0">
              <a:solidFill>
                <a:schemeClr val="tx1"/>
              </a:solidFill>
              <a:latin typeface="+mj-lt"/>
            </a:endParaRPr>
          </a:p>
        </p:txBody>
      </p:sp>
      <p:pic>
        <p:nvPicPr>
          <p:cNvPr id="20" name="Graphic 19">
            <a:extLst>
              <a:ext uri="{FF2B5EF4-FFF2-40B4-BE49-F238E27FC236}">
                <a16:creationId xmlns:a16="http://schemas.microsoft.com/office/drawing/2014/main" id="{9A5E811C-F6AB-4D4F-8007-711CE58938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3361" y="1625054"/>
            <a:ext cx="660038" cy="660038"/>
          </a:xfrm>
          <a:prstGeom prst="rect">
            <a:avLst/>
          </a:prstGeom>
        </p:spPr>
      </p:pic>
      <p:pic>
        <p:nvPicPr>
          <p:cNvPr id="25" name="Graphic 24">
            <a:extLst>
              <a:ext uri="{FF2B5EF4-FFF2-40B4-BE49-F238E27FC236}">
                <a16:creationId xmlns:a16="http://schemas.microsoft.com/office/drawing/2014/main" id="{B4D516DF-F627-48EA-8935-D29DD2B424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6504" t="33872" r="37828" b="27920"/>
          <a:stretch/>
        </p:blipFill>
        <p:spPr>
          <a:xfrm>
            <a:off x="745629" y="2993206"/>
            <a:ext cx="747770" cy="864096"/>
          </a:xfrm>
          <a:prstGeom prst="rect">
            <a:avLst/>
          </a:prstGeom>
        </p:spPr>
      </p:pic>
      <p:pic>
        <p:nvPicPr>
          <p:cNvPr id="29" name="Graphic 28">
            <a:extLst>
              <a:ext uri="{FF2B5EF4-FFF2-40B4-BE49-F238E27FC236}">
                <a16:creationId xmlns:a16="http://schemas.microsoft.com/office/drawing/2014/main" id="{F1BC82CB-D8E5-4D02-B182-1D811D8792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097" y="4361358"/>
            <a:ext cx="720000" cy="720000"/>
          </a:xfrm>
          <a:prstGeom prst="rect">
            <a:avLst/>
          </a:prstGeom>
        </p:spPr>
      </p:pic>
      <p:pic>
        <p:nvPicPr>
          <p:cNvPr id="31" name="Graphic 30">
            <a:extLst>
              <a:ext uri="{FF2B5EF4-FFF2-40B4-BE49-F238E27FC236}">
                <a16:creationId xmlns:a16="http://schemas.microsoft.com/office/drawing/2014/main" id="{AA5A5C77-DBC5-41A1-9632-59DD9F545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19888" y="2993206"/>
            <a:ext cx="720000" cy="720000"/>
          </a:xfrm>
          <a:prstGeom prst="rect">
            <a:avLst/>
          </a:prstGeom>
        </p:spPr>
      </p:pic>
      <p:pic>
        <p:nvPicPr>
          <p:cNvPr id="32" name="Picture 31">
            <a:extLst>
              <a:ext uri="{FF2B5EF4-FFF2-40B4-BE49-F238E27FC236}">
                <a16:creationId xmlns:a16="http://schemas.microsoft.com/office/drawing/2014/main" id="{0FECC12D-A10D-43A8-89E8-6EEB4EAC24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46309" y="1625134"/>
            <a:ext cx="720000" cy="720000"/>
          </a:xfrm>
          <a:prstGeom prst="rect">
            <a:avLst/>
          </a:prstGeom>
        </p:spPr>
      </p:pic>
      <p:pic>
        <p:nvPicPr>
          <p:cNvPr id="34" name="Graphic 33">
            <a:extLst>
              <a:ext uri="{FF2B5EF4-FFF2-40B4-BE49-F238E27FC236}">
                <a16:creationId xmlns:a16="http://schemas.microsoft.com/office/drawing/2014/main" id="{B82E4DF7-CF1D-4569-8C59-1563F09D34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46309" y="4361358"/>
            <a:ext cx="720000" cy="720000"/>
          </a:xfrm>
          <a:prstGeom prst="rect">
            <a:avLst/>
          </a:prstGeom>
        </p:spPr>
      </p:pic>
      <p:sp>
        <p:nvSpPr>
          <p:cNvPr id="37" name="Rectangle 36">
            <a:extLst>
              <a:ext uri="{FF2B5EF4-FFF2-40B4-BE49-F238E27FC236}">
                <a16:creationId xmlns:a16="http://schemas.microsoft.com/office/drawing/2014/main" id="{E6A6F71B-934C-499C-8A4C-8334A6694E77}"/>
              </a:ext>
            </a:extLst>
          </p:cNvPr>
          <p:cNvSpPr/>
          <p:nvPr/>
        </p:nvSpPr>
        <p:spPr>
          <a:xfrm>
            <a:off x="2896023" y="5673796"/>
            <a:ext cx="6303713" cy="954107"/>
          </a:xfrm>
          <a:prstGeom prst="rect">
            <a:avLst/>
          </a:prstGeom>
        </p:spPr>
        <p:txBody>
          <a:bodyPr wrap="none">
            <a:spAutoFit/>
          </a:bodyPr>
          <a:lstStyle/>
          <a:p>
            <a:pPr algn="ctr"/>
            <a:r>
              <a:rPr lang="en-GB" sz="2800" dirty="0"/>
              <a:t>Decouple your application architecture</a:t>
            </a:r>
          </a:p>
          <a:p>
            <a:pPr algn="ctr"/>
            <a:r>
              <a:rPr lang="en-GB" sz="2800" b="1" dirty="0"/>
              <a:t>aka.ms/azure-patterns</a:t>
            </a:r>
          </a:p>
        </p:txBody>
      </p:sp>
    </p:spTree>
    <p:extLst>
      <p:ext uri="{BB962C8B-B14F-4D97-AF65-F5344CB8AC3E}">
        <p14:creationId xmlns:p14="http://schemas.microsoft.com/office/powerpoint/2010/main" val="161834201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83" y="497"/>
            <a:ext cx="5627337" cy="699353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Logic App</a:t>
            </a:r>
            <a:br>
              <a:rPr lang="en-GB" sz="3199">
                <a:gradFill>
                  <a:gsLst>
                    <a:gs pos="0">
                      <a:srgbClr val="FFFFFF"/>
                    </a:gs>
                    <a:gs pos="100000">
                      <a:srgbClr val="FFFFFF"/>
                    </a:gs>
                  </a:gsLst>
                  <a:lin ang="5400000" scaled="0"/>
                </a:gradFill>
                <a:ea typeface="Segoe UI" pitchFamily="34" charset="0"/>
                <a:cs typeface="Segoe UI" pitchFamily="34" charset="0"/>
              </a:rPr>
            </a:br>
            <a:r>
              <a:rPr lang="en-GB" sz="3199">
                <a:gradFill>
                  <a:gsLst>
                    <a:gs pos="0">
                      <a:srgbClr val="FFFFFF"/>
                    </a:gs>
                    <a:gs pos="100000">
                      <a:srgbClr val="FFFFFF"/>
                    </a:gs>
                  </a:gsLst>
                  <a:lin ang="5400000" scaled="0"/>
                </a:gradFill>
                <a:ea typeface="Segoe UI" pitchFamily="34" charset="0"/>
                <a:cs typeface="Segoe UI" pitchFamily="34" charset="0"/>
              </a:rPr>
              <a:t>API Connector Library</a:t>
            </a: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endParaRPr lang="en-GB" sz="3199">
              <a:gradFill>
                <a:gsLst>
                  <a:gs pos="0">
                    <a:srgbClr val="FFFFFF"/>
                  </a:gs>
                  <a:gs pos="100000">
                    <a:srgbClr val="FFFFFF"/>
                  </a:gs>
                </a:gsLst>
                <a:lin ang="5400000" scaled="0"/>
              </a:gradFill>
              <a:ea typeface="Segoe UI" pitchFamily="34" charset="0"/>
              <a:cs typeface="Segoe UI" pitchFamily="34" charset="0"/>
            </a:endParaRPr>
          </a:p>
          <a:p>
            <a:pPr defTabSz="932293" fontAlgn="base">
              <a:lnSpc>
                <a:spcPct val="90000"/>
              </a:lnSpc>
              <a:spcBef>
                <a:spcPct val="0"/>
              </a:spcBef>
              <a:spcAft>
                <a:spcPct val="0"/>
              </a:spcAft>
            </a:pPr>
            <a:r>
              <a:rPr lang="en-GB" sz="3199">
                <a:gradFill>
                  <a:gsLst>
                    <a:gs pos="0">
                      <a:srgbClr val="FFFFFF"/>
                    </a:gs>
                    <a:gs pos="100000">
                      <a:srgbClr val="FFFFFF"/>
                    </a:gs>
                  </a:gsLst>
                  <a:lin ang="5400000" scaled="0"/>
                </a:gradFill>
                <a:ea typeface="Segoe UI" pitchFamily="34" charset="0"/>
                <a:cs typeface="Segoe UI" pitchFamily="34" charset="0"/>
              </a:rPr>
              <a:t>Growing list…</a:t>
            </a:r>
          </a:p>
        </p:txBody>
      </p:sp>
      <p:pic>
        <p:nvPicPr>
          <p:cNvPr id="10" name="Picture 9"/>
          <p:cNvPicPr>
            <a:picLocks noChangeAspect="1"/>
          </p:cNvPicPr>
          <p:nvPr/>
        </p:nvPicPr>
        <p:blipFill>
          <a:blip r:embed="rId3"/>
          <a:stretch>
            <a:fillRect/>
          </a:stretch>
        </p:blipFill>
        <p:spPr>
          <a:xfrm>
            <a:off x="80851" y="1482839"/>
            <a:ext cx="5467400" cy="4487337"/>
          </a:xfrm>
          <a:prstGeom prst="rect">
            <a:avLst/>
          </a:prstGeom>
        </p:spPr>
      </p:pic>
      <p:pic>
        <p:nvPicPr>
          <p:cNvPr id="15" name="Picture 14"/>
          <p:cNvPicPr>
            <a:picLocks noChangeAspect="1"/>
          </p:cNvPicPr>
          <p:nvPr/>
        </p:nvPicPr>
        <p:blipFill>
          <a:blip r:embed="rId4"/>
          <a:stretch>
            <a:fillRect/>
          </a:stretch>
        </p:blipFill>
        <p:spPr>
          <a:xfrm>
            <a:off x="4598224" y="318077"/>
            <a:ext cx="744763" cy="743929"/>
          </a:xfrm>
          <a:prstGeom prst="rect">
            <a:avLst/>
          </a:prstGeom>
        </p:spPr>
      </p:pic>
      <p:grpSp>
        <p:nvGrpSpPr>
          <p:cNvPr id="11" name="Group 10"/>
          <p:cNvGrpSpPr/>
          <p:nvPr/>
        </p:nvGrpSpPr>
        <p:grpSpPr>
          <a:xfrm>
            <a:off x="426871" y="2582131"/>
            <a:ext cx="4751854" cy="2393380"/>
            <a:chOff x="591149" y="2582001"/>
            <a:chExt cx="4752528" cy="2393720"/>
          </a:xfrm>
          <a:effectLst>
            <a:outerShdw blurRad="152400" sx="102000" sy="102000" algn="ctr" rotWithShape="0">
              <a:prstClr val="black">
                <a:alpha val="40000"/>
              </a:prstClr>
            </a:outerShdw>
          </a:effectLst>
        </p:grpSpPr>
        <p:sp>
          <p:nvSpPr>
            <p:cNvPr id="13" name="Rectangle 12"/>
            <p:cNvSpPr/>
            <p:nvPr/>
          </p:nvSpPr>
          <p:spPr bwMode="auto">
            <a:xfrm>
              <a:off x="591149" y="2582001"/>
              <a:ext cx="4752528" cy="239372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Native discovery &amp; integration of your own APIs</a:t>
              </a:r>
            </a:p>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480" y="3500306"/>
              <a:ext cx="720000" cy="72000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59788" y="3500306"/>
              <a:ext cx="720000" cy="72000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3095" y="3500306"/>
              <a:ext cx="720000" cy="720000"/>
            </a:xfrm>
            <a:prstGeom prst="rect">
              <a:avLst/>
            </a:prstGeom>
          </p:spPr>
        </p:pic>
        <p:sp>
          <p:nvSpPr>
            <p:cNvPr id="18" name="TextBox 17"/>
            <p:cNvSpPr txBox="1"/>
            <p:nvPr/>
          </p:nvSpPr>
          <p:spPr>
            <a:xfrm>
              <a:off x="821020" y="4117485"/>
              <a:ext cx="1252312"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Functions</a:t>
              </a:r>
            </a:p>
          </p:txBody>
        </p:sp>
        <p:sp>
          <p:nvSpPr>
            <p:cNvPr id="19" name="TextBox 18"/>
            <p:cNvSpPr txBox="1"/>
            <p:nvPr/>
          </p:nvSpPr>
          <p:spPr>
            <a:xfrm>
              <a:off x="2290188" y="4117485"/>
              <a:ext cx="1262646"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 API</a:t>
              </a:r>
            </a:p>
            <a:p>
              <a:pPr algn="ctr">
                <a:lnSpc>
                  <a:spcPct val="90000"/>
                </a:lnSpc>
                <a:spcAft>
                  <a:spcPts val="600"/>
                </a:spcAft>
              </a:pPr>
              <a:r>
                <a:rPr lang="en-GB" sz="1599">
                  <a:solidFill>
                    <a:schemeClr val="bg1">
                      <a:lumMod val="85000"/>
                    </a:schemeClr>
                  </a:solidFill>
                </a:rPr>
                <a:t>Apps</a:t>
              </a:r>
            </a:p>
          </p:txBody>
        </p:sp>
        <p:sp>
          <p:nvSpPr>
            <p:cNvPr id="20" name="TextBox 19"/>
            <p:cNvSpPr txBox="1"/>
            <p:nvPr/>
          </p:nvSpPr>
          <p:spPr>
            <a:xfrm>
              <a:off x="3765609" y="4117485"/>
              <a:ext cx="1296461" cy="825776"/>
            </a:xfrm>
            <a:prstGeom prst="rect">
              <a:avLst/>
            </a:prstGeom>
            <a:noFill/>
          </p:spPr>
          <p:txBody>
            <a:bodyPr wrap="none" lIns="182854" tIns="146283" rIns="182854" bIns="146283" rtlCol="0">
              <a:spAutoFit/>
            </a:bodyPr>
            <a:lstStyle/>
            <a:p>
              <a:pPr algn="ctr">
                <a:lnSpc>
                  <a:spcPct val="90000"/>
                </a:lnSpc>
                <a:spcAft>
                  <a:spcPts val="600"/>
                </a:spcAft>
              </a:pPr>
              <a:r>
                <a:rPr lang="en-GB" sz="1599">
                  <a:solidFill>
                    <a:schemeClr val="bg1">
                      <a:lumMod val="85000"/>
                    </a:schemeClr>
                  </a:solidFill>
                </a:rPr>
                <a:t>Azure</a:t>
              </a:r>
            </a:p>
            <a:p>
              <a:pPr algn="ctr">
                <a:lnSpc>
                  <a:spcPct val="90000"/>
                </a:lnSpc>
                <a:spcAft>
                  <a:spcPts val="600"/>
                </a:spcAft>
              </a:pPr>
              <a:r>
                <a:rPr lang="en-GB" sz="1599">
                  <a:solidFill>
                    <a:schemeClr val="bg1">
                      <a:lumMod val="85000"/>
                    </a:schemeClr>
                  </a:solidFill>
                </a:rPr>
                <a:t>API </a:t>
              </a:r>
              <a:r>
                <a:rPr lang="en-GB" sz="1599" err="1">
                  <a:solidFill>
                    <a:schemeClr val="bg1">
                      <a:lumMod val="85000"/>
                    </a:schemeClr>
                  </a:solidFill>
                </a:rPr>
                <a:t>Mgmt</a:t>
              </a:r>
              <a:endParaRPr lang="en-GB" sz="1599">
                <a:solidFill>
                  <a:schemeClr val="bg1">
                    <a:lumMod val="85000"/>
                  </a:schemeClr>
                </a:solidFill>
              </a:endParaRPr>
            </a:p>
          </p:txBody>
        </p:sp>
      </p:grpSp>
      <p:pic>
        <p:nvPicPr>
          <p:cNvPr id="8" name="Picture 7"/>
          <p:cNvPicPr>
            <a:picLocks noChangeAspect="1"/>
          </p:cNvPicPr>
          <p:nvPr/>
        </p:nvPicPr>
        <p:blipFill>
          <a:blip r:embed="rId8"/>
          <a:stretch>
            <a:fillRect/>
          </a:stretch>
        </p:blipFill>
        <p:spPr>
          <a:xfrm>
            <a:off x="5657134" y="45622"/>
            <a:ext cx="6719331" cy="6912261"/>
          </a:xfrm>
          <a:prstGeom prst="rect">
            <a:avLst/>
          </a:prstGeom>
        </p:spPr>
      </p:pic>
    </p:spTree>
    <p:extLst>
      <p:ext uri="{BB962C8B-B14F-4D97-AF65-F5344CB8AC3E}">
        <p14:creationId xmlns:p14="http://schemas.microsoft.com/office/powerpoint/2010/main" val="2047446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881" y="-1"/>
            <a:ext cx="12434712" cy="699452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998038-252F-4A79-BEF3-C5734235F8A5}"/>
              </a:ext>
            </a:extLst>
          </p:cNvPr>
          <p:cNvSpPr>
            <a:spLocks noGrp="1"/>
          </p:cNvSpPr>
          <p:nvPr>
            <p:ph type="title" idx="4294967295"/>
          </p:nvPr>
        </p:nvSpPr>
        <p:spPr>
          <a:xfrm>
            <a:off x="2867908" y="1481394"/>
            <a:ext cx="8693786" cy="917444"/>
          </a:xfrm>
        </p:spPr>
        <p:txBody>
          <a:bodyPr/>
          <a:lstStyle/>
          <a:p>
            <a:pPr algn="ctr">
              <a:spcAft>
                <a:spcPts val="600"/>
              </a:spcAft>
              <a:defRPr/>
            </a:pPr>
            <a:r>
              <a:rPr lang="en-US" sz="4399" dirty="0">
                <a:gradFill>
                  <a:gsLst>
                    <a:gs pos="6952">
                      <a:srgbClr val="353535"/>
                    </a:gs>
                    <a:gs pos="18182">
                      <a:srgbClr val="353535"/>
                    </a:gs>
                  </a:gsLst>
                  <a:lin ang="0" scaled="0"/>
                </a:gradFill>
                <a:latin typeface="Segoe UI Light"/>
              </a:rPr>
              <a:t>Azure Stack: an extension of Azure</a:t>
            </a:r>
          </a:p>
        </p:txBody>
      </p:sp>
      <p:sp>
        <p:nvSpPr>
          <p:cNvPr id="3" name="Rectangle 2">
            <a:extLst>
              <a:ext uri="{FF2B5EF4-FFF2-40B4-BE49-F238E27FC236}">
                <a16:creationId xmlns:a16="http://schemas.microsoft.com/office/drawing/2014/main" id="{3878BACA-665C-43E8-B79F-5D1734674749}"/>
              </a:ext>
            </a:extLst>
          </p:cNvPr>
          <p:cNvSpPr/>
          <p:nvPr/>
        </p:nvSpPr>
        <p:spPr>
          <a:xfrm>
            <a:off x="2598592"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dirty="0">
                <a:solidFill>
                  <a:srgbClr val="0078D7"/>
                </a:solidFill>
                <a:latin typeface="Segoe UI Light" charset="0"/>
                <a:ea typeface="Segoe UI Light" charset="0"/>
                <a:cs typeface="Segoe UI Light" charset="0"/>
              </a:rPr>
              <a:t>At the edge and disconnected</a:t>
            </a:r>
          </a:p>
        </p:txBody>
      </p:sp>
      <p:sp>
        <p:nvSpPr>
          <p:cNvPr id="5" name="Rectangle 4">
            <a:extLst>
              <a:ext uri="{FF2B5EF4-FFF2-40B4-BE49-F238E27FC236}">
                <a16:creationId xmlns:a16="http://schemas.microsoft.com/office/drawing/2014/main" id="{BB850DE3-4FE1-48DD-AF58-DEC1AFF52AD2}"/>
              </a:ext>
            </a:extLst>
          </p:cNvPr>
          <p:cNvSpPr/>
          <p:nvPr/>
        </p:nvSpPr>
        <p:spPr>
          <a:xfrm>
            <a:off x="8824089"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a:solidFill>
                  <a:srgbClr val="0078D7"/>
                </a:solidFill>
                <a:latin typeface="Segoe UI Light" charset="0"/>
                <a:ea typeface="Segoe UI Light" charset="0"/>
                <a:cs typeface="Segoe UI Light" charset="0"/>
              </a:rPr>
              <a:t>Cloud application </a:t>
            </a:r>
            <a:br>
              <a:rPr lang="en-US" sz="2200">
                <a:solidFill>
                  <a:srgbClr val="0078D7"/>
                </a:solidFill>
                <a:latin typeface="Segoe UI Light" charset="0"/>
                <a:ea typeface="Segoe UI Light" charset="0"/>
                <a:cs typeface="Segoe UI Light" charset="0"/>
              </a:rPr>
            </a:br>
            <a:r>
              <a:rPr lang="en-US" sz="2200">
                <a:solidFill>
                  <a:srgbClr val="0078D7"/>
                </a:solidFill>
                <a:latin typeface="Segoe UI Light" charset="0"/>
                <a:ea typeface="Segoe UI Light" charset="0"/>
                <a:cs typeface="Segoe UI Light" charset="0"/>
              </a:rPr>
              <a:t>model on-premises</a:t>
            </a:r>
          </a:p>
        </p:txBody>
      </p:sp>
      <p:sp>
        <p:nvSpPr>
          <p:cNvPr id="4" name="Rectangle 3">
            <a:extLst>
              <a:ext uri="{FF2B5EF4-FFF2-40B4-BE49-F238E27FC236}">
                <a16:creationId xmlns:a16="http://schemas.microsoft.com/office/drawing/2014/main" id="{61C07C58-0548-44EC-A326-ED3073E59F48}"/>
              </a:ext>
            </a:extLst>
          </p:cNvPr>
          <p:cNvSpPr/>
          <p:nvPr/>
        </p:nvSpPr>
        <p:spPr>
          <a:xfrm>
            <a:off x="5635635" y="3928159"/>
            <a:ext cx="3006920" cy="88483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algn="ctr" defTabSz="932418">
              <a:defRPr/>
            </a:pPr>
            <a:r>
              <a:rPr lang="en-US" sz="2200" dirty="0">
                <a:solidFill>
                  <a:srgbClr val="0078D7"/>
                </a:solidFill>
                <a:latin typeface="Segoe UI Light" charset="0"/>
                <a:ea typeface="Segoe UI Light" charset="0"/>
                <a:cs typeface="Segoe UI Light" charset="0"/>
              </a:rPr>
              <a:t>Meet every regulatory requirement</a:t>
            </a:r>
          </a:p>
        </p:txBody>
      </p:sp>
      <p:sp>
        <p:nvSpPr>
          <p:cNvPr id="6" name="Manufacturing_E99C">
            <a:extLst>
              <a:ext uri="{FF2B5EF4-FFF2-40B4-BE49-F238E27FC236}">
                <a16:creationId xmlns:a16="http://schemas.microsoft.com/office/drawing/2014/main" id="{FF976AA6-6ADE-4E21-80F4-4F6241EF04E4}"/>
              </a:ext>
            </a:extLst>
          </p:cNvPr>
          <p:cNvSpPr>
            <a:spLocks noChangeAspect="1" noEditPoints="1"/>
          </p:cNvSpPr>
          <p:nvPr/>
        </p:nvSpPr>
        <p:spPr bwMode="auto">
          <a:xfrm>
            <a:off x="3813742" y="3032311"/>
            <a:ext cx="587671" cy="57447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8" name="building_4">
            <a:extLst>
              <a:ext uri="{FF2B5EF4-FFF2-40B4-BE49-F238E27FC236}">
                <a16:creationId xmlns:a16="http://schemas.microsoft.com/office/drawing/2014/main" id="{0E605066-4202-4501-930B-BC4E2D3C9F9D}"/>
              </a:ext>
            </a:extLst>
          </p:cNvPr>
          <p:cNvSpPr>
            <a:spLocks noChangeAspect="1" noEditPoints="1"/>
          </p:cNvSpPr>
          <p:nvPr/>
        </p:nvSpPr>
        <p:spPr bwMode="auto">
          <a:xfrm>
            <a:off x="10050293" y="3032311"/>
            <a:ext cx="565566" cy="57447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9" name="building_9">
            <a:extLst>
              <a:ext uri="{FF2B5EF4-FFF2-40B4-BE49-F238E27FC236}">
                <a16:creationId xmlns:a16="http://schemas.microsoft.com/office/drawing/2014/main" id="{EA01BE84-4B88-4C31-AA17-A7CFCFA05859}"/>
              </a:ext>
            </a:extLst>
          </p:cNvPr>
          <p:cNvSpPr>
            <a:spLocks noChangeAspect="1" noEditPoints="1"/>
          </p:cNvSpPr>
          <p:nvPr/>
        </p:nvSpPr>
        <p:spPr bwMode="auto">
          <a:xfrm>
            <a:off x="6862873" y="3032311"/>
            <a:ext cx="563498" cy="574474"/>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9050">
            <a:solidFill>
              <a:srgbClr val="001F50"/>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cxnSp>
        <p:nvCxnSpPr>
          <p:cNvPr id="33" name="Straight Connector 32">
            <a:extLst>
              <a:ext uri="{FF2B5EF4-FFF2-40B4-BE49-F238E27FC236}">
                <a16:creationId xmlns:a16="http://schemas.microsoft.com/office/drawing/2014/main" id="{88BB89F7-22BE-402F-8BF9-F1355B22F3C5}"/>
              </a:ext>
            </a:extLst>
          </p:cNvPr>
          <p:cNvCxnSpPr>
            <a:cxnSpLocks/>
          </p:cNvCxnSpPr>
          <p:nvPr/>
        </p:nvCxnSpPr>
        <p:spPr>
          <a:xfrm>
            <a:off x="1994007" y="496"/>
            <a:ext cx="0" cy="7025446"/>
          </a:xfrm>
          <a:prstGeom prst="line">
            <a:avLst/>
          </a:prstGeom>
          <a:noFill/>
          <a:ln w="19050" cap="flat">
            <a:solidFill>
              <a:srgbClr val="FFFFFF">
                <a:lumMod val="75000"/>
                <a:alpha val="70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2" name="Rectangle 41">
            <a:extLst>
              <a:ext uri="{FF2B5EF4-FFF2-40B4-BE49-F238E27FC236}">
                <a16:creationId xmlns:a16="http://schemas.microsoft.com/office/drawing/2014/main" id="{53D5078F-04A9-4300-AAC9-F4D675B02351}"/>
              </a:ext>
            </a:extLst>
          </p:cNvPr>
          <p:cNvSpPr/>
          <p:nvPr/>
        </p:nvSpPr>
        <p:spPr>
          <a:xfrm>
            <a:off x="444056" y="3070216"/>
            <a:ext cx="1157847"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Hybrid</a:t>
            </a:r>
          </a:p>
        </p:txBody>
      </p:sp>
      <p:grpSp>
        <p:nvGrpSpPr>
          <p:cNvPr id="43" name="Group 42">
            <a:extLst>
              <a:ext uri="{FF2B5EF4-FFF2-40B4-BE49-F238E27FC236}">
                <a16:creationId xmlns:a16="http://schemas.microsoft.com/office/drawing/2014/main" id="{AEABBB56-931E-4B9F-8F1C-A3DD1F0DAFDA}"/>
              </a:ext>
            </a:extLst>
          </p:cNvPr>
          <p:cNvGrpSpPr/>
          <p:nvPr/>
        </p:nvGrpSpPr>
        <p:grpSpPr>
          <a:xfrm>
            <a:off x="734446" y="2270870"/>
            <a:ext cx="591068" cy="577315"/>
            <a:chOff x="2088630" y="3287843"/>
            <a:chExt cx="429718" cy="419725"/>
          </a:xfrm>
          <a:noFill/>
        </p:grpSpPr>
        <p:sp>
          <p:nvSpPr>
            <p:cNvPr id="44" name="Rectangle 43">
              <a:extLst>
                <a:ext uri="{FF2B5EF4-FFF2-40B4-BE49-F238E27FC236}">
                  <a16:creationId xmlns:a16="http://schemas.microsoft.com/office/drawing/2014/main" id="{B95117F4-0C4E-4868-B5FE-E52EF9281BA4}"/>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45" name="Rectangle 44">
              <a:extLst>
                <a:ext uri="{FF2B5EF4-FFF2-40B4-BE49-F238E27FC236}">
                  <a16:creationId xmlns:a16="http://schemas.microsoft.com/office/drawing/2014/main" id="{ED345FAB-084E-4D01-A1FC-AD782AC04081}"/>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46" name="Rectangle 45">
            <a:extLst>
              <a:ext uri="{FF2B5EF4-FFF2-40B4-BE49-F238E27FC236}">
                <a16:creationId xmlns:a16="http://schemas.microsoft.com/office/drawing/2014/main" id="{7ADE3359-4163-41CA-A790-7E240C4BFC36}"/>
              </a:ext>
            </a:extLst>
          </p:cNvPr>
          <p:cNvSpPr/>
          <p:nvPr/>
        </p:nvSpPr>
        <p:spPr>
          <a:xfrm>
            <a:off x="555210"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47" name="Rectangle 46">
            <a:extLst>
              <a:ext uri="{FF2B5EF4-FFF2-40B4-BE49-F238E27FC236}">
                <a16:creationId xmlns:a16="http://schemas.microsoft.com/office/drawing/2014/main" id="{1529E82A-B810-4BF4-92EA-AF1FBD134144}"/>
              </a:ext>
            </a:extLst>
          </p:cNvPr>
          <p:cNvSpPr/>
          <p:nvPr/>
        </p:nvSpPr>
        <p:spPr>
          <a:xfrm>
            <a:off x="424415" y="4511982"/>
            <a:ext cx="1185640"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Intelligent</a:t>
            </a:r>
          </a:p>
        </p:txBody>
      </p:sp>
      <p:sp>
        <p:nvSpPr>
          <p:cNvPr id="48" name="light">
            <a:extLst>
              <a:ext uri="{FF2B5EF4-FFF2-40B4-BE49-F238E27FC236}">
                <a16:creationId xmlns:a16="http://schemas.microsoft.com/office/drawing/2014/main" id="{044A82CB-9D94-42B0-9FD1-A35B6C069A82}"/>
              </a:ext>
            </a:extLst>
          </p:cNvPr>
          <p:cNvSpPr>
            <a:spLocks noChangeAspect="1" noEditPoints="1"/>
          </p:cNvSpPr>
          <p:nvPr/>
        </p:nvSpPr>
        <p:spPr bwMode="auto">
          <a:xfrm>
            <a:off x="871516" y="3872325"/>
            <a:ext cx="291439" cy="43268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49" name="Freeform 60">
            <a:extLst>
              <a:ext uri="{FF2B5EF4-FFF2-40B4-BE49-F238E27FC236}">
                <a16:creationId xmlns:a16="http://schemas.microsoft.com/office/drawing/2014/main" id="{78B296D4-5840-478A-A148-6A1EF79F17D7}"/>
              </a:ext>
            </a:extLst>
          </p:cNvPr>
          <p:cNvSpPr>
            <a:spLocks noChangeArrowheads="1"/>
          </p:cNvSpPr>
          <p:nvPr/>
        </p:nvSpPr>
        <p:spPr bwMode="auto">
          <a:xfrm>
            <a:off x="776909"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50" name="Rectangle 49">
            <a:extLst>
              <a:ext uri="{FF2B5EF4-FFF2-40B4-BE49-F238E27FC236}">
                <a16:creationId xmlns:a16="http://schemas.microsoft.com/office/drawing/2014/main" id="{25F9362C-C874-48F5-A516-AC0A4CD0733D}"/>
              </a:ext>
            </a:extLst>
          </p:cNvPr>
          <p:cNvSpPr/>
          <p:nvPr/>
        </p:nvSpPr>
        <p:spPr>
          <a:xfrm>
            <a:off x="381455" y="1647831"/>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51" name="speedometer_2">
            <a:extLst>
              <a:ext uri="{FF2B5EF4-FFF2-40B4-BE49-F238E27FC236}">
                <a16:creationId xmlns:a16="http://schemas.microsoft.com/office/drawing/2014/main" id="{240E56DA-98EA-4296-AEFD-5AE34243F125}"/>
              </a:ext>
            </a:extLst>
          </p:cNvPr>
          <p:cNvSpPr>
            <a:spLocks noChangeAspect="1" noEditPoints="1"/>
          </p:cNvSpPr>
          <p:nvPr/>
        </p:nvSpPr>
        <p:spPr bwMode="auto">
          <a:xfrm>
            <a:off x="778141" y="1015641"/>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184286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7.45468E-7 -8.85157E-7 L 7.45468E-7 0.04585 " pathEditMode="relative" rAng="0" ptsTypes="AA">
                                      <p:cBhvr>
                                        <p:cTn id="9" dur="500" spd="-100000" fill="hold"/>
                                        <p:tgtEl>
                                          <p:spTgt spid="2"/>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300"/>
                                        <p:tgtEl>
                                          <p:spTgt spid="3"/>
                                        </p:tgtEl>
                                      </p:cBhvr>
                                    </p:animEffect>
                                  </p:childTnLst>
                                </p:cTn>
                              </p:par>
                              <p:par>
                                <p:cTn id="17" presetID="42" presetClass="path" presetSubtype="0" decel="100000" fill="hold" grpId="1" nodeType="withEffect">
                                  <p:stCondLst>
                                    <p:cond delay="0"/>
                                  </p:stCondLst>
                                  <p:childTnLst>
                                    <p:animMotion origin="layout" path="M -3.75798E-6 2.22424E-7 L -3.75798E-6 0.13391 " pathEditMode="relative" rAng="0" ptsTypes="AA">
                                      <p:cBhvr>
                                        <p:cTn id="18" dur="700" spd="-100000" fill="hold"/>
                                        <p:tgtEl>
                                          <p:spTgt spid="3"/>
                                        </p:tgtEl>
                                        <p:attrNameLst>
                                          <p:attrName>ppt_x</p:attrName>
                                          <p:attrName>ppt_y</p:attrName>
                                        </p:attrNameLst>
                                      </p:cBhvr>
                                      <p:rCtr x="0" y="6695"/>
                                    </p:animMotion>
                                  </p:childTnLst>
                                </p:cTn>
                              </p:par>
                              <p:par>
                                <p:cTn id="19" presetID="10" presetClass="entr" presetSubtype="0" fill="hold" grpId="0"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300"/>
                                        <p:tgtEl>
                                          <p:spTgt spid="4"/>
                                        </p:tgtEl>
                                      </p:cBhvr>
                                    </p:animEffect>
                                  </p:childTnLst>
                                </p:cTn>
                              </p:par>
                              <p:par>
                                <p:cTn id="25" presetID="42" presetClass="path" presetSubtype="0" decel="100000" fill="hold" grpId="1" nodeType="withEffect">
                                  <p:stCondLst>
                                    <p:cond delay="250"/>
                                  </p:stCondLst>
                                  <p:childTnLst>
                                    <p:animMotion origin="layout" path="M -3.39035E-6 2.22424E-7 L -3.39035E-6 0.13391 " pathEditMode="relative" rAng="0" ptsTypes="AA">
                                      <p:cBhvr>
                                        <p:cTn id="26" dur="700" spd="-100000" fill="hold"/>
                                        <p:tgtEl>
                                          <p:spTgt spid="4"/>
                                        </p:tgtEl>
                                        <p:attrNameLst>
                                          <p:attrName>ppt_x</p:attrName>
                                          <p:attrName>ppt_y</p:attrName>
                                        </p:attrNameLst>
                                      </p:cBhvr>
                                      <p:rCtr x="0" y="6695"/>
                                    </p:animMotion>
                                  </p:childTnLst>
                                </p:cTn>
                              </p:par>
                              <p:par>
                                <p:cTn id="27" presetID="10" presetClass="entr" presetSubtype="0" fill="hold" grpId="0" nodeType="withEffect">
                                  <p:stCondLst>
                                    <p:cond delay="75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300"/>
                                        <p:tgtEl>
                                          <p:spTgt spid="5"/>
                                        </p:tgtEl>
                                      </p:cBhvr>
                                    </p:animEffect>
                                  </p:childTnLst>
                                </p:cTn>
                              </p:par>
                              <p:par>
                                <p:cTn id="33" presetID="42" presetClass="path" presetSubtype="0" decel="100000" fill="hold" grpId="1" nodeType="withEffect">
                                  <p:stCondLst>
                                    <p:cond delay="500"/>
                                  </p:stCondLst>
                                  <p:childTnLst>
                                    <p:animMotion origin="layout" path="M -2.00153E-6 2.22424E-7 L -2.00153E-6 0.13391 " pathEditMode="relative" rAng="0" ptsTypes="AA">
                                      <p:cBhvr>
                                        <p:cTn id="34" dur="700" spd="-100000" fill="hold"/>
                                        <p:tgtEl>
                                          <p:spTgt spid="5"/>
                                        </p:tgtEl>
                                        <p:attrNameLst>
                                          <p:attrName>ppt_x</p:attrName>
                                          <p:attrName>ppt_y</p:attrName>
                                        </p:attrNameLst>
                                      </p:cBhvr>
                                      <p:rCtr x="0" y="66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4" grpId="0"/>
      <p:bldP spid="4" grpId="1"/>
      <p:bldP spid="6" grpId="0" animBg="1"/>
      <p:bldP spid="8" grpId="0" animBg="1"/>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nvPr>
        </p:nvGraphicFramePr>
        <p:xfrm>
          <a:off x="809124" y="3692227"/>
          <a:ext cx="4235659" cy="2844396"/>
        </p:xfrm>
        <a:graphic>
          <a:graphicData uri="http://schemas.openxmlformats.org/presentationml/2006/ole">
            <mc:AlternateContent xmlns:mc="http://schemas.openxmlformats.org/markup-compatibility/2006">
              <mc:Choice xmlns:v="urn:schemas-microsoft-com:vml" Requires="v">
                <p:oleObj spid="_x0000_s270370" name="Image" r:id="rId4" imgW="18196560" imgH="12126960" progId="Photoshop.Image.16">
                  <p:embed/>
                </p:oleObj>
              </mc:Choice>
              <mc:Fallback>
                <p:oleObj name="Image" r:id="rId4" imgW="18196560" imgH="12126960" progId="Photoshop.Image.16">
                  <p:embed/>
                  <p:pic>
                    <p:nvPicPr>
                      <p:cNvPr id="9" name="Object 8"/>
                      <p:cNvPicPr/>
                      <p:nvPr/>
                    </p:nvPicPr>
                    <p:blipFill>
                      <a:blip r:embed="rId5"/>
                      <a:stretch>
                        <a:fillRect/>
                      </a:stretch>
                    </p:blipFill>
                    <p:spPr>
                      <a:xfrm>
                        <a:off x="809124" y="3692227"/>
                        <a:ext cx="4235659" cy="2844396"/>
                      </a:xfrm>
                      <a:prstGeom prst="rect">
                        <a:avLst/>
                      </a:prstGeom>
                    </p:spPr>
                  </p:pic>
                </p:oleObj>
              </mc:Fallback>
            </mc:AlternateContent>
          </a:graphicData>
        </a:graphic>
      </p:graphicFrame>
      <p:sp>
        <p:nvSpPr>
          <p:cNvPr id="7" name="Title 4"/>
          <p:cNvSpPr txBox="1">
            <a:spLocks/>
          </p:cNvSpPr>
          <p:nvPr/>
        </p:nvSpPr>
        <p:spPr>
          <a:xfrm>
            <a:off x="6470803" y="911446"/>
            <a:ext cx="6673324" cy="1541934"/>
          </a:xfrm>
          <a:prstGeom prst="rect">
            <a:avLst/>
          </a:prstGeom>
          <a:noFill/>
        </p:spPr>
        <p:txBody>
          <a:bodyPr vert="horz" wrap="square" lIns="146283" tIns="91427" rIns="146283" bIns="91427" rtlCol="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defRPr/>
            </a:pPr>
            <a:r>
              <a:rPr sz="4400" b="1">
                <a:solidFill>
                  <a:srgbClr val="FFFFFF"/>
                </a:solidFill>
                <a:latin typeface="Segoe UI Semibold" panose="020B0702040204020203" pitchFamily="34" charset="0"/>
                <a:cs typeface="Segoe UI Semibold" panose="020B0702040204020203" pitchFamily="34" charset="0"/>
              </a:rPr>
              <a:t> </a:t>
            </a:r>
            <a:br>
              <a:rPr sz="5400" b="1">
                <a:solidFill>
                  <a:srgbClr val="FFFFFF"/>
                </a:solidFill>
                <a:latin typeface="Segoe UI Semibold" panose="020B0702040204020203" pitchFamily="34" charset="0"/>
                <a:cs typeface="Segoe UI Semibold" panose="020B0702040204020203" pitchFamily="34" charset="0"/>
              </a:rPr>
            </a:br>
            <a:r>
              <a:rPr sz="5400" b="1" spc="0">
                <a:solidFill>
                  <a:srgbClr val="FFFFFF"/>
                </a:solidFill>
                <a:cs typeface="Segoe UI Light" panose="020B0502040204020203" pitchFamily="34" charset="0"/>
              </a:rPr>
              <a:t>Azure Functions</a:t>
            </a:r>
          </a:p>
        </p:txBody>
      </p:sp>
      <p:sp>
        <p:nvSpPr>
          <p:cNvPr id="14" name="Text Placeholder 5"/>
          <p:cNvSpPr txBox="1">
            <a:spLocks/>
          </p:cNvSpPr>
          <p:nvPr/>
        </p:nvSpPr>
        <p:spPr>
          <a:xfrm>
            <a:off x="5886834" y="3202480"/>
            <a:ext cx="6526807" cy="3280856"/>
          </a:xfrm>
          <a:prstGeom prst="rect">
            <a:avLst/>
          </a:prstGeom>
          <a:noFill/>
        </p:spPr>
        <p:txBody>
          <a:bodyPr vert="horz" wrap="square" lIns="182854" tIns="146283" rIns="182854" bIns="146283"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199"/>
              </a:spcAft>
              <a:defRPr/>
            </a:pPr>
            <a:r>
              <a:rPr lang="en-US" sz="2400" err="1">
                <a:solidFill>
                  <a:srgbClr val="FFFFFF"/>
                </a:solidFill>
              </a:rPr>
              <a:t>Serverless</a:t>
            </a:r>
            <a:r>
              <a:rPr lang="en-US" sz="2400">
                <a:solidFill>
                  <a:srgbClr val="FFFFFF"/>
                </a:solidFill>
              </a:rPr>
              <a:t> compute </a:t>
            </a:r>
          </a:p>
          <a:p>
            <a:pPr>
              <a:lnSpc>
                <a:spcPct val="100000"/>
              </a:lnSpc>
              <a:spcAft>
                <a:spcPts val="1199"/>
              </a:spcAft>
              <a:defRPr/>
            </a:pPr>
            <a:r>
              <a:rPr lang="en-US" sz="2400">
                <a:solidFill>
                  <a:srgbClr val="FFFFFF"/>
                </a:solidFill>
              </a:rPr>
              <a:t>  aka - </a:t>
            </a:r>
            <a:r>
              <a:rPr lang="en-GB" sz="2400">
                <a:solidFill>
                  <a:srgbClr val="FFFFFF"/>
                </a:solidFill>
              </a:rPr>
              <a:t>Function as a Service (</a:t>
            </a:r>
            <a:r>
              <a:rPr lang="en-GB" sz="2400" err="1">
                <a:solidFill>
                  <a:srgbClr val="FFFFFF"/>
                </a:solidFill>
              </a:rPr>
              <a:t>FaaS</a:t>
            </a:r>
            <a:r>
              <a:rPr lang="en-GB" sz="2400">
                <a:solidFill>
                  <a:srgbClr val="FFFFFF"/>
                </a:solidFill>
              </a:rPr>
              <a:t>)</a:t>
            </a:r>
            <a:endParaRPr lang="en-US" sz="2400">
              <a:solidFill>
                <a:srgbClr val="FFFFFF"/>
              </a:solidFill>
            </a:endParaRPr>
          </a:p>
          <a:p>
            <a:pPr>
              <a:lnSpc>
                <a:spcPct val="100000"/>
              </a:lnSpc>
              <a:spcAft>
                <a:spcPts val="1199"/>
              </a:spcAft>
              <a:defRPr/>
            </a:pPr>
            <a:r>
              <a:rPr lang="en-US" sz="2400">
                <a:solidFill>
                  <a:srgbClr val="FFFFFF"/>
                </a:solidFill>
              </a:rPr>
              <a:t>Trigger on events &amp; external services / feeds</a:t>
            </a:r>
          </a:p>
          <a:p>
            <a:pPr>
              <a:lnSpc>
                <a:spcPct val="100000"/>
              </a:lnSpc>
              <a:spcAft>
                <a:spcPts val="1199"/>
              </a:spcAft>
              <a:defRPr/>
            </a:pPr>
            <a:r>
              <a:rPr lang="en-US" sz="2400">
                <a:solidFill>
                  <a:srgbClr val="FFFFFF"/>
                </a:solidFill>
              </a:rPr>
              <a:t>Pay only per execution</a:t>
            </a:r>
          </a:p>
          <a:p>
            <a:pPr>
              <a:lnSpc>
                <a:spcPct val="100000"/>
              </a:lnSpc>
              <a:spcAft>
                <a:spcPts val="1199"/>
              </a:spcAft>
              <a:defRPr/>
            </a:pPr>
            <a:r>
              <a:rPr lang="en-GB" sz="2400">
                <a:solidFill>
                  <a:srgbClr val="FFFFFF"/>
                </a:solidFill>
              </a:rPr>
              <a:t>Choice of languages </a:t>
            </a:r>
          </a:p>
          <a:p>
            <a:pPr>
              <a:lnSpc>
                <a:spcPct val="100000"/>
              </a:lnSpc>
              <a:spcAft>
                <a:spcPts val="1199"/>
              </a:spcAft>
              <a:defRPr/>
            </a:pPr>
            <a:r>
              <a:rPr lang="en-US" sz="2400">
                <a:solidFill>
                  <a:srgbClr val="FFFFFF"/>
                </a:solidFill>
              </a:rPr>
              <a:t>Open source runtime runs anywhere </a:t>
            </a:r>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705" y="3323422"/>
            <a:ext cx="5004499" cy="6993533"/>
          </a:xfrm>
          <a:prstGeom prst="rect">
            <a:avLst/>
          </a:prstGeom>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 y="582739"/>
            <a:ext cx="2612301" cy="2820998"/>
          </a:xfrm>
          <a:prstGeom prst="rect">
            <a:avLst/>
          </a:prstGeom>
        </p:spPr>
      </p:pic>
      <p:sp>
        <p:nvSpPr>
          <p:cNvPr id="10" name="Plus 5"/>
          <p:cNvSpPr/>
          <p:nvPr/>
        </p:nvSpPr>
        <p:spPr bwMode="auto">
          <a:xfrm>
            <a:off x="3058105" y="1682413"/>
            <a:ext cx="631360" cy="621648"/>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2305" y="123437"/>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Code</a:t>
            </a:r>
          </a:p>
        </p:txBody>
      </p:sp>
      <p:sp>
        <p:nvSpPr>
          <p:cNvPr id="12" name="TextBox 11"/>
          <p:cNvSpPr txBox="1"/>
          <p:nvPr/>
        </p:nvSpPr>
        <p:spPr>
          <a:xfrm>
            <a:off x="3930790" y="144553"/>
            <a:ext cx="2389457" cy="655646"/>
          </a:xfrm>
          <a:prstGeom prst="rect">
            <a:avLst/>
          </a:prstGeom>
          <a:noFill/>
        </p:spPr>
        <p:txBody>
          <a:bodyPr wrap="square" lIns="186494" tIns="149196" rIns="186494" bIns="149196" rtlCol="0">
            <a:spAutoFit/>
          </a:bodyPr>
          <a:lstStyle/>
          <a:p>
            <a:pPr algn="ctr" defTabSz="914224">
              <a:lnSpc>
                <a:spcPct val="90000"/>
              </a:lnSpc>
              <a:spcAft>
                <a:spcPts val="612"/>
              </a:spcAft>
              <a:defRPr/>
            </a:pPr>
            <a:r>
              <a:rPr lang="en-US" sz="2448" kern="0">
                <a:gradFill>
                  <a:gsLst>
                    <a:gs pos="2917">
                      <a:srgbClr val="FFFFFF"/>
                    </a:gs>
                    <a:gs pos="30000">
                      <a:srgbClr val="FFFFFF"/>
                    </a:gs>
                  </a:gsLst>
                  <a:lin ang="5400000" scaled="0"/>
                </a:gradFill>
                <a:latin typeface="Segoe UI Semilight"/>
                <a:ea typeface=""/>
              </a:rPr>
              <a:t>Events + data</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0235" y="681949"/>
            <a:ext cx="2690568" cy="2690568"/>
          </a:xfrm>
          <a:prstGeom prst="rect">
            <a:avLst/>
          </a:prstGeom>
        </p:spPr>
      </p:pic>
      <p:pic>
        <p:nvPicPr>
          <p:cNvPr id="15" name="Picture 6"/>
          <p:cNvPicPr>
            <a:picLocks noChangeAspect="1"/>
          </p:cNvPicPr>
          <p:nvPr/>
        </p:nvPicPr>
        <p:blipFill>
          <a:blip r:embed="rId9"/>
          <a:stretch>
            <a:fillRect/>
          </a:stretch>
        </p:blipFill>
        <p:spPr>
          <a:xfrm>
            <a:off x="1623633" y="640767"/>
            <a:ext cx="2833342" cy="2833342"/>
          </a:xfrm>
          <a:prstGeom prst="rect">
            <a:avLst/>
          </a:prstGeom>
        </p:spPr>
      </p:pic>
      <p:pic>
        <p:nvPicPr>
          <p:cNvPr id="2" name="Picture 1">
            <a:extLst>
              <a:ext uri="{FF2B5EF4-FFF2-40B4-BE49-F238E27FC236}">
                <a16:creationId xmlns:a16="http://schemas.microsoft.com/office/drawing/2014/main" id="{D595D23E-0BDC-4387-8BD0-9DC84EEAC45A}"/>
              </a:ext>
            </a:extLst>
          </p:cNvPr>
          <p:cNvPicPr>
            <a:picLocks noChangeAspect="1"/>
          </p:cNvPicPr>
          <p:nvPr/>
        </p:nvPicPr>
        <p:blipFill>
          <a:blip r:embed="rId10"/>
          <a:stretch>
            <a:fillRect/>
          </a:stretch>
        </p:blipFill>
        <p:spPr>
          <a:xfrm>
            <a:off x="745628" y="3661008"/>
            <a:ext cx="4248473" cy="2822328"/>
          </a:xfrm>
          <a:prstGeom prst="rect">
            <a:avLst/>
          </a:prstGeom>
        </p:spPr>
      </p:pic>
    </p:spTree>
    <p:extLst>
      <p:ext uri="{BB962C8B-B14F-4D97-AF65-F5344CB8AC3E}">
        <p14:creationId xmlns:p14="http://schemas.microsoft.com/office/powerpoint/2010/main" val="10205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2" presetClass="entr" presetSubtype="2"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1" presetClass="exit" presetSubtype="0" fill="hold" grpId="1" nodeType="afterEffect">
                                  <p:stCondLst>
                                    <p:cond delay="0"/>
                                  </p:stCondLst>
                                  <p:childTnLst>
                                    <p:set>
                                      <p:cBhvr>
                                        <p:cTn id="27" dur="1" fill="hold">
                                          <p:stCondLst>
                                            <p:cond delay="0"/>
                                          </p:stCondLst>
                                        </p:cTn>
                                        <p:tgtEl>
                                          <p:spTgt spid="10"/>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1"/>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4.88895E-6 1.14389E-6 L 0.14182 -0.00091 " pathEditMode="relative" rAng="0" ptsTypes="AA">
                                      <p:cBhvr>
                                        <p:cTn id="33" dur="2000" fill="hold"/>
                                        <p:tgtEl>
                                          <p:spTgt spid="6"/>
                                        </p:tgtEl>
                                        <p:attrNameLst>
                                          <p:attrName>ppt_x</p:attrName>
                                          <p:attrName>ppt_y</p:attrName>
                                        </p:attrNameLst>
                                      </p:cBhvr>
                                      <p:rCtr x="7085" y="-45"/>
                                    </p:animMotion>
                                  </p:childTnLst>
                                </p:cTn>
                              </p:par>
                              <p:par>
                                <p:cTn id="34" presetID="42" presetClass="path" presetSubtype="0" accel="50000" decel="50000" fill="hold" nodeType="withEffect">
                                  <p:stCondLst>
                                    <p:cond delay="0"/>
                                  </p:stCondLst>
                                  <p:childTnLst>
                                    <p:animMotion origin="layout" path="M -3.82946E-8 4.91602E-6 L -0.16007 -0.00091 " pathEditMode="relative" rAng="0" ptsTypes="AA">
                                      <p:cBhvr>
                                        <p:cTn id="35" dur="2000" fill="hold"/>
                                        <p:tgtEl>
                                          <p:spTgt spid="13"/>
                                        </p:tgtEl>
                                        <p:attrNameLst>
                                          <p:attrName>ppt_x</p:attrName>
                                          <p:attrName>ppt_y</p:attrName>
                                        </p:attrNameLst>
                                      </p:cBhvr>
                                      <p:rCtr x="-8004" y="-45"/>
                                    </p:animMotion>
                                  </p:childTnLst>
                                </p:cTn>
                              </p:par>
                            </p:childTnLst>
                          </p:cTn>
                        </p:par>
                        <p:par>
                          <p:cTn id="36" fill="hold">
                            <p:stCondLst>
                              <p:cond delay="3000"/>
                            </p:stCondLst>
                            <p:childTnLst>
                              <p:par>
                                <p:cTn id="37" presetID="10" presetClass="exit" presetSubtype="0" fill="hold" nodeType="afterEffect">
                                  <p:stCondLst>
                                    <p:cond delay="0"/>
                                  </p:stCondLst>
                                  <p:childTnLst>
                                    <p:animEffect transition="out" filter="fad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4a: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312701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Example HTTP endpoint feedback service in Logic Apps</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Testing using Conditional actions</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Download Postman from www.getpostman.com!</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lang="en-US" sz="2400" u="sng"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Stop</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 before the last Cosmos DB section</a:t>
            </a:r>
          </a:p>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56206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1.17567E-6 L -0.05285 1.17567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56DE-3E2C-48F3-846F-3444686380F0}"/>
              </a:ext>
            </a:extLst>
          </p:cNvPr>
          <p:cNvSpPr>
            <a:spLocks noGrp="1"/>
          </p:cNvSpPr>
          <p:nvPr>
            <p:ph type="title"/>
          </p:nvPr>
        </p:nvSpPr>
        <p:spPr>
          <a:xfrm>
            <a:off x="274639" y="1241426"/>
            <a:ext cx="5486399" cy="1680460"/>
          </a:xfrm>
        </p:spPr>
        <p:txBody>
          <a:bodyPr/>
          <a:lstStyle/>
          <a:p>
            <a:r>
              <a:rPr lang="en-GB" sz="5400"/>
              <a:t>Data, Analytics &amp; </a:t>
            </a:r>
            <a:r>
              <a:rPr lang="en-GB" sz="5400" err="1"/>
              <a:t>IoT</a:t>
            </a:r>
            <a:r>
              <a:rPr lang="en-GB" sz="5400"/>
              <a:t> Services</a:t>
            </a:r>
          </a:p>
        </p:txBody>
      </p:sp>
      <p:pic>
        <p:nvPicPr>
          <p:cNvPr id="7" name="Picture Placeholder 6" descr="A person smiling for the picture&#10;&#10;Description generated with high confidence">
            <a:extLst>
              <a:ext uri="{FF2B5EF4-FFF2-40B4-BE49-F238E27FC236}">
                <a16:creationId xmlns:a16="http://schemas.microsoft.com/office/drawing/2014/main" id="{4D67ADC1-D988-4725-85C6-F1A8E51FF932}"/>
              </a:ext>
            </a:extLst>
          </p:cNvPr>
          <p:cNvPicPr>
            <a:picLocks noGrp="1" noChangeAspect="1"/>
          </p:cNvPicPr>
          <p:nvPr>
            <p:ph type="pic" sz="quarter" idx="10"/>
          </p:nvPr>
        </p:nvPicPr>
        <p:blipFill>
          <a:blip r:embed="rId3"/>
          <a:srcRect l="5551" r="5551"/>
          <a:stretch>
            <a:fillRect/>
          </a:stretch>
        </p:blipFill>
        <p:spPr/>
      </p:pic>
    </p:spTree>
    <p:extLst>
      <p:ext uri="{BB962C8B-B14F-4D97-AF65-F5344CB8AC3E}">
        <p14:creationId xmlns:p14="http://schemas.microsoft.com/office/powerpoint/2010/main" val="38916597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Azure SQL Database</a:t>
            </a:r>
          </a:p>
        </p:txBody>
      </p:sp>
      <p:sp>
        <p:nvSpPr>
          <p:cNvPr id="7" name="Text Placeholder 6"/>
          <p:cNvSpPr>
            <a:spLocks noGrp="1"/>
          </p:cNvSpPr>
          <p:nvPr>
            <p:ph type="body" sz="quarter" idx="4294967295"/>
          </p:nvPr>
        </p:nvSpPr>
        <p:spPr>
          <a:xfrm>
            <a:off x="3537294" y="2031970"/>
            <a:ext cx="8663469" cy="3692848"/>
          </a:xfrm>
        </p:spPr>
        <p:txBody>
          <a:bodyPr/>
          <a:lstStyle/>
          <a:p>
            <a:pPr marL="0" indent="0">
              <a:lnSpc>
                <a:spcPct val="100000"/>
              </a:lnSpc>
              <a:spcBef>
                <a:spcPts val="1200"/>
              </a:spcBef>
              <a:buNone/>
            </a:pPr>
            <a:r>
              <a:rPr lang="en-US" sz="2400">
                <a:solidFill>
                  <a:srgbClr val="FFFFFF"/>
                </a:solidFill>
              </a:rPr>
              <a:t>Database provisioning on-demand</a:t>
            </a:r>
          </a:p>
          <a:p>
            <a:pPr marL="0" indent="0">
              <a:lnSpc>
                <a:spcPct val="100000"/>
              </a:lnSpc>
              <a:spcBef>
                <a:spcPts val="1200"/>
              </a:spcBef>
              <a:buNone/>
            </a:pPr>
            <a:r>
              <a:rPr lang="en-US" sz="2400">
                <a:solidFill>
                  <a:srgbClr val="FFFFFF"/>
                </a:solidFill>
              </a:rPr>
              <a:t>Scalable and elastic performance for all workloads</a:t>
            </a:r>
          </a:p>
          <a:p>
            <a:pPr marL="0" indent="0">
              <a:lnSpc>
                <a:spcPct val="100000"/>
              </a:lnSpc>
              <a:spcBef>
                <a:spcPts val="1200"/>
              </a:spcBef>
              <a:buNone/>
            </a:pPr>
            <a:r>
              <a:rPr lang="en-US" sz="2400">
                <a:solidFill>
                  <a:srgbClr val="FFFFFF"/>
                </a:solidFill>
              </a:rPr>
              <a:t>99.99% availability, zero maintenance</a:t>
            </a:r>
          </a:p>
          <a:p>
            <a:pPr marL="0" indent="0">
              <a:lnSpc>
                <a:spcPct val="100000"/>
              </a:lnSpc>
              <a:spcBef>
                <a:spcPts val="1200"/>
              </a:spcBef>
              <a:buNone/>
            </a:pPr>
            <a:r>
              <a:rPr lang="en-US" sz="2400">
                <a:solidFill>
                  <a:srgbClr val="FFFFFF"/>
                </a:solidFill>
              </a:rPr>
              <a:t>Intelligent: learns and adapts to optimize performance</a:t>
            </a:r>
          </a:p>
          <a:p>
            <a:pPr marL="0" indent="0">
              <a:lnSpc>
                <a:spcPct val="100000"/>
              </a:lnSpc>
              <a:spcBef>
                <a:spcPts val="1200"/>
              </a:spcBef>
              <a:buNone/>
            </a:pPr>
            <a:r>
              <a:rPr lang="en-US" sz="2400">
                <a:solidFill>
                  <a:srgbClr val="FFFFFF"/>
                </a:solidFill>
              </a:rPr>
              <a:t>Secure and compliant to protect sensitive data</a:t>
            </a:r>
          </a:p>
          <a:p>
            <a:pPr marL="0" indent="0">
              <a:lnSpc>
                <a:spcPct val="100000"/>
              </a:lnSpc>
              <a:spcBef>
                <a:spcPts val="1200"/>
              </a:spcBef>
              <a:buNone/>
            </a:pPr>
            <a:r>
              <a:rPr lang="en-US" sz="2400">
                <a:solidFill>
                  <a:srgbClr val="FFFFFF"/>
                </a:solidFill>
              </a:rPr>
              <a:t>Geo-replication and restore-from-backup for data protection</a:t>
            </a:r>
          </a:p>
          <a:p>
            <a:pPr marL="0" indent="0">
              <a:lnSpc>
                <a:spcPct val="100000"/>
              </a:lnSpc>
              <a:spcBef>
                <a:spcPts val="1200"/>
              </a:spcBef>
              <a:buNone/>
            </a:pPr>
            <a:r>
              <a:rPr lang="en-US" sz="2400">
                <a:solidFill>
                  <a:srgbClr val="FFFFFF"/>
                </a:solidFill>
              </a:rPr>
              <a:t>Compatible with SQL Server 2014, 2016</a:t>
            </a:r>
          </a:p>
        </p:txBody>
      </p:sp>
      <p:sp>
        <p:nvSpPr>
          <p:cNvPr id="9" name="TextBox 8"/>
          <p:cNvSpPr txBox="1"/>
          <p:nvPr/>
        </p:nvSpPr>
        <p:spPr>
          <a:xfrm>
            <a:off x="275079" y="1114513"/>
            <a:ext cx="12160602" cy="683135"/>
          </a:xfrm>
          <a:prstGeom prst="rect">
            <a:avLst/>
          </a:prstGeom>
          <a:noFill/>
        </p:spPr>
        <p:txBody>
          <a:bodyPr wrap="square" lIns="182831" tIns="146264" rIns="182831" bIns="146264" rtlCol="0">
            <a:spAutoFit/>
          </a:bodyPr>
          <a:lstStyle/>
          <a:p>
            <a:pPr defTabSz="932470">
              <a:lnSpc>
                <a:spcPct val="90000"/>
              </a:lnSpc>
              <a:spcAft>
                <a:spcPts val="600"/>
              </a:spcAft>
            </a:pPr>
            <a:r>
              <a:rPr lang="en-US" sz="2800">
                <a:latin typeface="Segoe UI Light" panose="020B0502040204020203" pitchFamily="34" charset="0"/>
                <a:cs typeface="Segoe UI Light" panose="020B0502040204020203" pitchFamily="34" charset="0"/>
              </a:rPr>
              <a:t>Fully managed database-as-a-service that lets you focus on your business</a:t>
            </a:r>
          </a:p>
        </p:txBody>
      </p:sp>
      <p:grpSp>
        <p:nvGrpSpPr>
          <p:cNvPr id="3" name="Group 2"/>
          <p:cNvGrpSpPr/>
          <p:nvPr/>
        </p:nvGrpSpPr>
        <p:grpSpPr>
          <a:xfrm>
            <a:off x="776116" y="2791548"/>
            <a:ext cx="2177726" cy="2177416"/>
            <a:chOff x="832571" y="342012"/>
            <a:chExt cx="2178004" cy="2177694"/>
          </a:xfrm>
        </p:grpSpPr>
        <p:sp>
          <p:nvSpPr>
            <p:cNvPr id="16" name="Rectangle 15"/>
            <p:cNvSpPr/>
            <p:nvPr/>
          </p:nvSpPr>
          <p:spPr bwMode="ltGray">
            <a:xfrm>
              <a:off x="832571" y="342012"/>
              <a:ext cx="2178004" cy="2177694"/>
            </a:xfrm>
            <a:prstGeom prst="rect">
              <a:avLst/>
            </a:prstGeom>
            <a:solidFill>
              <a:srgbClr val="002050">
                <a:lumMod val="75000"/>
                <a:lumOff val="25000"/>
              </a:srgbClr>
            </a:solidFill>
            <a:ln w="9525" cap="flat" cmpd="sng" algn="ctr">
              <a:noFill/>
              <a:prstDash val="solid"/>
              <a:headEnd type="none" w="med" len="med"/>
              <a:tailEnd type="none" w="med" len="med"/>
            </a:ln>
            <a:effectLst/>
          </p:spPr>
          <p:txBody>
            <a:bodyPr vert="horz" wrap="square" lIns="89619" tIns="44809" rIns="89619" bIns="44809" numCol="1" rtlCol="0" anchor="t" anchorCtr="0" compatLnSpc="1">
              <a:prstTxWarp prst="textNoShape">
                <a:avLst/>
              </a:prstTxWarp>
            </a:bodyPr>
            <a:lstStyle/>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Azure</a:t>
              </a:r>
            </a:p>
            <a:p>
              <a:pPr algn="ctr" defTabSz="895832" fontAlgn="base">
                <a:spcBef>
                  <a:spcPct val="0"/>
                </a:spcBef>
                <a:spcAft>
                  <a:spcPct val="0"/>
                </a:spcAft>
              </a:pPr>
              <a:r>
                <a:rPr lang="en-US" sz="2157" kern="0">
                  <a:gradFill>
                    <a:gsLst>
                      <a:gs pos="0">
                        <a:srgbClr val="FFFFFF"/>
                      </a:gs>
                      <a:gs pos="100000">
                        <a:srgbClr val="FFFFFF"/>
                      </a:gs>
                    </a:gsLst>
                    <a:lin ang="5400000" scaled="0"/>
                  </a:gradFill>
                  <a:latin typeface="Segoe UI"/>
                </a:rPr>
                <a:t>SQL Database</a:t>
              </a:r>
            </a:p>
          </p:txBody>
        </p:sp>
        <p:pic>
          <p:nvPicPr>
            <p:cNvPr id="17" name="Picture 2" descr="C:\Users\chrisw\Desktop\Cloud Services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ltGray">
            <a:xfrm>
              <a:off x="1921572" y="1707155"/>
              <a:ext cx="992453" cy="684393"/>
            </a:xfrm>
            <a:prstGeom prst="rect">
              <a:avLst/>
            </a:prstGeom>
            <a:noFill/>
            <a:extLst>
              <a:ext uri="{909E8E84-426E-40DD-AFC4-6F175D3DCCD1}">
                <a14:hiddenFill xmlns:a14="http://schemas.microsoft.com/office/drawing/2010/main">
                  <a:solidFill>
                    <a:srgbClr val="FFFFFF"/>
                  </a:solidFill>
                </a14:hiddenFill>
              </a:ext>
            </a:extLst>
          </p:spPr>
        </p:pic>
        <p:sp>
          <p:nvSpPr>
            <p:cNvPr id="18" name="Flowchart: Magnetic Disk 10"/>
            <p:cNvSpPr/>
            <p:nvPr/>
          </p:nvSpPr>
          <p:spPr bwMode="auto">
            <a:xfrm>
              <a:off x="1825023" y="1707154"/>
              <a:ext cx="286352" cy="37141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0" tIns="89618" rIns="0" bIns="0" numCol="1" spcCol="0" rtlCol="0" fromWordArt="0" anchor="ctr" anchorCtr="0" forceAA="0" compatLnSpc="1">
              <a:prstTxWarp prst="textNoShape">
                <a:avLst/>
              </a:prstTxWarp>
              <a:noAutofit/>
            </a:bodyPr>
            <a:lstStyle/>
            <a:p>
              <a:pPr algn="ctr" defTabSz="913835" fontAlgn="base">
                <a:spcBef>
                  <a:spcPct val="0"/>
                </a:spcBef>
                <a:spcAft>
                  <a:spcPct val="0"/>
                </a:spcAft>
                <a:defRPr/>
              </a:pPr>
              <a:r>
                <a:rPr lang="en-US" sz="1200" b="1" kern="0">
                  <a:ln>
                    <a:solidFill>
                      <a:srgbClr val="FFFFFF">
                        <a:alpha val="0"/>
                      </a:srgbClr>
                    </a:solidFill>
                  </a:ln>
                  <a:solidFill>
                    <a:srgbClr val="0078D7">
                      <a:lumMod val="75000"/>
                    </a:srgbClr>
                  </a:solidFill>
                  <a:latin typeface="Segoe UI"/>
                  <a:ea typeface="Segoe UI" pitchFamily="34" charset="0"/>
                  <a:cs typeface="Segoe UI" pitchFamily="34" charset="0"/>
                </a:rPr>
                <a:t>SQL</a:t>
              </a:r>
            </a:p>
          </p:txBody>
        </p:sp>
      </p:grpSp>
    </p:spTree>
    <p:extLst>
      <p:ext uri="{BB962C8B-B14F-4D97-AF65-F5344CB8AC3E}">
        <p14:creationId xmlns:p14="http://schemas.microsoft.com/office/powerpoint/2010/main" val="42242325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Box 166"/>
          <p:cNvSpPr txBox="1"/>
          <p:nvPr/>
        </p:nvSpPr>
        <p:spPr>
          <a:xfrm>
            <a:off x="5225952" y="2993865"/>
            <a:ext cx="7136918" cy="1948295"/>
          </a:xfrm>
          <a:prstGeom prst="rect">
            <a:avLst/>
          </a:prstGeom>
          <a:noFill/>
        </p:spPr>
        <p:txBody>
          <a:bodyPr wrap="square" rtlCol="0">
            <a:spAutoFit/>
          </a:bodyPr>
          <a:lstStyle/>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Security isolation with Azure VNET &amp; private IPs</a:t>
            </a:r>
          </a:p>
          <a:p>
            <a:pPr defTabSz="970048">
              <a:lnSpc>
                <a:spcPct val="90000"/>
              </a:lnSpc>
              <a:spcBef>
                <a:spcPts val="612"/>
              </a:spcBef>
              <a:spcAft>
                <a:spcPts val="1224"/>
              </a:spcAft>
              <a:buSzPct val="90000"/>
              <a:defRPr/>
            </a:pPr>
            <a:r>
              <a:rPr lang="en-US" sz="2448" kern="0">
                <a:latin typeface="Segoe UI" panose="020B0502040204020203" pitchFamily="34" charset="0"/>
                <a:cs typeface="Segoe UI" panose="020B0502040204020203" pitchFamily="34" charset="0"/>
                <a:sym typeface="Wingdings" panose="05000000000000000000" pitchFamily="2" charset="2"/>
              </a:rPr>
              <a:t>Near 100% surface compatibility to SQL Server </a:t>
            </a:r>
          </a:p>
          <a:p>
            <a:pPr marL="356614" indent="-356614" defTabSz="970048">
              <a:lnSpc>
                <a:spcPct val="90000"/>
              </a:lnSpc>
              <a:spcBef>
                <a:spcPts val="612"/>
              </a:spcBef>
              <a:spcAft>
                <a:spcPts val="1224"/>
              </a:spcAft>
              <a:buSzPct val="90000"/>
              <a:buFont typeface="Arial" panose="020B0604020202020204" pitchFamily="34" charset="0"/>
              <a:buChar char="•"/>
              <a:defRPr/>
            </a:pPr>
            <a:r>
              <a:rPr lang="en-US" sz="2448" kern="0">
                <a:latin typeface="Segoe UI" panose="020B0502040204020203" pitchFamily="34" charset="0"/>
                <a:cs typeface="Segoe UI" panose="020B0502040204020203" pitchFamily="34" charset="0"/>
                <a:sym typeface="Wingdings" panose="05000000000000000000" pitchFamily="2" charset="2"/>
              </a:rPr>
              <a:t>SQL Agent, cross DB queries, R, CLR, Service Broker, …</a:t>
            </a:r>
          </a:p>
        </p:txBody>
      </p:sp>
      <p:sp>
        <p:nvSpPr>
          <p:cNvPr id="57" name="Rectangle 22"/>
          <p:cNvSpPr>
            <a:spLocks noChangeArrowheads="1"/>
          </p:cNvSpPr>
          <p:nvPr/>
        </p:nvSpPr>
        <p:spPr bwMode="auto">
          <a:xfrm>
            <a:off x="315284" y="160448"/>
            <a:ext cx="9821335"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defTabSz="1243431" fontAlgn="base">
              <a:spcBef>
                <a:spcPct val="0"/>
              </a:spcBef>
              <a:spcAft>
                <a:spcPct val="0"/>
              </a:spcAft>
              <a:defRPr/>
            </a:pPr>
            <a:r>
              <a:rPr lang="en-US" sz="4488" kern="0" spc="-153">
                <a:latin typeface="Segoe UI Semibold" panose="020B0702040204020203" pitchFamily="34" charset="0"/>
                <a:cs typeface="Segoe UI Semibold" panose="020B0702040204020203" pitchFamily="34" charset="0"/>
              </a:rPr>
              <a:t>Azure SQL Database </a:t>
            </a:r>
            <a:r>
              <a:rPr lang="en-US" sz="4488" kern="0" spc="-153">
                <a:solidFill>
                  <a:schemeClr val="tx2"/>
                </a:solidFill>
                <a:latin typeface="Segoe UI Semibold" panose="020B0702040204020203" pitchFamily="34" charset="0"/>
                <a:cs typeface="Segoe UI Semibold" panose="020B0702040204020203" pitchFamily="34" charset="0"/>
              </a:rPr>
              <a:t>Managed Instance </a:t>
            </a:r>
            <a:endParaRPr lang="en-US" sz="3264" kern="0" spc="-153" baseline="30000">
              <a:solidFill>
                <a:schemeClr val="tx2"/>
              </a:solidFill>
              <a:latin typeface="Segoe UI Semibold" panose="020B0702040204020203" pitchFamily="34" charset="0"/>
              <a:cs typeface="Segoe UI Semibold" panose="020B0702040204020203" pitchFamily="34" charset="0"/>
            </a:endParaRPr>
          </a:p>
        </p:txBody>
      </p:sp>
      <p:cxnSp>
        <p:nvCxnSpPr>
          <p:cNvPr id="1387" name="Straight Connector 1386">
            <a:extLst>
              <a:ext uri="{FF2B5EF4-FFF2-40B4-BE49-F238E27FC236}">
                <a16:creationId xmlns:a16="http://schemas.microsoft.com/office/drawing/2014/main" id="{CD679DE2-A0A2-412E-8912-A42D54ED5D97}"/>
              </a:ext>
            </a:extLst>
          </p:cNvPr>
          <p:cNvCxnSpPr/>
          <p:nvPr/>
        </p:nvCxnSpPr>
        <p:spPr>
          <a:xfrm>
            <a:off x="-70077" y="1641575"/>
            <a:ext cx="12432948" cy="0"/>
          </a:xfrm>
          <a:prstGeom prst="line">
            <a:avLst/>
          </a:prstGeom>
          <a:ln>
            <a:solidFill>
              <a:srgbClr val="073A65"/>
            </a:solidFill>
          </a:ln>
        </p:spPr>
        <p:style>
          <a:lnRef idx="1">
            <a:schemeClr val="accent1"/>
          </a:lnRef>
          <a:fillRef idx="0">
            <a:schemeClr val="accent1"/>
          </a:fillRef>
          <a:effectRef idx="0">
            <a:schemeClr val="accent1"/>
          </a:effectRef>
          <a:fontRef idx="minor">
            <a:schemeClr val="tx1"/>
          </a:fontRef>
        </p:style>
      </p:cxnSp>
      <p:sp>
        <p:nvSpPr>
          <p:cNvPr id="26" name="Freeform 266">
            <a:extLst>
              <a:ext uri="{FF2B5EF4-FFF2-40B4-BE49-F238E27FC236}">
                <a16:creationId xmlns:a16="http://schemas.microsoft.com/office/drawing/2014/main" id="{ED13536A-F3CE-42F0-9F9C-54A212AEFE09}"/>
              </a:ext>
            </a:extLst>
          </p:cNvPr>
          <p:cNvSpPr>
            <a:spLocks noChangeAspect="1"/>
          </p:cNvSpPr>
          <p:nvPr/>
        </p:nvSpPr>
        <p:spPr bwMode="black">
          <a:xfrm>
            <a:off x="424405" y="1962130"/>
            <a:ext cx="4654791" cy="295282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FFFFFF"/>
          </a:solidFill>
          <a:ln>
            <a:noFill/>
          </a:ln>
        </p:spPr>
        <p:txBody>
          <a:bodyPr vert="horz" wrap="square" lIns="93209" tIns="46606" rIns="93209" bIns="46606" numCol="1" anchor="t" anchorCtr="0" compatLnSpc="1">
            <a:prstTxWarp prst="textNoShape">
              <a:avLst/>
            </a:prstTxWarp>
          </a:bodyPr>
          <a:lstStyle/>
          <a:p>
            <a:pPr defTabSz="950973">
              <a:defRPr/>
            </a:pPr>
            <a:endParaRPr lang="en-US" sz="1835" kern="0">
              <a:latin typeface="Segoe UI"/>
            </a:endParaRPr>
          </a:p>
        </p:txBody>
      </p:sp>
      <p:cxnSp>
        <p:nvCxnSpPr>
          <p:cNvPr id="27" name="Straight Arrow Connector 26">
            <a:extLst>
              <a:ext uri="{FF2B5EF4-FFF2-40B4-BE49-F238E27FC236}">
                <a16:creationId xmlns:a16="http://schemas.microsoft.com/office/drawing/2014/main" id="{CBD41F50-011B-47E2-8952-C6DE0235FD38}"/>
              </a:ext>
            </a:extLst>
          </p:cNvPr>
          <p:cNvCxnSpPr>
            <a:cxnSpLocks/>
          </p:cNvCxnSpPr>
          <p:nvPr/>
        </p:nvCxnSpPr>
        <p:spPr>
          <a:xfrm rot="5400000" flipH="1">
            <a:off x="2394827" y="5541987"/>
            <a:ext cx="1254063" cy="0"/>
          </a:xfrm>
          <a:prstGeom prst="straightConnector1">
            <a:avLst/>
          </a:prstGeom>
          <a:ln w="41275">
            <a:solidFill>
              <a:srgbClr val="0078D7"/>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0B95CA-D6A3-4988-A533-DCB58B537BCD}"/>
              </a:ext>
            </a:extLst>
          </p:cNvPr>
          <p:cNvSpPr/>
          <p:nvPr/>
        </p:nvSpPr>
        <p:spPr bwMode="auto">
          <a:xfrm>
            <a:off x="1879329" y="3156780"/>
            <a:ext cx="2252513" cy="1455741"/>
          </a:xfrm>
          <a:prstGeom prst="rect">
            <a:avLst/>
          </a:prstGeom>
          <a:noFill/>
          <a:ln w="19050" cap="flat" cmpd="sng" algn="ctr">
            <a:solidFill>
              <a:schemeClr val="bg2">
                <a:lumMod val="75000"/>
              </a:schemeClr>
            </a:solidFill>
            <a:prstDash val="sysDash"/>
            <a:miter lim="800000"/>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8" fontAlgn="base">
              <a:lnSpc>
                <a:spcPct val="90000"/>
              </a:lnSpc>
              <a:spcBef>
                <a:spcPct val="0"/>
              </a:spcBef>
              <a:spcAft>
                <a:spcPct val="0"/>
              </a:spcAft>
              <a:defRPr/>
            </a:pPr>
            <a:endParaRPr lang="en-US" sz="2497" kern="0" err="1">
              <a:latin typeface="Segoe UI Semilight"/>
              <a:ea typeface="Segoe UI" pitchFamily="34" charset="0"/>
              <a:cs typeface="Segoe UI" pitchFamily="34" charset="0"/>
            </a:endParaRPr>
          </a:p>
        </p:txBody>
      </p:sp>
      <p:pic>
        <p:nvPicPr>
          <p:cNvPr id="29" name="Picture 28">
            <a:extLst>
              <a:ext uri="{FF2B5EF4-FFF2-40B4-BE49-F238E27FC236}">
                <a16:creationId xmlns:a16="http://schemas.microsoft.com/office/drawing/2014/main" id="{4538BA76-7512-4A00-AA53-1F30B9BC8215}"/>
              </a:ext>
            </a:extLst>
          </p:cNvPr>
          <p:cNvPicPr>
            <a:picLocks noChangeAspect="1"/>
          </p:cNvPicPr>
          <p:nvPr/>
        </p:nvPicPr>
        <p:blipFill>
          <a:blip r:embed="rId3"/>
          <a:stretch>
            <a:fillRect/>
          </a:stretch>
        </p:blipFill>
        <p:spPr>
          <a:xfrm>
            <a:off x="2763604" y="5585054"/>
            <a:ext cx="521215" cy="852898"/>
          </a:xfrm>
          <a:prstGeom prst="rect">
            <a:avLst/>
          </a:prstGeom>
        </p:spPr>
      </p:pic>
      <p:cxnSp>
        <p:nvCxnSpPr>
          <p:cNvPr id="30" name="Straight Connector 29">
            <a:extLst>
              <a:ext uri="{FF2B5EF4-FFF2-40B4-BE49-F238E27FC236}">
                <a16:creationId xmlns:a16="http://schemas.microsoft.com/office/drawing/2014/main" id="{8F7A30FA-A1C9-4A6F-A6AE-120347EF3990}"/>
              </a:ext>
            </a:extLst>
          </p:cNvPr>
          <p:cNvCxnSpPr/>
          <p:nvPr/>
        </p:nvCxnSpPr>
        <p:spPr>
          <a:xfrm>
            <a:off x="1672949" y="6488285"/>
            <a:ext cx="2538679" cy="0"/>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FF3811ED-18FB-4BCD-A687-D66F482C003B}"/>
              </a:ext>
            </a:extLst>
          </p:cNvPr>
          <p:cNvGrpSpPr/>
          <p:nvPr/>
        </p:nvGrpSpPr>
        <p:grpSpPr>
          <a:xfrm>
            <a:off x="1672948" y="2809724"/>
            <a:ext cx="2558999" cy="1898509"/>
            <a:chOff x="1798637" y="1330744"/>
            <a:chExt cx="1905000" cy="1480718"/>
          </a:xfrm>
        </p:grpSpPr>
        <p:sp>
          <p:nvSpPr>
            <p:cNvPr id="33" name="Rectangle 32">
              <a:extLst>
                <a:ext uri="{FF2B5EF4-FFF2-40B4-BE49-F238E27FC236}">
                  <a16:creationId xmlns:a16="http://schemas.microsoft.com/office/drawing/2014/main" id="{6A2E225B-DF9A-4400-9038-79AE7D30CE10}"/>
                </a:ext>
              </a:extLst>
            </p:cNvPr>
            <p:cNvSpPr/>
            <p:nvPr/>
          </p:nvSpPr>
          <p:spPr bwMode="auto">
            <a:xfrm>
              <a:off x="1798637" y="1439862"/>
              <a:ext cx="1905000" cy="1371600"/>
            </a:xfrm>
            <a:prstGeom prst="rect">
              <a:avLst/>
            </a:prstGeom>
            <a:noFill/>
            <a:ln w="158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err="1">
                <a:solidFill>
                  <a:schemeClr val="tx1"/>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4C0644FA-6D6E-4D8E-9112-48E62E9FA525}"/>
                </a:ext>
              </a:extLst>
            </p:cNvPr>
            <p:cNvSpPr txBox="1"/>
            <p:nvPr/>
          </p:nvSpPr>
          <p:spPr>
            <a:xfrm>
              <a:off x="1957788" y="1330744"/>
              <a:ext cx="1429519" cy="369732"/>
            </a:xfrm>
            <a:prstGeom prst="rect">
              <a:avLst/>
            </a:prstGeom>
            <a:noFill/>
          </p:spPr>
          <p:txBody>
            <a:bodyPr wrap="square" lIns="186494" tIns="149195" rIns="186494" bIns="149195" rtlCol="0">
              <a:spAutoFit/>
            </a:bodyPr>
            <a:lstStyle/>
            <a:p>
              <a:pPr defTabSz="932417">
                <a:lnSpc>
                  <a:spcPct val="90000"/>
                </a:lnSpc>
                <a:spcAft>
                  <a:spcPts val="612"/>
                </a:spcAft>
              </a:pPr>
              <a:r>
                <a:rPr lang="en-US" sz="1223" kern="0"/>
                <a:t>VNET</a:t>
              </a:r>
            </a:p>
          </p:txBody>
        </p:sp>
      </p:grpSp>
      <p:pic>
        <p:nvPicPr>
          <p:cNvPr id="35" name="Picture 34">
            <a:extLst>
              <a:ext uri="{FF2B5EF4-FFF2-40B4-BE49-F238E27FC236}">
                <a16:creationId xmlns:a16="http://schemas.microsoft.com/office/drawing/2014/main" id="{45133D6E-6127-4E78-AB03-FFA64D47F1C1}"/>
              </a:ext>
            </a:extLst>
          </p:cNvPr>
          <p:cNvPicPr>
            <a:picLocks noChangeAspect="1"/>
          </p:cNvPicPr>
          <p:nvPr/>
        </p:nvPicPr>
        <p:blipFill>
          <a:blip r:embed="rId3"/>
          <a:stretch>
            <a:fillRect/>
          </a:stretch>
        </p:blipFill>
        <p:spPr>
          <a:xfrm>
            <a:off x="3430824" y="5600681"/>
            <a:ext cx="511665" cy="837271"/>
          </a:xfrm>
          <a:prstGeom prst="rect">
            <a:avLst/>
          </a:prstGeom>
        </p:spPr>
      </p:pic>
      <p:pic>
        <p:nvPicPr>
          <p:cNvPr id="36" name="Picture 35">
            <a:extLst>
              <a:ext uri="{FF2B5EF4-FFF2-40B4-BE49-F238E27FC236}">
                <a16:creationId xmlns:a16="http://schemas.microsoft.com/office/drawing/2014/main" id="{78D1659A-B90B-418F-A231-B72087F92A91}"/>
              </a:ext>
            </a:extLst>
          </p:cNvPr>
          <p:cNvPicPr>
            <a:picLocks noChangeAspect="1"/>
          </p:cNvPicPr>
          <p:nvPr/>
        </p:nvPicPr>
        <p:blipFill>
          <a:blip r:embed="rId3"/>
          <a:stretch>
            <a:fillRect/>
          </a:stretch>
        </p:blipFill>
        <p:spPr>
          <a:xfrm>
            <a:off x="2149103" y="5585054"/>
            <a:ext cx="521216" cy="852898"/>
          </a:xfrm>
          <a:prstGeom prst="rect">
            <a:avLst/>
          </a:prstGeom>
        </p:spPr>
      </p:pic>
      <p:pic>
        <p:nvPicPr>
          <p:cNvPr id="37" name="Picture 36">
            <a:extLst>
              <a:ext uri="{FF2B5EF4-FFF2-40B4-BE49-F238E27FC236}">
                <a16:creationId xmlns:a16="http://schemas.microsoft.com/office/drawing/2014/main" id="{75FE47BA-EF43-46C0-8C56-B57253286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9103" y="3401649"/>
            <a:ext cx="705068" cy="739730"/>
          </a:xfrm>
          <a:prstGeom prst="rect">
            <a:avLst/>
          </a:prstGeom>
        </p:spPr>
      </p:pic>
      <p:pic>
        <p:nvPicPr>
          <p:cNvPr id="38" name="Picture 37">
            <a:extLst>
              <a:ext uri="{FF2B5EF4-FFF2-40B4-BE49-F238E27FC236}">
                <a16:creationId xmlns:a16="http://schemas.microsoft.com/office/drawing/2014/main" id="{B654858D-0E1E-4CBE-81E9-68628B565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9597" y="3400125"/>
            <a:ext cx="705068" cy="739730"/>
          </a:xfrm>
          <a:prstGeom prst="rect">
            <a:avLst/>
          </a:prstGeom>
        </p:spPr>
      </p:pic>
      <p:sp>
        <p:nvSpPr>
          <p:cNvPr id="39" name="TextBox 38">
            <a:extLst>
              <a:ext uri="{FF2B5EF4-FFF2-40B4-BE49-F238E27FC236}">
                <a16:creationId xmlns:a16="http://schemas.microsoft.com/office/drawing/2014/main" id="{BDC89FA7-A469-4B01-BBFA-5FEE220CF8DA}"/>
              </a:ext>
            </a:extLst>
          </p:cNvPr>
          <p:cNvSpPr txBox="1"/>
          <p:nvPr/>
        </p:nvSpPr>
        <p:spPr>
          <a:xfrm>
            <a:off x="2025201" y="4137541"/>
            <a:ext cx="2238177" cy="542449"/>
          </a:xfrm>
          <a:prstGeom prst="rect">
            <a:avLst/>
          </a:prstGeom>
          <a:noFill/>
        </p:spPr>
        <p:txBody>
          <a:bodyPr wrap="none" lIns="190234" tIns="152188" rIns="190234" bIns="152188" rtlCol="0">
            <a:spAutoFit/>
          </a:bodyPr>
          <a:lstStyle/>
          <a:p>
            <a:pPr>
              <a:lnSpc>
                <a:spcPct val="90000"/>
              </a:lnSpc>
              <a:spcAft>
                <a:spcPts val="624"/>
              </a:spcAft>
            </a:pPr>
            <a:r>
              <a:rPr lang="en-US" sz="1664"/>
              <a:t>Managed Instances</a:t>
            </a:r>
          </a:p>
        </p:txBody>
      </p:sp>
      <p:sp>
        <p:nvSpPr>
          <p:cNvPr id="41" name="TextBox 40">
            <a:extLst>
              <a:ext uri="{FF2B5EF4-FFF2-40B4-BE49-F238E27FC236}">
                <a16:creationId xmlns:a16="http://schemas.microsoft.com/office/drawing/2014/main" id="{011BE99D-58D6-408A-99D8-251B484ACFE7}"/>
              </a:ext>
            </a:extLst>
          </p:cNvPr>
          <p:cNvSpPr txBox="1"/>
          <p:nvPr/>
        </p:nvSpPr>
        <p:spPr>
          <a:xfrm>
            <a:off x="239629" y="890687"/>
            <a:ext cx="9892863" cy="531812"/>
          </a:xfrm>
          <a:prstGeom prst="rect">
            <a:avLst/>
          </a:prstGeom>
          <a:noFill/>
        </p:spPr>
        <p:txBody>
          <a:bodyPr wrap="square" rtlCol="0">
            <a:spAutoFit/>
          </a:bodyPr>
          <a:lstStyle/>
          <a:p>
            <a:pPr defTabSz="1243431">
              <a:defRPr/>
            </a:pPr>
            <a:r>
              <a:rPr lang="en-US" sz="2856">
                <a:latin typeface="Segoe UI" panose="020B0502040204020203" pitchFamily="34" charset="0"/>
                <a:cs typeface="Segoe UI" panose="020B0502040204020203" pitchFamily="34" charset="0"/>
              </a:rPr>
              <a:t>Migrate a fleet into PaaS without application re-architecture</a:t>
            </a:r>
            <a:endParaRPr lang="en-US" sz="2652" kern="0">
              <a:latin typeface="Segoe UI" panose="020B0502040204020203" pitchFamily="34" charset="0"/>
              <a:cs typeface="Segoe UI" panose="020B0502040204020203" pitchFamily="34" charset="0"/>
            </a:endParaRPr>
          </a:p>
        </p:txBody>
      </p:sp>
      <p:sp>
        <p:nvSpPr>
          <p:cNvPr id="19" name="Title 1">
            <a:extLst>
              <a:ext uri="{FF2B5EF4-FFF2-40B4-BE49-F238E27FC236}">
                <a16:creationId xmlns:a16="http://schemas.microsoft.com/office/drawing/2014/main" id="{15325C8F-DA2C-4A70-9D45-47DD15EE5872}"/>
              </a:ext>
            </a:extLst>
          </p:cNvPr>
          <p:cNvSpPr txBox="1">
            <a:spLocks/>
          </p:cNvSpPr>
          <p:nvPr/>
        </p:nvSpPr>
        <p:spPr>
          <a:xfrm rot="2297231">
            <a:off x="8856405" y="44890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solidFill>
                  <a:schemeClr val="tx1"/>
                </a:solidFill>
                <a:latin typeface="Segoe UI Semibold" panose="020B0702040204020203" pitchFamily="34" charset="0"/>
                <a:cs typeface="Segoe UI Semibold" panose="020B0702040204020203" pitchFamily="34" charset="0"/>
              </a:rPr>
              <a:t>Announcing </a:t>
            </a:r>
          </a:p>
        </p:txBody>
      </p:sp>
    </p:spTree>
    <p:extLst>
      <p:ext uri="{BB962C8B-B14F-4D97-AF65-F5344CB8AC3E}">
        <p14:creationId xmlns:p14="http://schemas.microsoft.com/office/powerpoint/2010/main" val="265836819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64" presetClass="path" presetSubtype="0" accel="50000" decel="50000" fill="hold" nodeType="afterEffect">
                                  <p:stCondLst>
                                    <p:cond delay="0"/>
                                  </p:stCondLst>
                                  <p:childTnLst>
                                    <p:animMotion origin="layout" path="M 2.77556E-17 7.40741E-7 L 0.00664 -0.31782 " pathEditMode="relative" rAng="0" ptsTypes="AA">
                                      <p:cBhvr>
                                        <p:cTn id="17" dur="2000" fill="hold"/>
                                        <p:tgtEl>
                                          <p:spTgt spid="36"/>
                                        </p:tgtEl>
                                        <p:attrNameLst>
                                          <p:attrName>ppt_x</p:attrName>
                                          <p:attrName>ppt_y</p:attrName>
                                        </p:attrNameLst>
                                      </p:cBhvr>
                                      <p:rCtr x="326" y="-15903"/>
                                    </p:animMotion>
                                  </p:childTnLst>
                                </p:cTn>
                              </p:par>
                            </p:childTnLst>
                          </p:cTn>
                        </p:par>
                        <p:par>
                          <p:cTn id="18" fill="hold">
                            <p:stCondLst>
                              <p:cond delay="3000"/>
                            </p:stCondLst>
                            <p:childTnLst>
                              <p:par>
                                <p:cTn id="19" presetID="64" presetClass="path" presetSubtype="0" accel="50000" decel="50000" fill="hold" nodeType="afterEffect">
                                  <p:stCondLst>
                                    <p:cond delay="0"/>
                                  </p:stCondLst>
                                  <p:childTnLst>
                                    <p:animMotion origin="layout" path="M 1.04167E-6 7.40741E-7 L 0.00286 -0.31782 " pathEditMode="relative" rAng="0" ptsTypes="AA">
                                      <p:cBhvr>
                                        <p:cTn id="20" dur="2000" fill="hold"/>
                                        <p:tgtEl>
                                          <p:spTgt spid="29"/>
                                        </p:tgtEl>
                                        <p:attrNameLst>
                                          <p:attrName>ppt_x</p:attrName>
                                          <p:attrName>ppt_y</p:attrName>
                                        </p:attrNameLst>
                                      </p:cBhvr>
                                      <p:rCtr x="143" y="-15903"/>
                                    </p:animMotion>
                                  </p:childTnLst>
                                </p:cTn>
                              </p:par>
                            </p:childTnLst>
                          </p:cTn>
                        </p:par>
                        <p:par>
                          <p:cTn id="21" fill="hold">
                            <p:stCondLst>
                              <p:cond delay="5000"/>
                            </p:stCondLst>
                            <p:childTnLst>
                              <p:par>
                                <p:cTn id="22" presetID="64" presetClass="path" presetSubtype="0" accel="50000" decel="50000" fill="hold" nodeType="afterEffect">
                                  <p:stCondLst>
                                    <p:cond delay="0"/>
                                  </p:stCondLst>
                                  <p:childTnLst>
                                    <p:animMotion origin="layout" path="M -4.16667E-6 3.33333E-6 L -0.00403 -0.31898 " pathEditMode="relative" rAng="0" ptsTypes="AA">
                                      <p:cBhvr>
                                        <p:cTn id="23" dur="2000" fill="hold"/>
                                        <p:tgtEl>
                                          <p:spTgt spid="35"/>
                                        </p:tgtEl>
                                        <p:attrNameLst>
                                          <p:attrName>ppt_x</p:attrName>
                                          <p:attrName>ppt_y</p:attrName>
                                        </p:attrNameLst>
                                      </p:cBhvr>
                                      <p:rCtr x="-208" y="-15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Introducing SQL Data Warehouse</a:t>
            </a:r>
          </a:p>
        </p:txBody>
      </p:sp>
      <p:sp>
        <p:nvSpPr>
          <p:cNvPr id="3" name="Text Placeholder 2"/>
          <p:cNvSpPr>
            <a:spLocks noGrp="1"/>
          </p:cNvSpPr>
          <p:nvPr>
            <p:ph type="body" sz="quarter" idx="10"/>
          </p:nvPr>
        </p:nvSpPr>
        <p:spPr>
          <a:xfrm>
            <a:off x="275397" y="1213143"/>
            <a:ext cx="11885683" cy="1329425"/>
          </a:xfrm>
        </p:spPr>
        <p:txBody>
          <a:bodyPr/>
          <a:lstStyle/>
          <a:p>
            <a:pPr algn="ctr"/>
            <a:r>
              <a:rPr lang="en-US" sz="2400">
                <a:solidFill>
                  <a:schemeClr val="tx1"/>
                </a:solidFill>
              </a:rPr>
              <a:t>Fully managed relational data warehouse-as-a-service</a:t>
            </a:r>
          </a:p>
          <a:p>
            <a:pPr algn="ctr"/>
            <a:r>
              <a:rPr lang="en-US" sz="2400">
                <a:solidFill>
                  <a:schemeClr val="tx1"/>
                </a:solidFill>
              </a:rPr>
              <a:t>The first elastic cloud data warehouse with enterprise-grade capabilities</a:t>
            </a:r>
          </a:p>
          <a:p>
            <a:pPr algn="ctr"/>
            <a:r>
              <a:rPr lang="en-US" sz="2400">
                <a:solidFill>
                  <a:schemeClr val="tx1"/>
                </a:solidFill>
              </a:rPr>
              <a:t>Support your smallest to largest data sets</a:t>
            </a:r>
          </a:p>
        </p:txBody>
      </p:sp>
      <p:sp>
        <p:nvSpPr>
          <p:cNvPr id="4" name="Rectangle 3"/>
          <p:cNvSpPr/>
          <p:nvPr/>
        </p:nvSpPr>
        <p:spPr bwMode="auto">
          <a:xfrm>
            <a:off x="-14903" y="2632454"/>
            <a:ext cx="12433124" cy="436162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105" name="Group 104"/>
          <p:cNvGrpSpPr/>
          <p:nvPr/>
        </p:nvGrpSpPr>
        <p:grpSpPr>
          <a:xfrm>
            <a:off x="3318410" y="3242748"/>
            <a:ext cx="1295117" cy="1071210"/>
            <a:chOff x="3318039" y="3242715"/>
            <a:chExt cx="1295282" cy="1071347"/>
          </a:xfrm>
        </p:grpSpPr>
        <p:sp>
          <p:nvSpPr>
            <p:cNvPr id="106" name="21 INE 1"/>
            <p:cNvSpPr/>
            <p:nvPr/>
          </p:nvSpPr>
          <p:spPr bwMode="auto">
            <a:xfrm>
              <a:off x="3318039"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07" name="1 GEAR"/>
            <p:cNvGrpSpPr>
              <a:grpSpLocks noChangeAspect="1"/>
            </p:cNvGrpSpPr>
            <p:nvPr/>
          </p:nvGrpSpPr>
          <p:grpSpPr>
            <a:xfrm>
              <a:off x="3707871" y="3242715"/>
              <a:ext cx="548640" cy="548640"/>
              <a:chOff x="3427632" y="3858620"/>
              <a:chExt cx="676353" cy="704919"/>
            </a:xfrm>
          </p:grpSpPr>
          <p:sp>
            <p:nvSpPr>
              <p:cNvPr id="108" name="Oval 10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09" name="Freeform 108"/>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11" name="Group 110"/>
          <p:cNvGrpSpPr/>
          <p:nvPr/>
        </p:nvGrpSpPr>
        <p:grpSpPr>
          <a:xfrm>
            <a:off x="307605" y="3078751"/>
            <a:ext cx="3199991" cy="3007742"/>
            <a:chOff x="306849" y="3078698"/>
            <a:chExt cx="3200400" cy="3008126"/>
          </a:xfrm>
        </p:grpSpPr>
        <p:sp>
          <p:nvSpPr>
            <p:cNvPr id="112" name="Rectangle 111"/>
            <p:cNvSpPr/>
            <p:nvPr/>
          </p:nvSpPr>
          <p:spPr bwMode="auto">
            <a:xfrm>
              <a:off x="306849" y="3078698"/>
              <a:ext cx="3200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Elastic scale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13" name="Group 112"/>
            <p:cNvGrpSpPr/>
            <p:nvPr/>
          </p:nvGrpSpPr>
          <p:grpSpPr>
            <a:xfrm>
              <a:off x="473611" y="4368838"/>
              <a:ext cx="2872205" cy="1717986"/>
              <a:chOff x="313191" y="4096124"/>
              <a:chExt cx="2872205" cy="1717986"/>
            </a:xfrm>
          </p:grpSpPr>
          <p:grpSp>
            <p:nvGrpSpPr>
              <p:cNvPr id="114" name="Group 113"/>
              <p:cNvGrpSpPr>
                <a:grpSpLocks noChangeAspect="1"/>
              </p:cNvGrpSpPr>
              <p:nvPr/>
            </p:nvGrpSpPr>
            <p:grpSpPr>
              <a:xfrm>
                <a:off x="2782015" y="4360362"/>
                <a:ext cx="403381" cy="376649"/>
                <a:chOff x="-5364163" y="-2738437"/>
                <a:chExt cx="4327525" cy="4054475"/>
              </a:xfrm>
              <a:solidFill>
                <a:schemeClr val="accent4"/>
              </a:solidFill>
            </p:grpSpPr>
            <p:sp>
              <p:nvSpPr>
                <p:cNvPr id="148"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49"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0"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1"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2"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3"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4"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5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sp>
              <p:nvSpPr>
                <p:cNvPr id="16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50971"/>
                  <a:endParaRPr lang="en-US" sz="3060">
                    <a:solidFill>
                      <a:prstClr val="black"/>
                    </a:solidFill>
                    <a:latin typeface="Segoe UI"/>
                  </a:endParaRPr>
                </a:p>
              </p:txBody>
            </p:sp>
          </p:grpSp>
          <p:pic>
            <p:nvPicPr>
              <p:cNvPr id="115" name="Picture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0114" y="5101502"/>
                <a:ext cx="646710" cy="646710"/>
              </a:xfrm>
              <a:prstGeom prst="rect">
                <a:avLst/>
              </a:prstGeom>
            </p:spPr>
          </p:pic>
          <p:grpSp>
            <p:nvGrpSpPr>
              <p:cNvPr id="116" name="Group 115"/>
              <p:cNvGrpSpPr/>
              <p:nvPr/>
            </p:nvGrpSpPr>
            <p:grpSpPr>
              <a:xfrm>
                <a:off x="313191" y="4106750"/>
                <a:ext cx="1392869" cy="1707360"/>
                <a:chOff x="313191" y="4732388"/>
                <a:chExt cx="1392869" cy="1707360"/>
              </a:xfrm>
            </p:grpSpPr>
            <p:grpSp>
              <p:nvGrpSpPr>
                <p:cNvPr id="133" name="Group 132"/>
                <p:cNvGrpSpPr>
                  <a:grpSpLocks noChangeAspect="1"/>
                </p:cNvGrpSpPr>
                <p:nvPr/>
              </p:nvGrpSpPr>
              <p:grpSpPr>
                <a:xfrm>
                  <a:off x="791659" y="4732388"/>
                  <a:ext cx="914401" cy="1187440"/>
                  <a:chOff x="1644407" y="5115540"/>
                  <a:chExt cx="822960" cy="1068695"/>
                </a:xfrm>
              </p:grpSpPr>
              <p:sp>
                <p:nvSpPr>
                  <p:cNvPr id="144" name="Rectangle 143"/>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5" name="Group 144"/>
                  <p:cNvGrpSpPr/>
                  <p:nvPr/>
                </p:nvGrpSpPr>
                <p:grpSpPr>
                  <a:xfrm>
                    <a:off x="1644407" y="5115540"/>
                    <a:ext cx="822960" cy="1068695"/>
                    <a:chOff x="961359" y="2483721"/>
                    <a:chExt cx="822960" cy="1068695"/>
                  </a:xfrm>
                </p:grpSpPr>
                <p:sp>
                  <p:nvSpPr>
                    <p:cNvPr id="146" name="Oval 145"/>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7"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4" name="Group 133"/>
                <p:cNvGrpSpPr>
                  <a:grpSpLocks noChangeAspect="1"/>
                </p:cNvGrpSpPr>
                <p:nvPr/>
              </p:nvGrpSpPr>
              <p:grpSpPr>
                <a:xfrm>
                  <a:off x="552425" y="4994175"/>
                  <a:ext cx="914401" cy="1183785"/>
                  <a:chOff x="1645666" y="5118829"/>
                  <a:chExt cx="822960" cy="1065406"/>
                </a:xfrm>
              </p:grpSpPr>
              <p:sp>
                <p:nvSpPr>
                  <p:cNvPr id="140" name="Rectangle 139"/>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41" name="Group 140"/>
                  <p:cNvGrpSpPr/>
                  <p:nvPr/>
                </p:nvGrpSpPr>
                <p:grpSpPr>
                  <a:xfrm>
                    <a:off x="1645666" y="5118829"/>
                    <a:ext cx="822960" cy="1065406"/>
                    <a:chOff x="962618" y="2487010"/>
                    <a:chExt cx="822960" cy="1065406"/>
                  </a:xfrm>
                </p:grpSpPr>
                <p:sp>
                  <p:nvSpPr>
                    <p:cNvPr id="142" name="Oval 141"/>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43"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35" name="Group 134"/>
                <p:cNvGrpSpPr>
                  <a:grpSpLocks noChangeAspect="1"/>
                </p:cNvGrpSpPr>
                <p:nvPr/>
              </p:nvGrpSpPr>
              <p:grpSpPr>
                <a:xfrm>
                  <a:off x="313191" y="5252308"/>
                  <a:ext cx="914401" cy="1187440"/>
                  <a:chOff x="1625267" y="5096400"/>
                  <a:chExt cx="822960" cy="1068695"/>
                </a:xfrm>
              </p:grpSpPr>
              <p:sp>
                <p:nvSpPr>
                  <p:cNvPr id="136" name="Rectangle 135"/>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7" name="Group 136"/>
                  <p:cNvGrpSpPr/>
                  <p:nvPr/>
                </p:nvGrpSpPr>
                <p:grpSpPr>
                  <a:xfrm>
                    <a:off x="1625267" y="5096400"/>
                    <a:ext cx="822960" cy="1068695"/>
                    <a:chOff x="942219" y="2464581"/>
                    <a:chExt cx="822960" cy="1068695"/>
                  </a:xfrm>
                </p:grpSpPr>
                <p:sp>
                  <p:nvSpPr>
                    <p:cNvPr id="138" name="Oval 137"/>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9" name="Freeform 138"/>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nvGrpSpPr>
              <p:cNvPr id="117" name="Group 116"/>
              <p:cNvGrpSpPr>
                <a:grpSpLocks noChangeAspect="1"/>
              </p:cNvGrpSpPr>
              <p:nvPr/>
            </p:nvGrpSpPr>
            <p:grpSpPr>
              <a:xfrm>
                <a:off x="1886141" y="4096124"/>
                <a:ext cx="822960" cy="1008773"/>
                <a:chOff x="313191" y="4732388"/>
                <a:chExt cx="1392869" cy="1707360"/>
              </a:xfrm>
            </p:grpSpPr>
            <p:grpSp>
              <p:nvGrpSpPr>
                <p:cNvPr id="118" name="Group 117"/>
                <p:cNvGrpSpPr>
                  <a:grpSpLocks noChangeAspect="1"/>
                </p:cNvGrpSpPr>
                <p:nvPr/>
              </p:nvGrpSpPr>
              <p:grpSpPr>
                <a:xfrm>
                  <a:off x="791659" y="4732388"/>
                  <a:ext cx="914401" cy="1187440"/>
                  <a:chOff x="1644407" y="5115540"/>
                  <a:chExt cx="822960" cy="1068695"/>
                </a:xfrm>
              </p:grpSpPr>
              <p:sp>
                <p:nvSpPr>
                  <p:cNvPr id="129" name="Rectangle 128"/>
                  <p:cNvSpPr/>
                  <p:nvPr/>
                </p:nvSpPr>
                <p:spPr bwMode="auto">
                  <a:xfrm>
                    <a:off x="1660881" y="5191639"/>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30" name="Group 129"/>
                  <p:cNvGrpSpPr/>
                  <p:nvPr/>
                </p:nvGrpSpPr>
                <p:grpSpPr>
                  <a:xfrm>
                    <a:off x="1644407" y="5115540"/>
                    <a:ext cx="822960" cy="1068695"/>
                    <a:chOff x="961359" y="2483721"/>
                    <a:chExt cx="822960" cy="1068695"/>
                  </a:xfrm>
                </p:grpSpPr>
                <p:sp>
                  <p:nvSpPr>
                    <p:cNvPr id="131" name="Oval 130"/>
                    <p:cNvSpPr>
                      <a:spLocks noChangeArrowheads="1"/>
                    </p:cNvSpPr>
                    <p:nvPr/>
                  </p:nvSpPr>
                  <p:spPr bwMode="auto">
                    <a:xfrm>
                      <a:off x="975436" y="248372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32" name="Freeform 123"/>
                    <p:cNvSpPr>
                      <a:spLocks noEditPoints="1"/>
                    </p:cNvSpPr>
                    <p:nvPr/>
                  </p:nvSpPr>
                  <p:spPr bwMode="auto">
                    <a:xfrm>
                      <a:off x="961359"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19" name="Group 118"/>
                <p:cNvGrpSpPr>
                  <a:grpSpLocks noChangeAspect="1"/>
                </p:cNvGrpSpPr>
                <p:nvPr/>
              </p:nvGrpSpPr>
              <p:grpSpPr>
                <a:xfrm>
                  <a:off x="552425" y="4994175"/>
                  <a:ext cx="914401" cy="1183785"/>
                  <a:chOff x="1645666" y="5118829"/>
                  <a:chExt cx="822960" cy="1065406"/>
                </a:xfrm>
              </p:grpSpPr>
              <p:sp>
                <p:nvSpPr>
                  <p:cNvPr id="125" name="Rectangle 124"/>
                  <p:cNvSpPr/>
                  <p:nvPr/>
                </p:nvSpPr>
                <p:spPr bwMode="auto">
                  <a:xfrm>
                    <a:off x="1651311" y="519164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6" name="Group 125"/>
                  <p:cNvGrpSpPr/>
                  <p:nvPr/>
                </p:nvGrpSpPr>
                <p:grpSpPr>
                  <a:xfrm>
                    <a:off x="1645666" y="5118829"/>
                    <a:ext cx="822960" cy="1065406"/>
                    <a:chOff x="962618" y="2487010"/>
                    <a:chExt cx="822960" cy="1065406"/>
                  </a:xfrm>
                </p:grpSpPr>
                <p:sp>
                  <p:nvSpPr>
                    <p:cNvPr id="127" name="Oval 126"/>
                    <p:cNvSpPr>
                      <a:spLocks noChangeArrowheads="1"/>
                    </p:cNvSpPr>
                    <p:nvPr/>
                  </p:nvSpPr>
                  <p:spPr bwMode="auto">
                    <a:xfrm>
                      <a:off x="976696" y="2487010"/>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8" name="Freeform 123"/>
                    <p:cNvSpPr>
                      <a:spLocks noEditPoints="1"/>
                    </p:cNvSpPr>
                    <p:nvPr/>
                  </p:nvSpPr>
                  <p:spPr bwMode="auto">
                    <a:xfrm>
                      <a:off x="962618" y="258867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nvGrpSpPr>
                <p:cNvPr id="120" name="Group 119"/>
                <p:cNvGrpSpPr>
                  <a:grpSpLocks noChangeAspect="1"/>
                </p:cNvGrpSpPr>
                <p:nvPr/>
              </p:nvGrpSpPr>
              <p:grpSpPr>
                <a:xfrm>
                  <a:off x="313191" y="5252308"/>
                  <a:ext cx="914401" cy="1187440"/>
                  <a:chOff x="1625267" y="5096400"/>
                  <a:chExt cx="822960" cy="1068695"/>
                </a:xfrm>
              </p:grpSpPr>
              <p:sp>
                <p:nvSpPr>
                  <p:cNvPr id="121" name="Rectangle 120"/>
                  <p:cNvSpPr/>
                  <p:nvPr/>
                </p:nvSpPr>
                <p:spPr bwMode="auto">
                  <a:xfrm>
                    <a:off x="1632171" y="5172501"/>
                    <a:ext cx="790012" cy="90757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342866" indent="-342866" algn="ctr" defTabSz="932379">
                      <a:lnSpc>
                        <a:spcPct val="90000"/>
                      </a:lnSpc>
                      <a:buFont typeface="Wingdings 3" panose="05040102010807070707" pitchFamily="18" charset="2"/>
                      <a:buChar char="Æ"/>
                    </a:pPr>
                    <a:endParaRPr lang="en-US" sz="2000" b="1" err="1">
                      <a:solidFill>
                        <a:srgbClr val="FFFFFF"/>
                      </a:solidFill>
                      <a:latin typeface="Segoe UI Light"/>
                      <a:ea typeface="Segoe UI" pitchFamily="34" charset="0"/>
                      <a:cs typeface="Segoe UI" pitchFamily="34" charset="0"/>
                    </a:endParaRPr>
                  </a:p>
                </p:txBody>
              </p:sp>
              <p:grpSp>
                <p:nvGrpSpPr>
                  <p:cNvPr id="122" name="Group 121"/>
                  <p:cNvGrpSpPr/>
                  <p:nvPr/>
                </p:nvGrpSpPr>
                <p:grpSpPr>
                  <a:xfrm>
                    <a:off x="1625267" y="5096400"/>
                    <a:ext cx="822960" cy="1068695"/>
                    <a:chOff x="942219" y="2464581"/>
                    <a:chExt cx="822960" cy="1068695"/>
                  </a:xfrm>
                </p:grpSpPr>
                <p:sp>
                  <p:nvSpPr>
                    <p:cNvPr id="123" name="Oval 122"/>
                    <p:cNvSpPr>
                      <a:spLocks noChangeArrowheads="1"/>
                    </p:cNvSpPr>
                    <p:nvPr/>
                  </p:nvSpPr>
                  <p:spPr bwMode="auto">
                    <a:xfrm>
                      <a:off x="956299" y="2464581"/>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sp>
                  <p:nvSpPr>
                    <p:cNvPr id="124" name="Freeform 123"/>
                    <p:cNvSpPr>
                      <a:spLocks noEditPoints="1"/>
                    </p:cNvSpPr>
                    <p:nvPr/>
                  </p:nvSpPr>
                  <p:spPr bwMode="auto">
                    <a:xfrm>
                      <a:off x="94221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504">
                        <a:defRPr/>
                      </a:pPr>
                      <a:endParaRPr lang="en-US" kern="0">
                        <a:solidFill>
                          <a:srgbClr val="FFFFFF"/>
                        </a:solidFill>
                        <a:latin typeface="Segoe UI"/>
                      </a:endParaRPr>
                    </a:p>
                  </p:txBody>
                </p:sp>
              </p:grpSp>
            </p:grpSp>
          </p:grpSp>
        </p:grpSp>
      </p:grpSp>
      <p:grpSp>
        <p:nvGrpSpPr>
          <p:cNvPr id="162" name="Group 161"/>
          <p:cNvGrpSpPr/>
          <p:nvPr/>
        </p:nvGrpSpPr>
        <p:grpSpPr>
          <a:xfrm>
            <a:off x="7343979" y="3242748"/>
            <a:ext cx="1295117" cy="1071210"/>
            <a:chOff x="7344122" y="3242715"/>
            <a:chExt cx="1295282" cy="1071347"/>
          </a:xfrm>
        </p:grpSpPr>
        <p:sp>
          <p:nvSpPr>
            <p:cNvPr id="163" name="2 LINE 2"/>
            <p:cNvSpPr/>
            <p:nvPr/>
          </p:nvSpPr>
          <p:spPr bwMode="auto">
            <a:xfrm flipH="1">
              <a:off x="7344122" y="3467811"/>
              <a:ext cx="1295282" cy="846251"/>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25400" cap="flat" cmpd="sng" algn="ctr">
              <a:solidFill>
                <a:schemeClr val="accent6">
                  <a:lumMod val="75000"/>
                </a:schemeClr>
              </a:solidFill>
              <a:prstDash val="dash"/>
              <a:headEnd type="none" w="med" len="med"/>
              <a:tailEnd type="none" w="med" len="med"/>
            </a:ln>
            <a:effectLst/>
          </p:spPr>
          <p:txBody>
            <a:bodyPr rtlCol="0" anchor="ctr"/>
            <a:lstStyle/>
            <a:p>
              <a:pPr algn="ctr" defTabSz="932504"/>
              <a:endParaRPr lang="en-US" sz="1730" kern="0">
                <a:solidFill>
                  <a:srgbClr val="FFFFFF"/>
                </a:solidFill>
                <a:latin typeface="Segoe UI"/>
              </a:endParaRPr>
            </a:p>
          </p:txBody>
        </p:sp>
        <p:grpSp>
          <p:nvGrpSpPr>
            <p:cNvPr id="164" name="1 GEAR"/>
            <p:cNvGrpSpPr>
              <a:grpSpLocks noChangeAspect="1"/>
            </p:cNvGrpSpPr>
            <p:nvPr/>
          </p:nvGrpSpPr>
          <p:grpSpPr>
            <a:xfrm>
              <a:off x="7700649" y="3242715"/>
              <a:ext cx="548640" cy="548640"/>
              <a:chOff x="3427632" y="3858620"/>
              <a:chExt cx="676353" cy="704919"/>
            </a:xfrm>
          </p:grpSpPr>
          <p:sp>
            <p:nvSpPr>
              <p:cNvPr id="165" name="Oval 164"/>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66" name="Freeform 165"/>
              <p:cNvSpPr>
                <a:spLocks noEditPoints="1"/>
              </p:cNvSpPr>
              <p:nvPr/>
            </p:nvSpPr>
            <p:spPr bwMode="black">
              <a:xfrm>
                <a:off x="3427632" y="3858620"/>
                <a:ext cx="676353" cy="70491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grpSp>
      <p:grpSp>
        <p:nvGrpSpPr>
          <p:cNvPr id="167" name="Group 166"/>
          <p:cNvGrpSpPr/>
          <p:nvPr/>
        </p:nvGrpSpPr>
        <p:grpSpPr>
          <a:xfrm>
            <a:off x="4245426" y="3928460"/>
            <a:ext cx="3474276" cy="2749478"/>
            <a:chOff x="4245174" y="3928515"/>
            <a:chExt cx="3474720" cy="2749829"/>
          </a:xfrm>
        </p:grpSpPr>
        <p:sp>
          <p:nvSpPr>
            <p:cNvPr id="168" name="Rectangle 167"/>
            <p:cNvSpPr/>
            <p:nvPr/>
          </p:nvSpPr>
          <p:spPr bwMode="auto">
            <a:xfrm>
              <a:off x="4245174" y="3928515"/>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Powered by the Cloud</a:t>
              </a:r>
            </a:p>
          </p:txBody>
        </p:sp>
        <p:grpSp>
          <p:nvGrpSpPr>
            <p:cNvPr id="169" name="Group 168"/>
            <p:cNvGrpSpPr/>
            <p:nvPr/>
          </p:nvGrpSpPr>
          <p:grpSpPr>
            <a:xfrm>
              <a:off x="4444308" y="5063987"/>
              <a:ext cx="3024528" cy="1614357"/>
              <a:chOff x="4476392" y="4871483"/>
              <a:chExt cx="3024528" cy="1614357"/>
            </a:xfrm>
          </p:grpSpPr>
          <p:grpSp>
            <p:nvGrpSpPr>
              <p:cNvPr id="170" name="Group 169"/>
              <p:cNvGrpSpPr/>
              <p:nvPr/>
            </p:nvGrpSpPr>
            <p:grpSpPr>
              <a:xfrm>
                <a:off x="5125206" y="4871483"/>
                <a:ext cx="2375714" cy="1614357"/>
                <a:chOff x="15516218" y="1242147"/>
                <a:chExt cx="530372" cy="360401"/>
              </a:xfrm>
            </p:grpSpPr>
            <p:sp>
              <p:nvSpPr>
                <p:cNvPr id="176" name="Freeform 175"/>
                <p:cNvSpPr>
                  <a:spLocks/>
                </p:cNvSpPr>
                <p:nvPr/>
              </p:nvSpPr>
              <p:spPr bwMode="auto">
                <a:xfrm>
                  <a:off x="15516218" y="1242147"/>
                  <a:ext cx="485376" cy="30437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sp>
              <p:nvSpPr>
                <p:cNvPr id="177" name="Freeform 176"/>
                <p:cNvSpPr>
                  <a:spLocks/>
                </p:cNvSpPr>
                <p:nvPr/>
              </p:nvSpPr>
              <p:spPr bwMode="auto">
                <a:xfrm>
                  <a:off x="15646045" y="1351688"/>
                  <a:ext cx="400545" cy="25086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p:txBody>
            </p:sp>
          </p:grpSp>
          <p:grpSp>
            <p:nvGrpSpPr>
              <p:cNvPr id="171" name="Group 170"/>
              <p:cNvGrpSpPr/>
              <p:nvPr/>
            </p:nvGrpSpPr>
            <p:grpSpPr>
              <a:xfrm>
                <a:off x="6751676" y="5260858"/>
                <a:ext cx="647396" cy="697154"/>
                <a:chOff x="6671466" y="5260858"/>
                <a:chExt cx="647396" cy="697154"/>
              </a:xfrm>
            </p:grpSpPr>
            <p:sp>
              <p:nvSpPr>
                <p:cNvPr id="174" name="Oval 173"/>
                <p:cNvSpPr/>
                <p:nvPr/>
              </p:nvSpPr>
              <p:spPr bwMode="auto">
                <a:xfrm>
                  <a:off x="6867822" y="5482093"/>
                  <a:ext cx="254684" cy="254684"/>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algn="ctr" defTabSz="913832">
                    <a:defRPr/>
                  </a:pPr>
                  <a:endParaRPr lang="en-US" sz="2200" kern="0" spc="-10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sp>
              <p:nvSpPr>
                <p:cNvPr id="175" name="Freeform 174"/>
                <p:cNvSpPr>
                  <a:spLocks noEditPoints="1"/>
                </p:cNvSpPr>
                <p:nvPr/>
              </p:nvSpPr>
              <p:spPr bwMode="black">
                <a:xfrm>
                  <a:off x="6671466" y="5260858"/>
                  <a:ext cx="647396" cy="6971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lumMod val="65000"/>
                  </a:schemeClr>
                </a:solidFill>
                <a:ln>
                  <a:noFill/>
                </a:ln>
                <a:extLst/>
              </p:spPr>
              <p:txBody>
                <a:bodyPr vert="horz" wrap="square" lIns="89606" tIns="44802" rIns="89606"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68" kern="0">
                    <a:solidFill>
                      <a:srgbClr val="000000"/>
                    </a:solidFill>
                  </a:endParaRPr>
                </a:p>
              </p:txBody>
            </p:sp>
          </p:grpSp>
          <p:pic>
            <p:nvPicPr>
              <p:cNvPr id="172" name="Picture 1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4242" y="4969325"/>
                <a:ext cx="443261" cy="443261"/>
              </a:xfrm>
              <a:prstGeom prst="rect">
                <a:avLst/>
              </a:prstGeom>
            </p:spPr>
          </p:pic>
          <p:pic>
            <p:nvPicPr>
              <p:cNvPr id="173" name="Picture 172"/>
              <p:cNvPicPr>
                <a:picLocks noChangeAspect="1"/>
              </p:cNvPicPr>
              <p:nvPr/>
            </p:nvPicPr>
            <p:blipFill>
              <a:blip r:embed="rId5">
                <a:clrChange>
                  <a:clrFrom>
                    <a:srgbClr val="000000"/>
                  </a:clrFrom>
                  <a:clrTo>
                    <a:srgbClr val="000000">
                      <a:alpha val="0"/>
                    </a:srgbClr>
                  </a:clrTo>
                </a:clrChange>
              </a:blip>
              <a:stretch>
                <a:fillRect/>
              </a:stretch>
            </p:blipFill>
            <p:spPr>
              <a:xfrm>
                <a:off x="4476392" y="5547797"/>
                <a:ext cx="552576" cy="552576"/>
              </a:xfrm>
              <a:prstGeom prst="rect">
                <a:avLst/>
              </a:prstGeom>
            </p:spPr>
          </p:pic>
        </p:grpSp>
      </p:grpSp>
      <p:grpSp>
        <p:nvGrpSpPr>
          <p:cNvPr id="178" name="Group 177"/>
          <p:cNvGrpSpPr/>
          <p:nvPr/>
        </p:nvGrpSpPr>
        <p:grpSpPr>
          <a:xfrm>
            <a:off x="8486014" y="3046670"/>
            <a:ext cx="3474276" cy="2995692"/>
            <a:chOff x="8486303" y="3046613"/>
            <a:chExt cx="3474720" cy="2996074"/>
          </a:xfrm>
        </p:grpSpPr>
        <p:sp>
          <p:nvSpPr>
            <p:cNvPr id="179" name="Rectangle 178"/>
            <p:cNvSpPr/>
            <p:nvPr/>
          </p:nvSpPr>
          <p:spPr bwMode="auto">
            <a:xfrm>
              <a:off x="8486303" y="3046613"/>
              <a:ext cx="347472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algn="ctr" defTabSz="950933">
                <a:lnSpc>
                  <a:spcPct val="90000"/>
                </a:lnSpc>
              </a:pP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Market Leading Price </a:t>
              </a:r>
              <a:b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br>
              <a:r>
                <a:rPr lang="en-US">
                  <a:gradFill>
                    <a:gsLst>
                      <a:gs pos="0">
                        <a:srgbClr val="FFFFFF"/>
                      </a:gs>
                      <a:gs pos="100000">
                        <a:srgbClr val="FFFFFF"/>
                      </a:gs>
                    </a:gsLst>
                    <a:lin ang="5400000" scaled="0"/>
                  </a:gradFill>
                  <a:latin typeface="Segoe UI Light"/>
                  <a:ea typeface="Segoe UI" panose="020B0502040204020203" pitchFamily="34" charset="0"/>
                  <a:cs typeface="Segoe UI" panose="020B0502040204020203" pitchFamily="34" charset="0"/>
                </a:rPr>
                <a:t>&amp; Performance</a:t>
              </a:r>
            </a:p>
          </p:txBody>
        </p:sp>
        <p:grpSp>
          <p:nvGrpSpPr>
            <p:cNvPr id="180" name="Group 179"/>
            <p:cNvGrpSpPr/>
            <p:nvPr/>
          </p:nvGrpSpPr>
          <p:grpSpPr>
            <a:xfrm>
              <a:off x="8988092" y="4412976"/>
              <a:ext cx="2446666" cy="1629711"/>
              <a:chOff x="9292890" y="4193911"/>
              <a:chExt cx="2446666" cy="1629711"/>
            </a:xfrm>
          </p:grpSpPr>
          <p:sp>
            <p:nvSpPr>
              <p:cNvPr id="181" name="Freeform 180"/>
              <p:cNvSpPr>
                <a:spLocks noChangeAspect="1"/>
              </p:cNvSpPr>
              <p:nvPr/>
            </p:nvSpPr>
            <p:spPr bwMode="auto">
              <a:xfrm flipH="1">
                <a:off x="10628567" y="4193911"/>
                <a:ext cx="1110989" cy="731520"/>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00B0F0">
                  <a:alpha val="34118"/>
                </a:srgbClr>
              </a:solidFill>
              <a:ln>
                <a:noFill/>
              </a:ln>
              <a:extLst/>
            </p:spPr>
            <p:txBody>
              <a:bodyPr vert="horz" wrap="square" lIns="89618" tIns="44809" rIns="89618"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64">
                  <a:solidFill>
                    <a:prstClr val="black"/>
                  </a:solidFill>
                </a:endParaRPr>
              </a:p>
              <a:p>
                <a:pPr>
                  <a:defRPr/>
                </a:pPr>
                <a:endParaRPr lang="en-US" sz="1764">
                  <a:solidFill>
                    <a:prstClr val="black"/>
                  </a:solidFill>
                </a:endParaRPr>
              </a:p>
            </p:txBody>
          </p:sp>
          <p:pic>
            <p:nvPicPr>
              <p:cNvPr id="182" name="Picture 181"/>
              <p:cNvPicPr>
                <a:picLocks noChangeAspect="1"/>
              </p:cNvPicPr>
              <p:nvPr/>
            </p:nvPicPr>
            <p:blipFill>
              <a:blip r:embed="rId6"/>
              <a:stretch>
                <a:fillRect/>
              </a:stretch>
            </p:blipFill>
            <p:spPr>
              <a:xfrm>
                <a:off x="9292890" y="4482669"/>
                <a:ext cx="1867762" cy="1340953"/>
              </a:xfrm>
              <a:prstGeom prst="rect">
                <a:avLst/>
              </a:prstGeom>
            </p:spPr>
          </p:pic>
        </p:grpSp>
      </p:grpSp>
    </p:spTree>
    <p:extLst>
      <p:ext uri="{BB962C8B-B14F-4D97-AF65-F5344CB8AC3E}">
        <p14:creationId xmlns:p14="http://schemas.microsoft.com/office/powerpoint/2010/main" val="31802061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left)">
                                      <p:cBhvr>
                                        <p:cTn id="12" dur="500"/>
                                        <p:tgtEl>
                                          <p:spTgt spid="10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67"/>
                                        </p:tgtEl>
                                        <p:attrNameLst>
                                          <p:attrName>style.visibility</p:attrName>
                                        </p:attrNameLst>
                                      </p:cBhvr>
                                      <p:to>
                                        <p:strVal val="visible"/>
                                      </p:to>
                                    </p:set>
                                    <p:animEffect transition="in" filter="fade">
                                      <p:cBhvr>
                                        <p:cTn id="16" dur="500"/>
                                        <p:tgtEl>
                                          <p:spTgt spid="1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animEffect transition="in" filter="wipe(left)">
                                      <p:cBhvr>
                                        <p:cTn id="21" dur="500"/>
                                        <p:tgtEl>
                                          <p:spTgt spid="16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16931" y="1265014"/>
            <a:ext cx="5827945" cy="5445779"/>
          </a:xfrm>
          <a:prstGeom prst="rect">
            <a:avLst/>
          </a:prstGeom>
          <a:solidFill>
            <a:srgbClr val="FFFFFF">
              <a:alpha val="40000"/>
            </a:srgbClr>
          </a:solidFill>
          <a:ln>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7000">
              <a:defRPr/>
            </a:pPr>
            <a:endParaRPr lang="en-US" sz="1530" kern="0">
              <a:solidFill>
                <a:schemeClr val="bg1"/>
              </a:solidFill>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b="1"/>
              <a:t>Big Data / Hadoop in Azure</a:t>
            </a:r>
          </a:p>
        </p:txBody>
      </p:sp>
      <p:sp>
        <p:nvSpPr>
          <p:cNvPr id="22" name="Rectangle 21"/>
          <p:cNvSpPr/>
          <p:nvPr/>
        </p:nvSpPr>
        <p:spPr>
          <a:xfrm>
            <a:off x="4911196" y="5447449"/>
            <a:ext cx="5478266" cy="1049531"/>
          </a:xfrm>
          <a:prstGeom prst="rect">
            <a:avLst/>
          </a:prstGeom>
          <a:solidFill>
            <a:srgbClr val="002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lstStyle/>
          <a:p>
            <a:pPr algn="ctr" defTabSz="777000">
              <a:defRPr/>
            </a:pPr>
            <a:r>
              <a:rPr lang="en-US" sz="2379" b="1" kern="0">
                <a:solidFill>
                  <a:schemeClr val="tx1"/>
                </a:solidFill>
                <a:latin typeface="+mj-lt"/>
              </a:rPr>
              <a:t>Azure Data Lake Store</a:t>
            </a:r>
          </a:p>
        </p:txBody>
      </p:sp>
      <p:cxnSp>
        <p:nvCxnSpPr>
          <p:cNvPr id="7" name="Straight Connector 6"/>
          <p:cNvCxnSpPr/>
          <p:nvPr/>
        </p:nvCxnSpPr>
        <p:spPr>
          <a:xfrm>
            <a:off x="1840494" y="5081438"/>
            <a:ext cx="9246204" cy="0"/>
          </a:xfrm>
          <a:prstGeom prst="line">
            <a:avLst/>
          </a:prstGeom>
          <a:no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4911196" y="6032360"/>
            <a:ext cx="5478266" cy="465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360" kern="0">
                <a:solidFill>
                  <a:schemeClr val="tx1"/>
                </a:solidFill>
                <a:latin typeface="+mj-lt"/>
              </a:rPr>
              <a:t>Hyper-scale Storage optimized for analytics</a:t>
            </a:r>
          </a:p>
        </p:txBody>
      </p:sp>
      <p:sp>
        <p:nvSpPr>
          <p:cNvPr id="26" name="Rectangle 25"/>
          <p:cNvSpPr/>
          <p:nvPr/>
        </p:nvSpPr>
        <p:spPr>
          <a:xfrm>
            <a:off x="4922395" y="1265014"/>
            <a:ext cx="5478266"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2719" kern="0">
                <a:solidFill>
                  <a:schemeClr val="bg1">
                    <a:lumMod val="75000"/>
                  </a:schemeClr>
                </a:solidFill>
              </a:rPr>
              <a:t>Azure Data Lake</a:t>
            </a:r>
          </a:p>
        </p:txBody>
      </p:sp>
      <p:sp>
        <p:nvSpPr>
          <p:cNvPr id="36" name="Rectangle 35"/>
          <p:cNvSpPr/>
          <p:nvPr/>
        </p:nvSpPr>
        <p:spPr>
          <a:xfrm>
            <a:off x="1958372" y="1777673"/>
            <a:ext cx="2331177" cy="310462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IaaS Hadoop</a:t>
            </a:r>
          </a:p>
        </p:txBody>
      </p:sp>
      <p:sp>
        <p:nvSpPr>
          <p:cNvPr id="37" name="Rectangle 36"/>
          <p:cNvSpPr/>
          <p:nvPr/>
        </p:nvSpPr>
        <p:spPr>
          <a:xfrm>
            <a:off x="1948147" y="4123817"/>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Install Hadoop distros on Azure VMs</a:t>
            </a:r>
          </a:p>
        </p:txBody>
      </p:sp>
      <p:sp>
        <p:nvSpPr>
          <p:cNvPr id="38" name="Rectangle 37"/>
          <p:cNvSpPr/>
          <p:nvPr/>
        </p:nvSpPr>
        <p:spPr>
          <a:xfrm>
            <a:off x="1958372" y="5447448"/>
            <a:ext cx="2331177" cy="1049532"/>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2379" kern="0">
                <a:solidFill>
                  <a:schemeClr val="tx1"/>
                </a:solidFill>
                <a:latin typeface="+mj-lt"/>
              </a:rPr>
              <a:t>Blob Storage</a:t>
            </a:r>
          </a:p>
        </p:txBody>
      </p:sp>
      <p:grpSp>
        <p:nvGrpSpPr>
          <p:cNvPr id="46" name="Group 45">
            <a:extLst>
              <a:ext uri="{FF2B5EF4-FFF2-40B4-BE49-F238E27FC236}">
                <a16:creationId xmlns:a16="http://schemas.microsoft.com/office/drawing/2014/main" id="{B03BCA23-6B39-48CF-8242-154F59D39000}"/>
              </a:ext>
            </a:extLst>
          </p:cNvPr>
          <p:cNvGrpSpPr/>
          <p:nvPr/>
        </p:nvGrpSpPr>
        <p:grpSpPr>
          <a:xfrm>
            <a:off x="5039188" y="1777673"/>
            <a:ext cx="2331177" cy="3217886"/>
            <a:chOff x="4911196" y="1777673"/>
            <a:chExt cx="2331177" cy="3217886"/>
          </a:xfrm>
        </p:grpSpPr>
        <p:sp>
          <p:nvSpPr>
            <p:cNvPr id="17" name="Rectangle 16"/>
            <p:cNvSpPr/>
            <p:nvPr/>
          </p:nvSpPr>
          <p:spPr>
            <a:xfrm>
              <a:off x="4911196" y="1777673"/>
              <a:ext cx="2331177" cy="3104622"/>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HDInsight</a:t>
              </a:r>
            </a:p>
          </p:txBody>
        </p:sp>
        <p:sp>
          <p:nvSpPr>
            <p:cNvPr id="5" name="Rectangle 4"/>
            <p:cNvSpPr/>
            <p:nvPr/>
          </p:nvSpPr>
          <p:spPr>
            <a:xfrm>
              <a:off x="4911196" y="4289350"/>
              <a:ext cx="2331177" cy="706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Azure-managed Hadoop clusters</a:t>
              </a:r>
            </a:p>
          </p:txBody>
        </p:sp>
        <p:sp>
          <p:nvSpPr>
            <p:cNvPr id="32" name="Rectangle 31"/>
            <p:cNvSpPr/>
            <p:nvPr/>
          </p:nvSpPr>
          <p:spPr>
            <a:xfrm>
              <a:off x="5367950" y="2905150"/>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777000">
                <a:defRPr/>
              </a:pPr>
              <a:r>
                <a:rPr lang="en-US" sz="1360" kern="0">
                  <a:solidFill>
                    <a:schemeClr val="bg1"/>
                  </a:solidFill>
                  <a:latin typeface="+mj-lt"/>
                </a:rPr>
                <a:t>Hadoop</a:t>
              </a:r>
            </a:p>
          </p:txBody>
        </p:sp>
        <p:sp>
          <p:nvSpPr>
            <p:cNvPr id="33" name="Rectangle 32"/>
            <p:cNvSpPr/>
            <p:nvPr/>
          </p:nvSpPr>
          <p:spPr>
            <a:xfrm>
              <a:off x="5367950" y="3260986"/>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Spark</a:t>
              </a:r>
            </a:p>
          </p:txBody>
        </p:sp>
        <p:sp>
          <p:nvSpPr>
            <p:cNvPr id="34" name="Rectangle 33"/>
            <p:cNvSpPr/>
            <p:nvPr/>
          </p:nvSpPr>
          <p:spPr>
            <a:xfrm>
              <a:off x="5367950" y="3616822"/>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err="1">
                  <a:solidFill>
                    <a:schemeClr val="bg1"/>
                  </a:solidFill>
                  <a:latin typeface="+mj-lt"/>
                </a:rPr>
                <a:t>HBase</a:t>
              </a:r>
              <a:endParaRPr lang="en-US" sz="1360" kern="0">
                <a:solidFill>
                  <a:schemeClr val="bg1"/>
                </a:solidFill>
                <a:latin typeface="+mj-lt"/>
              </a:endParaRPr>
            </a:p>
          </p:txBody>
        </p:sp>
        <p:sp>
          <p:nvSpPr>
            <p:cNvPr id="35" name="Rectangle 34"/>
            <p:cNvSpPr/>
            <p:nvPr/>
          </p:nvSpPr>
          <p:spPr>
            <a:xfrm>
              <a:off x="5367950" y="3972658"/>
              <a:ext cx="1424609" cy="27429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1360" kern="0">
                  <a:solidFill>
                    <a:schemeClr val="bg1"/>
                  </a:solidFill>
                  <a:latin typeface="+mj-lt"/>
                </a:rPr>
                <a:t>Storm</a:t>
              </a:r>
            </a:p>
          </p:txBody>
        </p:sp>
        <p:grpSp>
          <p:nvGrpSpPr>
            <p:cNvPr id="28" name="Group 27"/>
            <p:cNvGrpSpPr/>
            <p:nvPr/>
          </p:nvGrpSpPr>
          <p:grpSpPr>
            <a:xfrm>
              <a:off x="5709257" y="2211649"/>
              <a:ext cx="748928" cy="544468"/>
              <a:chOff x="3365500" y="4116388"/>
              <a:chExt cx="1570037" cy="1141413"/>
            </a:xfrm>
          </p:grpSpPr>
          <p:sp>
            <p:nvSpPr>
              <p:cNvPr id="2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sp>
            <p:nvSpPr>
              <p:cNvPr id="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endParaRPr>
              </a:p>
            </p:txBody>
          </p:sp>
        </p:grpSp>
      </p:grpSp>
      <p:grpSp>
        <p:nvGrpSpPr>
          <p:cNvPr id="40" name="Group 39">
            <a:extLst>
              <a:ext uri="{FF2B5EF4-FFF2-40B4-BE49-F238E27FC236}">
                <a16:creationId xmlns:a16="http://schemas.microsoft.com/office/drawing/2014/main" id="{F31E8FE1-EA3D-4DBA-B0C9-F2A15F395E5A}"/>
              </a:ext>
            </a:extLst>
          </p:cNvPr>
          <p:cNvGrpSpPr/>
          <p:nvPr/>
        </p:nvGrpSpPr>
        <p:grpSpPr>
          <a:xfrm>
            <a:off x="7874421" y="1779613"/>
            <a:ext cx="2353575" cy="3099053"/>
            <a:chOff x="8058285" y="1779613"/>
            <a:chExt cx="2353575" cy="3099053"/>
          </a:xfrm>
        </p:grpSpPr>
        <p:sp>
          <p:nvSpPr>
            <p:cNvPr id="19" name="Rectangle 18"/>
            <p:cNvSpPr/>
            <p:nvPr/>
          </p:nvSpPr>
          <p:spPr>
            <a:xfrm>
              <a:off x="8080683" y="1779613"/>
              <a:ext cx="2331177" cy="3099053"/>
            </a:xfrm>
            <a:prstGeom prst="rect">
              <a:avLst/>
            </a:prstGeom>
            <a:solidFill>
              <a:srgbClr val="0078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777000">
                <a:defRPr/>
              </a:pPr>
              <a:r>
                <a:rPr lang="en-US" sz="2379" b="1" kern="0">
                  <a:solidFill>
                    <a:schemeClr val="tx1"/>
                  </a:solidFill>
                  <a:latin typeface="+mj-lt"/>
                </a:rPr>
                <a:t>Azure Data Lake</a:t>
              </a:r>
            </a:p>
            <a:p>
              <a:pPr algn="ctr" defTabSz="777000">
                <a:defRPr/>
              </a:pPr>
              <a:r>
                <a:rPr lang="en-US" sz="2379" b="1" kern="0">
                  <a:solidFill>
                    <a:schemeClr val="tx1"/>
                  </a:solidFill>
                  <a:latin typeface="+mj-lt"/>
                </a:rPr>
                <a:t>Analytics</a:t>
              </a:r>
            </a:p>
          </p:txBody>
        </p:sp>
        <p:sp>
          <p:nvSpPr>
            <p:cNvPr id="20" name="Rectangle 19"/>
            <p:cNvSpPr/>
            <p:nvPr/>
          </p:nvSpPr>
          <p:spPr>
            <a:xfrm>
              <a:off x="8058285" y="4441802"/>
              <a:ext cx="2331177" cy="351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777000">
                <a:defRPr/>
              </a:pPr>
              <a:r>
                <a:rPr lang="en-US" sz="1600" kern="0">
                  <a:solidFill>
                    <a:schemeClr val="tx1"/>
                  </a:solidFill>
                  <a:latin typeface="+mj-lt"/>
                </a:rPr>
                <a:t>Big Data as a Service</a:t>
              </a:r>
            </a:p>
          </p:txBody>
        </p:sp>
        <p:pic>
          <p:nvPicPr>
            <p:cNvPr id="12" name="Graphic 11">
              <a:extLst>
                <a:ext uri="{FF2B5EF4-FFF2-40B4-BE49-F238E27FC236}">
                  <a16:creationId xmlns:a16="http://schemas.microsoft.com/office/drawing/2014/main" id="{0F9ED1CA-BC9F-410E-B9FA-A619D4726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525" y="2961222"/>
              <a:ext cx="1002101" cy="1002101"/>
            </a:xfrm>
            <a:prstGeom prst="rect">
              <a:avLst/>
            </a:prstGeom>
          </p:spPr>
        </p:pic>
      </p:grpSp>
      <p:pic>
        <p:nvPicPr>
          <p:cNvPr id="24" name="Graphic 23">
            <a:extLst>
              <a:ext uri="{FF2B5EF4-FFF2-40B4-BE49-F238E27FC236}">
                <a16:creationId xmlns:a16="http://schemas.microsoft.com/office/drawing/2014/main" id="{FB6555E5-69CF-4EE9-ACE3-D4847B141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9705" y="5628366"/>
            <a:ext cx="665842" cy="665842"/>
          </a:xfrm>
          <a:prstGeom prst="rect">
            <a:avLst/>
          </a:prstGeom>
        </p:spPr>
      </p:pic>
      <p:pic>
        <p:nvPicPr>
          <p:cNvPr id="30" name="Picture 29">
            <a:extLst>
              <a:ext uri="{FF2B5EF4-FFF2-40B4-BE49-F238E27FC236}">
                <a16:creationId xmlns:a16="http://schemas.microsoft.com/office/drawing/2014/main" id="{B6ADE3B7-F40D-4825-A97B-5CB1C5FAB7AC}"/>
              </a:ext>
            </a:extLst>
          </p:cNvPr>
          <p:cNvPicPr>
            <a:picLocks noChangeAspect="1"/>
          </p:cNvPicPr>
          <p:nvPr/>
        </p:nvPicPr>
        <p:blipFill>
          <a:blip r:embed="rId7"/>
          <a:stretch>
            <a:fillRect/>
          </a:stretch>
        </p:blipFill>
        <p:spPr>
          <a:xfrm>
            <a:off x="2704850" y="2664948"/>
            <a:ext cx="838219" cy="838219"/>
          </a:xfrm>
          <a:prstGeom prst="rect">
            <a:avLst/>
          </a:prstGeom>
        </p:spPr>
      </p:pic>
      <p:pic>
        <p:nvPicPr>
          <p:cNvPr id="39" name="Picture 38" descr="A picture containing thing, object&#10;&#10;Description generated with very high confidence">
            <a:extLst>
              <a:ext uri="{FF2B5EF4-FFF2-40B4-BE49-F238E27FC236}">
                <a16:creationId xmlns:a16="http://schemas.microsoft.com/office/drawing/2014/main" id="{18FE3C4A-CB9F-49F2-BA53-4CF0E776CE0A}"/>
              </a:ext>
            </a:extLst>
          </p:cNvPr>
          <p:cNvPicPr>
            <a:picLocks noChangeAspect="1"/>
          </p:cNvPicPr>
          <p:nvPr/>
        </p:nvPicPr>
        <p:blipFill rotWithShape="1">
          <a:blip r:embed="rId8"/>
          <a:srcRect l="23964" t="21105" r="24439" b="21147"/>
          <a:stretch/>
        </p:blipFill>
        <p:spPr>
          <a:xfrm>
            <a:off x="3123959" y="3017730"/>
            <a:ext cx="588585" cy="461130"/>
          </a:xfrm>
          <a:prstGeom prst="rect">
            <a:avLst/>
          </a:prstGeom>
        </p:spPr>
      </p:pic>
    </p:spTree>
    <p:extLst>
      <p:ext uri="{BB962C8B-B14F-4D97-AF65-F5344CB8AC3E}">
        <p14:creationId xmlns:p14="http://schemas.microsoft.com/office/powerpoint/2010/main" val="314919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idx="4294967295"/>
          </p:nvPr>
        </p:nvSpPr>
        <p:spPr>
          <a:xfrm>
            <a:off x="2024652" y="258250"/>
            <a:ext cx="8401612" cy="693761"/>
          </a:xfrm>
        </p:spPr>
        <p:txBody>
          <a:bodyPr/>
          <a:lstStyle/>
          <a:p>
            <a:r>
              <a:rPr lang="en-US" sz="4488"/>
              <a:t>Azure Relational Database Platform</a:t>
            </a:r>
            <a:endParaRPr lang="en-US"/>
          </a:p>
        </p:txBody>
      </p:sp>
      <p:pic>
        <p:nvPicPr>
          <p:cNvPr id="3" name="Picture 2">
            <a:extLst>
              <a:ext uri="{FF2B5EF4-FFF2-40B4-BE49-F238E27FC236}">
                <a16:creationId xmlns:a16="http://schemas.microsoft.com/office/drawing/2014/main" id="{FA87409B-889C-4FFF-9F53-8AC96968E81D}"/>
              </a:ext>
            </a:extLst>
          </p:cNvPr>
          <p:cNvPicPr>
            <a:picLocks noChangeAspect="1"/>
          </p:cNvPicPr>
          <p:nvPr/>
        </p:nvPicPr>
        <p:blipFill rotWithShape="1">
          <a:blip r:embed="rId3"/>
          <a:srcRect r="3097"/>
          <a:stretch/>
        </p:blipFill>
        <p:spPr>
          <a:xfrm>
            <a:off x="85661" y="1216296"/>
            <a:ext cx="12189789" cy="5370636"/>
          </a:xfrm>
          <a:prstGeom prst="rect">
            <a:avLst/>
          </a:prstGeom>
        </p:spPr>
      </p:pic>
      <p:grpSp>
        <p:nvGrpSpPr>
          <p:cNvPr id="4" name="Group 3">
            <a:extLst>
              <a:ext uri="{FF2B5EF4-FFF2-40B4-BE49-F238E27FC236}">
                <a16:creationId xmlns:a16="http://schemas.microsoft.com/office/drawing/2014/main" id="{2553EAA8-62C2-494A-B168-F0B62D6C93F6}"/>
              </a:ext>
            </a:extLst>
          </p:cNvPr>
          <p:cNvGrpSpPr/>
          <p:nvPr/>
        </p:nvGrpSpPr>
        <p:grpSpPr>
          <a:xfrm>
            <a:off x="7087831" y="1274178"/>
            <a:ext cx="4580016" cy="1193923"/>
            <a:chOff x="6948620" y="1249308"/>
            <a:chExt cx="4490619" cy="1170619"/>
          </a:xfrm>
        </p:grpSpPr>
        <p:sp>
          <p:nvSpPr>
            <p:cNvPr id="6" name="Rectangle: Rounded Corners 5">
              <a:extLst>
                <a:ext uri="{FF2B5EF4-FFF2-40B4-BE49-F238E27FC236}">
                  <a16:creationId xmlns:a16="http://schemas.microsoft.com/office/drawing/2014/main" id="{E751DCF4-0AA0-44CE-8A06-3DF47E24A9EE}"/>
                </a:ext>
              </a:extLst>
            </p:cNvPr>
            <p:cNvSpPr/>
            <p:nvPr/>
          </p:nvSpPr>
          <p:spPr bwMode="auto">
            <a:xfrm>
              <a:off x="7721603"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7B541D7-52E0-4173-AD19-0933FCA73852}"/>
                </a:ext>
              </a:extLst>
            </p:cNvPr>
            <p:cNvSpPr/>
            <p:nvPr/>
          </p:nvSpPr>
          <p:spPr bwMode="auto">
            <a:xfrm>
              <a:off x="10644912" y="1366982"/>
              <a:ext cx="794327" cy="1052945"/>
            </a:xfrm>
            <a:prstGeom prst="roundRect">
              <a:avLst/>
            </a:prstGeom>
            <a:noFill/>
            <a:ln w="38100">
              <a:solidFill>
                <a:srgbClr val="FF3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B05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85ED5075-2442-46C9-95B2-7AA6C2B6C5DC}"/>
                </a:ext>
              </a:extLst>
            </p:cNvPr>
            <p:cNvSpPr txBox="1"/>
            <p:nvPr/>
          </p:nvSpPr>
          <p:spPr>
            <a:xfrm>
              <a:off x="6948620"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sp>
          <p:nvSpPr>
            <p:cNvPr id="10" name="TextBox 9">
              <a:extLst>
                <a:ext uri="{FF2B5EF4-FFF2-40B4-BE49-F238E27FC236}">
                  <a16:creationId xmlns:a16="http://schemas.microsoft.com/office/drawing/2014/main" id="{6F063B26-5BFF-40C6-9DC3-460B7B934F29}"/>
                </a:ext>
              </a:extLst>
            </p:cNvPr>
            <p:cNvSpPr txBox="1"/>
            <p:nvPr/>
          </p:nvSpPr>
          <p:spPr>
            <a:xfrm>
              <a:off x="9787316" y="1249308"/>
              <a:ext cx="928139" cy="521489"/>
            </a:xfrm>
            <a:prstGeom prst="rect">
              <a:avLst/>
            </a:prstGeom>
            <a:noFill/>
            <a:ln>
              <a:noFill/>
            </a:ln>
          </p:spPr>
          <p:txBody>
            <a:bodyPr wrap="none" lIns="186521" tIns="149217" rIns="186521" bIns="149217" rtlCol="0">
              <a:spAutoFit/>
            </a:bodyPr>
            <a:lstStyle/>
            <a:p>
              <a:pPr>
                <a:lnSpc>
                  <a:spcPct val="90000"/>
                </a:lnSpc>
                <a:spcAft>
                  <a:spcPts val="612"/>
                </a:spcAft>
              </a:pPr>
              <a:r>
                <a:rPr lang="en-US" sz="1632" b="1">
                  <a:solidFill>
                    <a:srgbClr val="FF0000"/>
                  </a:solidFill>
                </a:rPr>
                <a:t>NEW!</a:t>
              </a:r>
            </a:p>
          </p:txBody>
        </p:sp>
      </p:grpSp>
      <p:sp>
        <p:nvSpPr>
          <p:cNvPr id="5" name="TextBox 4">
            <a:extLst>
              <a:ext uri="{FF2B5EF4-FFF2-40B4-BE49-F238E27FC236}">
                <a16:creationId xmlns:a16="http://schemas.microsoft.com/office/drawing/2014/main" id="{DAE1259B-3398-47BF-AE20-87CDFDD27285}"/>
              </a:ext>
            </a:extLst>
          </p:cNvPr>
          <p:cNvSpPr txBox="1"/>
          <p:nvPr/>
        </p:nvSpPr>
        <p:spPr>
          <a:xfrm>
            <a:off x="7912949" y="2352689"/>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
        <p:nvSpPr>
          <p:cNvPr id="11" name="TextBox 10">
            <a:extLst>
              <a:ext uri="{FF2B5EF4-FFF2-40B4-BE49-F238E27FC236}">
                <a16:creationId xmlns:a16="http://schemas.microsoft.com/office/drawing/2014/main" id="{D34FBE44-29D1-47DF-AC98-BB29F0E54D28}"/>
              </a:ext>
            </a:extLst>
          </p:cNvPr>
          <p:cNvSpPr txBox="1"/>
          <p:nvPr/>
        </p:nvSpPr>
        <p:spPr>
          <a:xfrm>
            <a:off x="10816345" y="2352690"/>
            <a:ext cx="971140" cy="474256"/>
          </a:xfrm>
          <a:prstGeom prst="rect">
            <a:avLst/>
          </a:prstGeom>
          <a:noFill/>
        </p:spPr>
        <p:txBody>
          <a:bodyPr wrap="none" lIns="186521" tIns="149217" rIns="186521" bIns="149217" rtlCol="0">
            <a:spAutoFit/>
          </a:bodyPr>
          <a:lstStyle/>
          <a:p>
            <a:pPr>
              <a:lnSpc>
                <a:spcPct val="90000"/>
              </a:lnSpc>
              <a:spcAft>
                <a:spcPts val="612"/>
              </a:spcAft>
            </a:pPr>
            <a:r>
              <a:rPr lang="en-US" sz="1224" b="1">
                <a:solidFill>
                  <a:srgbClr val="00B050"/>
                </a:solidFill>
              </a:rPr>
              <a:t>Preview</a:t>
            </a:r>
          </a:p>
        </p:txBody>
      </p:sp>
    </p:spTree>
    <p:extLst>
      <p:ext uri="{BB962C8B-B14F-4D97-AF65-F5344CB8AC3E}">
        <p14:creationId xmlns:p14="http://schemas.microsoft.com/office/powerpoint/2010/main" val="17159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1"/>
            <a:ext cx="12434711" cy="6994525"/>
          </a:xfrm>
          <a:prstGeom prst="rect">
            <a:avLst/>
          </a:prstGeom>
        </p:spPr>
      </p:pic>
      <p:sp>
        <p:nvSpPr>
          <p:cNvPr id="4" name="Rectangle 22"/>
          <p:cNvSpPr>
            <a:spLocks noChangeArrowheads="1"/>
          </p:cNvSpPr>
          <p:nvPr/>
        </p:nvSpPr>
        <p:spPr bwMode="auto">
          <a:xfrm>
            <a:off x="2879549" y="147434"/>
            <a:ext cx="6248644" cy="99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ctr" defTabSz="1165717" fontAlgn="base">
              <a:spcBef>
                <a:spcPct val="0"/>
              </a:spcBef>
              <a:spcAft>
                <a:spcPct val="0"/>
              </a:spcAft>
            </a:pPr>
            <a:r>
              <a:rPr lang="en-US" sz="6311" kern="0">
                <a:solidFill>
                  <a:srgbClr val="FFFFFF"/>
                </a:solidFill>
                <a:latin typeface="Segoe UI Light" panose="020B0502040204020203" pitchFamily="34" charset="0"/>
                <a:cs typeface="Segoe UI Light" panose="020B0502040204020203" pitchFamily="34" charset="0"/>
              </a:rPr>
              <a:t>Azure Cosmos DB</a:t>
            </a:r>
          </a:p>
        </p:txBody>
      </p:sp>
      <p:sp>
        <p:nvSpPr>
          <p:cNvPr id="5" name="TextBox 4"/>
          <p:cNvSpPr txBox="1"/>
          <p:nvPr/>
        </p:nvSpPr>
        <p:spPr>
          <a:xfrm>
            <a:off x="1934328" y="1046705"/>
            <a:ext cx="8040861" cy="454376"/>
          </a:xfrm>
          <a:prstGeom prst="rect">
            <a:avLst/>
          </a:prstGeom>
          <a:noFill/>
        </p:spPr>
        <p:txBody>
          <a:bodyPr wrap="square" rtlCol="0">
            <a:spAutoFit/>
          </a:bodyPr>
          <a:lstStyle/>
          <a:p>
            <a:pPr algn="ctr" defTabSz="1165717"/>
            <a:r>
              <a:rPr lang="en-US" sz="2295" kern="0">
                <a:solidFill>
                  <a:srgbClr val="6DC2E9">
                    <a:lumMod val="60000"/>
                    <a:lumOff val="40000"/>
                  </a:srgbClr>
                </a:solidFill>
                <a:latin typeface="Segoe UI Light" panose="020B0502040204020203" pitchFamily="34" charset="0"/>
                <a:cs typeface="Segoe UI Light" panose="020B0502040204020203" pitchFamily="34" charset="0"/>
              </a:rPr>
              <a:t>The first globally distributed, multi-model database service</a:t>
            </a:r>
          </a:p>
        </p:txBody>
      </p:sp>
      <p:sp>
        <p:nvSpPr>
          <p:cNvPr id="7" name="Title 1">
            <a:extLst>
              <a:ext uri="{FF2B5EF4-FFF2-40B4-BE49-F238E27FC236}">
                <a16:creationId xmlns:a16="http://schemas.microsoft.com/office/drawing/2014/main" id="{6634A938-ED46-4494-B958-D2C9618992BA}"/>
              </a:ext>
            </a:extLst>
          </p:cNvPr>
          <p:cNvSpPr txBox="1">
            <a:spLocks/>
          </p:cNvSpPr>
          <p:nvPr/>
        </p:nvSpPr>
        <p:spPr>
          <a:xfrm rot="2297231">
            <a:off x="8549127" y="394221"/>
            <a:ext cx="5538332" cy="929097"/>
          </a:xfrm>
          <a:prstGeom prst="rect">
            <a:avLst/>
          </a:prstGeom>
          <a:solidFill>
            <a:srgbClr val="92D050"/>
          </a:solidFill>
          <a:effectLst>
            <a:outerShdw blurRad="190500" algn="ctr" rotWithShape="0">
              <a:prstClr val="black">
                <a:alpha val="40000"/>
              </a:prstClr>
            </a:outerShdw>
          </a:effectLst>
        </p:spPr>
        <p:txBody>
          <a:bodyPr wrap="square" tIns="91427" bIns="91427" anchor="ctr" anchorCtr="0">
            <a:no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85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Announcing </a:t>
            </a:r>
          </a:p>
        </p:txBody>
      </p:sp>
      <p:sp>
        <p:nvSpPr>
          <p:cNvPr id="8" name="Rectangle 7">
            <a:extLst>
              <a:ext uri="{FF2B5EF4-FFF2-40B4-BE49-F238E27FC236}">
                <a16:creationId xmlns:a16="http://schemas.microsoft.com/office/drawing/2014/main" id="{0B6B05EB-ECAF-4577-8E9E-5BD721A62C13}"/>
              </a:ext>
            </a:extLst>
          </p:cNvPr>
          <p:cNvSpPr/>
          <p:nvPr/>
        </p:nvSpPr>
        <p:spPr bwMode="auto">
          <a:xfrm>
            <a:off x="6276975" y="5727642"/>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SCALE TO </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ANY NEED</a:t>
            </a:r>
          </a:p>
        </p:txBody>
      </p:sp>
      <p:sp>
        <p:nvSpPr>
          <p:cNvPr id="9" name="Rectangle 8">
            <a:extLst>
              <a:ext uri="{FF2B5EF4-FFF2-40B4-BE49-F238E27FC236}">
                <a16:creationId xmlns:a16="http://schemas.microsoft.com/office/drawing/2014/main" id="{0F34E621-96DE-4584-9A87-BE01105B798E}"/>
              </a:ext>
            </a:extLst>
          </p:cNvPr>
          <p:cNvSpPr/>
          <p:nvPr/>
        </p:nvSpPr>
        <p:spPr bwMode="auto">
          <a:xfrm>
            <a:off x="8998905"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COMPREHENSIVE SLAS</a:t>
            </a:r>
          </a:p>
        </p:txBody>
      </p:sp>
      <p:sp>
        <p:nvSpPr>
          <p:cNvPr id="10" name="Rectangle 9">
            <a:extLst>
              <a:ext uri="{FF2B5EF4-FFF2-40B4-BE49-F238E27FC236}">
                <a16:creationId xmlns:a16="http://schemas.microsoft.com/office/drawing/2014/main" id="{FD66F0FA-A288-4FD1-BB58-3BB5F04636EC}"/>
              </a:ext>
            </a:extLst>
          </p:cNvPr>
          <p:cNvSpPr/>
          <p:nvPr/>
        </p:nvSpPr>
        <p:spPr bwMode="auto">
          <a:xfrm>
            <a:off x="1035688" y="5716778"/>
            <a:ext cx="2881336" cy="598300"/>
          </a:xfrm>
          <a:prstGeom prst="rect">
            <a:avLst/>
          </a:prstGeom>
          <a:noFill/>
          <a:ln w="1270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GEO-</a:t>
            </a:r>
            <a:br>
              <a:rPr lang="en-US" sz="1632" kern="0" spc="306">
                <a:solidFill>
                  <a:srgbClr val="FFFFFF"/>
                </a:solidFill>
                <a:cs typeface="Segoe UI Semibold" panose="020B0702040204020203" pitchFamily="34" charset="0"/>
              </a:rPr>
            </a:br>
            <a:r>
              <a:rPr lang="en-US" sz="1632" kern="0" spc="306">
                <a:solidFill>
                  <a:srgbClr val="FFFFFF"/>
                </a:solidFill>
                <a:cs typeface="Segoe UI Semibold" panose="020B0702040204020203" pitchFamily="34" charset="0"/>
              </a:rPr>
              <a:t>DISTRIBUTED</a:t>
            </a:r>
          </a:p>
        </p:txBody>
      </p:sp>
      <p:sp>
        <p:nvSpPr>
          <p:cNvPr id="11" name="Rectangle 10">
            <a:extLst>
              <a:ext uri="{FF2B5EF4-FFF2-40B4-BE49-F238E27FC236}">
                <a16:creationId xmlns:a16="http://schemas.microsoft.com/office/drawing/2014/main" id="{2BB78508-0255-46BC-B906-C51A0D653E5D}"/>
              </a:ext>
            </a:extLst>
          </p:cNvPr>
          <p:cNvSpPr/>
          <p:nvPr/>
        </p:nvSpPr>
        <p:spPr bwMode="auto">
          <a:xfrm>
            <a:off x="3711390" y="5727642"/>
            <a:ext cx="2881336" cy="598300"/>
          </a:xfrm>
          <a:prstGeom prst="rect">
            <a:avLst/>
          </a:prstGeom>
          <a:noFill/>
          <a:ln w="6350" cap="flat" cmpd="sng" algn="ctr">
            <a:noFill/>
            <a:prstDash val="dash"/>
            <a:headEnd type="none" w="med" len="med"/>
            <a:tailEnd type="none" w="med" len="med"/>
          </a:ln>
          <a:effectLst/>
        </p:spPr>
        <p:txBody>
          <a:bodyPr rot="0" spcFirstLastPara="0" vert="horz" wrap="square" lIns="142635" tIns="186494" rIns="95090" bIns="142635"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0752">
              <a:defRPr/>
            </a:pPr>
            <a:r>
              <a:rPr lang="en-US" sz="1632" kern="0" spc="306">
                <a:solidFill>
                  <a:srgbClr val="FFFFFF"/>
                </a:solidFill>
                <a:cs typeface="Segoe UI Semibold" panose="020B0702040204020203" pitchFamily="34" charset="0"/>
              </a:rPr>
              <a:t>MULTI MODEL, MULTI API</a:t>
            </a:r>
          </a:p>
        </p:txBody>
      </p:sp>
      <p:pic>
        <p:nvPicPr>
          <p:cNvPr id="12" name="Graphic 40">
            <a:hlinkClick r:id="rId5"/>
            <a:extLst>
              <a:ext uri="{FF2B5EF4-FFF2-40B4-BE49-F238E27FC236}">
                <a16:creationId xmlns:a16="http://schemas.microsoft.com/office/drawing/2014/main" id="{C04C3A58-74FE-4C8A-A791-AD45A2316F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0022" y="4008786"/>
            <a:ext cx="1419101" cy="1419101"/>
          </a:xfrm>
          <a:prstGeom prst="rect">
            <a:avLst/>
          </a:prstGeom>
        </p:spPr>
      </p:pic>
      <p:pic>
        <p:nvPicPr>
          <p:cNvPr id="13" name="Graphic 42">
            <a:extLst>
              <a:ext uri="{FF2B5EF4-FFF2-40B4-BE49-F238E27FC236}">
                <a16:creationId xmlns:a16="http://schemas.microsoft.com/office/drawing/2014/main" id="{47C81851-4884-4CB1-9C51-364858B6F6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2517" y="4003547"/>
            <a:ext cx="1419101" cy="1419101"/>
          </a:xfrm>
          <a:prstGeom prst="rect">
            <a:avLst/>
          </a:prstGeom>
        </p:spPr>
      </p:pic>
      <p:pic>
        <p:nvPicPr>
          <p:cNvPr id="14" name="Graphic 52">
            <a:extLst>
              <a:ext uri="{FF2B5EF4-FFF2-40B4-BE49-F238E27FC236}">
                <a16:creationId xmlns:a16="http://schemas.microsoft.com/office/drawing/2014/main" id="{2D4B4D73-1A73-4089-A54F-2B79B33F51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84860" y="4002366"/>
            <a:ext cx="1762203" cy="1420283"/>
          </a:xfrm>
          <a:prstGeom prst="rect">
            <a:avLst/>
          </a:prstGeom>
        </p:spPr>
      </p:pic>
      <p:pic>
        <p:nvPicPr>
          <p:cNvPr id="15" name="Graphic 53">
            <a:extLst>
              <a:ext uri="{FF2B5EF4-FFF2-40B4-BE49-F238E27FC236}">
                <a16:creationId xmlns:a16="http://schemas.microsoft.com/office/drawing/2014/main" id="{B4AB16F4-FC89-4376-AE31-07C143252A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5988" y="3984176"/>
            <a:ext cx="1419101" cy="1419101"/>
          </a:xfrm>
          <a:prstGeom prst="rect">
            <a:avLst/>
          </a:prstGeom>
        </p:spPr>
      </p:pic>
      <p:pic>
        <p:nvPicPr>
          <p:cNvPr id="16" name="Picture 15">
            <a:extLst>
              <a:ext uri="{FF2B5EF4-FFF2-40B4-BE49-F238E27FC236}">
                <a16:creationId xmlns:a16="http://schemas.microsoft.com/office/drawing/2014/main" id="{A8D23BE8-C805-4AA4-BDDE-C4F1EC647E0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1372" y="171429"/>
            <a:ext cx="1162291" cy="1162291"/>
          </a:xfrm>
          <a:prstGeom prst="rect">
            <a:avLst/>
          </a:prstGeom>
        </p:spPr>
      </p:pic>
    </p:spTree>
    <p:extLst>
      <p:ext uri="{BB962C8B-B14F-4D97-AF65-F5344CB8AC3E}">
        <p14:creationId xmlns:p14="http://schemas.microsoft.com/office/powerpoint/2010/main" val="1312053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827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27AA81-749F-4958-A2A3-ECCD9C3980B4}"/>
              </a:ext>
            </a:extLst>
          </p:cNvPr>
          <p:cNvSpPr>
            <a:spLocks noGrp="1"/>
          </p:cNvSpPr>
          <p:nvPr>
            <p:ph type="title"/>
          </p:nvPr>
        </p:nvSpPr>
        <p:spPr/>
        <p:txBody>
          <a:bodyPr/>
          <a:lstStyle/>
          <a:p>
            <a:r>
              <a:rPr lang="en-GB" dirty="0"/>
              <a:t>Lab 4b: Logic Apps</a:t>
            </a:r>
          </a:p>
        </p:txBody>
      </p:sp>
      <p:sp>
        <p:nvSpPr>
          <p:cNvPr id="39" name="Content Placeholder 2">
            <a:extLst>
              <a:ext uri="{FF2B5EF4-FFF2-40B4-BE49-F238E27FC236}">
                <a16:creationId xmlns:a16="http://schemas.microsoft.com/office/drawing/2014/main" id="{EE31190F-6E11-4B97-B80B-566517E06820}"/>
              </a:ext>
            </a:extLst>
          </p:cNvPr>
          <p:cNvSpPr txBox="1">
            <a:spLocks/>
          </p:cNvSpPr>
          <p:nvPr/>
        </p:nvSpPr>
        <p:spPr>
          <a:xfrm>
            <a:off x="1629917" y="1552605"/>
            <a:ext cx="8101912" cy="1034129"/>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Finalise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the </a:t>
            </a: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Logic App lab, logging the documents to Cosmos DB</a:t>
            </a:r>
            <a:endPar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81918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35" presetClass="path" presetSubtype="0" decel="100000" fill="hold" grpId="1" nodeType="withEffect">
                                  <p:stCondLst>
                                    <p:cond delay="0"/>
                                  </p:stCondLst>
                                  <p:childTnLst>
                                    <p:animMotion origin="layout" path="M 2.91294E-6 -3.09124E-6 L -0.05285 -3.09124E-6 " pathEditMode="relative" rAng="0" ptsTypes="AA">
                                      <p:cBhvr>
                                        <p:cTn id="9" dur="750" spd="-100000" fill="hold"/>
                                        <p:tgtEl>
                                          <p:spTgt spid="39"/>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6" name="Group 95"/>
          <p:cNvGrpSpPr/>
          <p:nvPr/>
        </p:nvGrpSpPr>
        <p:grpSpPr>
          <a:xfrm>
            <a:off x="3841633" y="3876446"/>
            <a:ext cx="411966" cy="424259"/>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05" name="Group 104"/>
          <p:cNvGrpSpPr/>
          <p:nvPr/>
        </p:nvGrpSpPr>
        <p:grpSpPr>
          <a:xfrm>
            <a:off x="2689208" y="4293664"/>
            <a:ext cx="415632" cy="400344"/>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113" name="Group 112"/>
          <p:cNvGrpSpPr/>
          <p:nvPr/>
        </p:nvGrpSpPr>
        <p:grpSpPr>
          <a:xfrm>
            <a:off x="4788146" y="5647068"/>
            <a:ext cx="609028" cy="394145"/>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grpSp>
        <p:nvGrpSpPr>
          <p:cNvPr id="248" name="Group 247"/>
          <p:cNvGrpSpPr/>
          <p:nvPr/>
        </p:nvGrpSpPr>
        <p:grpSpPr>
          <a:xfrm>
            <a:off x="3056226" y="5763129"/>
            <a:ext cx="441799" cy="333993"/>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endParaRPr lang="en-US" sz="1836">
                <a:solidFill>
                  <a:srgbClr val="505050"/>
                </a:solidFill>
                <a:latin typeface="Segoe UI"/>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7708" y="5859328"/>
            <a:ext cx="924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02901" y="4511982"/>
            <a:ext cx="1654861" cy="470856"/>
          </a:xfrm>
          <a:prstGeom prst="rect">
            <a:avLst/>
          </a:prstGeom>
        </p:spPr>
        <p:txBody>
          <a:bodyPr wrap="none">
            <a:spAutoFit/>
          </a:bodyPr>
          <a:lstStyle/>
          <a:p>
            <a:pPr algn="ctr" defTabSz="932509">
              <a:defRPr/>
            </a:pPr>
            <a:r>
              <a:rPr lang="en-US" sz="2400" kern="0" spc="50">
                <a:solidFill>
                  <a:srgbClr val="0078D7"/>
                </a:solidFill>
                <a:latin typeface="Segoe UI" panose="020B0502040204020203" pitchFamily="34" charset="0"/>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7542" y="3164637"/>
            <a:ext cx="845579"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3806" y="1826914"/>
            <a:ext cx="1233053" cy="345163"/>
          </a:xfrm>
          <a:prstGeom prst="rect">
            <a:avLst/>
          </a:prstGeom>
        </p:spPr>
        <p:txBody>
          <a:bodyPr wrap="none">
            <a:spAutoFit/>
          </a:bodyPr>
          <a:lstStyle/>
          <a:p>
            <a:pPr algn="ctr" defTabSz="932509">
              <a:defRPr/>
            </a:pPr>
            <a:r>
              <a:rPr lang="en-US" sz="1599" kern="0" spc="50">
                <a:solidFill>
                  <a:srgbClr val="353535">
                    <a:lumMod val="40000"/>
                    <a:lumOff val="60000"/>
                  </a:srgbClr>
                </a:solidFill>
                <a:latin typeface="Segoe UI" panose="020B0502040204020203" pitchFamily="34" charset="0"/>
                <a:cs typeface="Segoe UI" panose="020B0502040204020203" pitchFamily="34" charset="0"/>
              </a:rPr>
              <a:t>Productive</a:t>
            </a:r>
          </a:p>
        </p:txBody>
      </p:sp>
      <p:sp>
        <p:nvSpPr>
          <p:cNvPr id="175" name="Freeform 174"/>
          <p:cNvSpPr>
            <a:spLocks noChangeArrowheads="1"/>
          </p:cNvSpPr>
          <p:nvPr/>
        </p:nvSpPr>
        <p:spPr bwMode="auto">
          <a:xfrm>
            <a:off x="784778" y="5192874"/>
            <a:ext cx="480655" cy="47560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srgbClr val="505050"/>
              </a:solidFill>
              <a:latin typeface="Segoe UI"/>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46052" y="3778278"/>
            <a:ext cx="378871" cy="562489"/>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17775" y="1183560"/>
            <a:ext cx="439680" cy="43967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91606" y="2574304"/>
            <a:ext cx="460244" cy="449535"/>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320246" y="5044563"/>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94007" y="5652505"/>
            <a:ext cx="1287465" cy="2604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953032" y="4103092"/>
            <a:ext cx="1121290" cy="4470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4029620" y="4080741"/>
            <a:ext cx="48426" cy="107286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84576" y="5258997"/>
            <a:ext cx="656389" cy="6508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4029619" y="5175954"/>
            <a:ext cx="961106" cy="73759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968373" y="5172229"/>
            <a:ext cx="983458" cy="7413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94007" y="3797982"/>
            <a:ext cx="950647" cy="7521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755882" y="4884161"/>
            <a:ext cx="556547" cy="556548"/>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794" y="4825878"/>
              <a:ext cx="300587" cy="300587"/>
            </a:xfrm>
            <a:prstGeom prst="rect">
              <a:avLst/>
            </a:prstGeom>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94007" y="496"/>
            <a:ext cx="0" cy="7025446"/>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959281" y="5179681"/>
            <a:ext cx="874641" cy="80739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555496" y="-19197"/>
            <a:ext cx="267625" cy="174723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9161465" y="2749640"/>
            <a:ext cx="1701751" cy="111635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91600" y="2545785"/>
            <a:ext cx="518427" cy="62707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948079" y="2264182"/>
            <a:ext cx="1487514" cy="55834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644570" y="1371032"/>
            <a:ext cx="304226" cy="88163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65382" y="2362627"/>
            <a:ext cx="1257261" cy="2110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65382" y="1515142"/>
            <a:ext cx="1291408" cy="84438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848416" y="1515141"/>
            <a:ext cx="1406882" cy="609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245986" y="-59649"/>
            <a:ext cx="756773" cy="157479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685326" y="1375377"/>
            <a:ext cx="957380" cy="39114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851065" y="1506681"/>
            <a:ext cx="819362" cy="2710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646433" y="-4662"/>
            <a:ext cx="485997" cy="1394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325635" y="5070436"/>
            <a:ext cx="389594" cy="107410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716783" y="5690268"/>
            <a:ext cx="1241732" cy="458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8134342" y="5056825"/>
            <a:ext cx="1211391" cy="92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987444" y="5690268"/>
            <a:ext cx="1448148" cy="19819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9168270" y="1777700"/>
            <a:ext cx="520161" cy="9362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317111" y="1520972"/>
            <a:ext cx="2533449" cy="1104215"/>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253408" y="647636"/>
            <a:ext cx="604140" cy="87194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887280" y="2018132"/>
            <a:ext cx="1598961" cy="182126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515000" y="3852374"/>
            <a:ext cx="1361831" cy="5584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456716" y="623531"/>
            <a:ext cx="389987" cy="9009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162179" y="3475393"/>
            <a:ext cx="5562881" cy="5965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563" fontAlgn="base">
              <a:lnSpc>
                <a:spcPct val="90000"/>
              </a:lnSpc>
              <a:spcBef>
                <a:spcPct val="0"/>
              </a:spcBef>
              <a:spcAft>
                <a:spcPct val="0"/>
              </a:spcAft>
              <a:defRPr/>
            </a:pPr>
            <a:r>
              <a:rPr lang="en-US" sz="4080" kern="0" spc="50" dirty="0">
                <a:ln w="3175">
                  <a:noFill/>
                </a:ln>
                <a:solidFill>
                  <a:srgbClr val="0089CF"/>
                </a:solidFill>
                <a:latin typeface="Segoe UI Light" panose="020B0502040204020203" pitchFamily="34" charset="0"/>
                <a:cs typeface="Segoe UI Light" panose="020B0502040204020203" pitchFamily="34" charset="0"/>
              </a:rPr>
              <a:t>Azure: the cloud for intelligent solutions</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85874" y="2509701"/>
            <a:ext cx="1827888" cy="18768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Cosmos DB</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131517" y="1621986"/>
            <a:ext cx="1671732"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SQL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7104611" y="5783528"/>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Bot </a:t>
            </a:r>
            <a:br>
              <a:rPr lang="en-US" sz="1599" kern="0" dirty="0">
                <a:gradFill>
                  <a:gsLst>
                    <a:gs pos="0">
                      <a:srgbClr val="353535"/>
                    </a:gs>
                    <a:gs pos="100000">
                      <a:srgbClr val="353535"/>
                    </a:gs>
                  </a:gsLst>
                  <a:lin ang="5400000" scaled="0"/>
                </a:gradFill>
                <a:latin typeface="Segoe UI" charset="0"/>
                <a:ea typeface="Segoe UI" charset="0"/>
                <a:cs typeface="Segoe UI" charset="0"/>
              </a:rPr>
            </a:br>
            <a:r>
              <a:rPr lang="en-US" sz="1599" kern="0" dirty="0">
                <a:gradFill>
                  <a:gsLst>
                    <a:gs pos="0">
                      <a:srgbClr val="353535"/>
                    </a:gs>
                    <a:gs pos="100000">
                      <a:srgbClr val="353535"/>
                    </a:gs>
                  </a:gsLst>
                  <a:lin ang="5400000" scaled="0"/>
                </a:gradFill>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442663" y="2624142"/>
            <a:ext cx="1593517" cy="2379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SQL DB</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604605" y="4973582"/>
            <a:ext cx="1675291" cy="2068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46630" rIns="0" bIns="46630" numCol="1" rtlCol="0" anchor="ctr" anchorCtr="0" compatLnSpc="1">
            <a:prstTxWarp prst="textNoShape">
              <a:avLst/>
            </a:prstTxWarp>
          </a:bodyPr>
          <a:lstStyle/>
          <a:p>
            <a:pPr defTabSz="932293" fontAlgn="base">
              <a:lnSpc>
                <a:spcPct val="90000"/>
              </a:lnSpc>
              <a:spcBef>
                <a:spcPts val="300"/>
              </a:spcBef>
              <a:spcAft>
                <a:spcPts val="600"/>
              </a:spcAft>
              <a:defRPr/>
            </a:pPr>
            <a:r>
              <a:rPr lang="en-US" sz="1599" kern="0" dirty="0">
                <a:gradFill>
                  <a:gsLst>
                    <a:gs pos="0">
                      <a:srgbClr val="353535"/>
                    </a:gs>
                    <a:gs pos="100000">
                      <a:srgbClr val="353535"/>
                    </a:gs>
                  </a:gsLst>
                  <a:lin ang="5400000" scaled="0"/>
                </a:gradFill>
                <a:latin typeface="Segoe UI" charset="0"/>
                <a:ea typeface="Segoe UI" charset="0"/>
                <a:cs typeface="Segoe UI" charset="0"/>
              </a:rPr>
              <a:t>Azure Cognitive Services</a:t>
            </a:r>
          </a:p>
        </p:txBody>
      </p:sp>
      <p:sp>
        <p:nvSpPr>
          <p:cNvPr id="221" name="Oval 220">
            <a:extLst>
              <a:ext uri="{FF2B5EF4-FFF2-40B4-BE49-F238E27FC236}">
                <a16:creationId xmlns:a16="http://schemas.microsoft.com/office/drawing/2014/main" id="{EAB920A8-7852-4DA5-8120-CFBBE9B86EAC}"/>
              </a:ext>
            </a:extLst>
          </p:cNvPr>
          <p:cNvSpPr/>
          <p:nvPr/>
        </p:nvSpPr>
        <p:spPr bwMode="auto">
          <a:xfrm>
            <a:off x="5160775" y="143202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763643" y="144348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75642" y="227080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632544" y="605471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890818" y="5612332"/>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440687" y="432381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784490" y="3775448"/>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578254" y="169039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539351" y="1299053"/>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768319" y="142974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168486" y="243213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221229" y="254407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8058136" y="497665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863309" y="217940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257603" y="313210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87108" y="534954"/>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181656" y="595891"/>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869721" y="2550185"/>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grpSp>
        <p:nvGrpSpPr>
          <p:cNvPr id="244" name="Group 243">
            <a:extLst>
              <a:ext uri="{FF2B5EF4-FFF2-40B4-BE49-F238E27FC236}">
                <a16:creationId xmlns:a16="http://schemas.microsoft.com/office/drawing/2014/main" id="{234A81AF-D397-4C13-ACF6-68C5A1880C21}"/>
              </a:ext>
            </a:extLst>
          </p:cNvPr>
          <p:cNvGrpSpPr/>
          <p:nvPr/>
        </p:nvGrpSpPr>
        <p:grpSpPr>
          <a:xfrm>
            <a:off x="3527120" y="2349300"/>
            <a:ext cx="556547" cy="556548"/>
            <a:chOff x="2480707" y="1989511"/>
            <a:chExt cx="593351" cy="593351"/>
          </a:xfrm>
        </p:grpSpPr>
        <p:sp>
          <p:nvSpPr>
            <p:cNvPr id="245" name="Oval 244">
              <a:extLst>
                <a:ext uri="{FF2B5EF4-FFF2-40B4-BE49-F238E27FC236}">
                  <a16:creationId xmlns:a16="http://schemas.microsoft.com/office/drawing/2014/main" id="{320BEBA8-B3B6-4832-884A-CDE003AD799B}"/>
                </a:ext>
              </a:extLst>
            </p:cNvPr>
            <p:cNvSpPr/>
            <p:nvPr/>
          </p:nvSpPr>
          <p:spPr bwMode="auto">
            <a:xfrm>
              <a:off x="2480707" y="1989511"/>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6" name="Graphic 4">
              <a:extLst>
                <a:ext uri="{FF2B5EF4-FFF2-40B4-BE49-F238E27FC236}">
                  <a16:creationId xmlns:a16="http://schemas.microsoft.com/office/drawing/2014/main" id="{D3AA7929-423F-428A-A77D-C2C7D6C906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1112" y="2141503"/>
              <a:ext cx="282052" cy="282052"/>
            </a:xfrm>
            <a:prstGeom prst="rect">
              <a:avLst/>
            </a:prstGeom>
          </p:spPr>
        </p:pic>
      </p:grpSp>
      <p:grpSp>
        <p:nvGrpSpPr>
          <p:cNvPr id="254" name="Group 253">
            <a:extLst>
              <a:ext uri="{FF2B5EF4-FFF2-40B4-BE49-F238E27FC236}">
                <a16:creationId xmlns:a16="http://schemas.microsoft.com/office/drawing/2014/main" id="{A12305F9-6ACD-47DB-924E-0B0A5B7B5FEC}"/>
              </a:ext>
            </a:extLst>
          </p:cNvPr>
          <p:cNvGrpSpPr/>
          <p:nvPr/>
        </p:nvGrpSpPr>
        <p:grpSpPr>
          <a:xfrm>
            <a:off x="6573500" y="1461585"/>
            <a:ext cx="556547" cy="556548"/>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2724" y="1170780"/>
              <a:ext cx="346922" cy="346922"/>
            </a:xfrm>
            <a:prstGeom prst="rect">
              <a:avLst/>
            </a:prstGeom>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883097" y="2463740"/>
            <a:ext cx="556547" cy="556548"/>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3032" y="2215551"/>
              <a:ext cx="363727" cy="363727"/>
            </a:xfrm>
            <a:prstGeom prst="rect">
              <a:avLst/>
            </a:prstGeom>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9043042" y="4782056"/>
            <a:ext cx="556547" cy="556548"/>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47642" y="4662266"/>
              <a:ext cx="420836" cy="420836"/>
            </a:xfrm>
            <a:prstGeom prst="rect">
              <a:avLst/>
            </a:prstGeom>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92634" y="4006527"/>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66732" y="4465419"/>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201529"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883636" y="5817730"/>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854342" y="5093946"/>
            <a:ext cx="169545" cy="169545"/>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353535"/>
                  </a:gs>
                  <a:gs pos="100000">
                    <a:srgbClr val="353535"/>
                  </a:gs>
                </a:gsLst>
                <a:lin ang="5400000" scaled="0"/>
              </a:gradFill>
              <a:latin typeface="Segoe UI Semilight"/>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540661" y="5623126"/>
            <a:ext cx="556547" cy="55654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3090" y="5729794"/>
            <a:ext cx="360059" cy="360059"/>
          </a:xfrm>
          <a:prstGeom prst="rect">
            <a:avLst/>
          </a:prstGeom>
        </p:spPr>
      </p:pic>
      <p:grpSp>
        <p:nvGrpSpPr>
          <p:cNvPr id="265" name="Group 264"/>
          <p:cNvGrpSpPr/>
          <p:nvPr/>
        </p:nvGrpSpPr>
        <p:grpSpPr>
          <a:xfrm>
            <a:off x="5741316" y="3033539"/>
            <a:ext cx="1450327" cy="1450327"/>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p:cNvSpPr/>
            <p:nvPr/>
          </p:nvSpPr>
          <p:spPr>
            <a:xfrm>
              <a:off x="6343392" y="3326364"/>
              <a:ext cx="1311578" cy="626005"/>
            </a:xfrm>
            <a:prstGeom prst="rect">
              <a:avLst/>
            </a:prstGeom>
            <a:grpFill/>
          </p:spPr>
          <p:txBody>
            <a:bodyPr wrap="none">
              <a:spAutoFit/>
            </a:bodyPr>
            <a:lstStyle/>
            <a:p>
              <a:pPr algn="ctr" defTabSz="932597"/>
              <a:r>
                <a:rPr lang="en-US" sz="3468" kern="0" spc="50" dirty="0">
                  <a:ln w="3175">
                    <a:noFill/>
                  </a:ln>
                  <a:solidFill>
                    <a:srgbClr val="FFFFFF">
                      <a:alpha val="0"/>
                    </a:srgbClr>
                  </a:solidFill>
                  <a:latin typeface="Segoe UI Light" panose="020B0502040204020203" pitchFamily="34" charset="0"/>
                  <a:cs typeface="Segoe UI Light" panose="020B0502040204020203" pitchFamily="34" charset="0"/>
                </a:rPr>
                <a:t>Azure</a:t>
              </a:r>
              <a:endParaRPr lang="en-US" sz="3468" dirty="0">
                <a:solidFill>
                  <a:srgbClr val="FFFFFF">
                    <a:alpha val="0"/>
                  </a:srgbClr>
                </a:solidFill>
                <a:latin typeface="Segoe UI"/>
              </a:endParaRPr>
            </a:p>
          </p:txBody>
        </p:sp>
      </p:grpSp>
    </p:spTree>
    <p:extLst>
      <p:ext uri="{BB962C8B-B14F-4D97-AF65-F5344CB8AC3E}">
        <p14:creationId xmlns:p14="http://schemas.microsoft.com/office/powerpoint/2010/main" val="208108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46" y="245841"/>
            <a:ext cx="11946483" cy="587532"/>
          </a:xfrm>
        </p:spPr>
        <p:txBody>
          <a:bodyPr>
            <a:noAutofit/>
          </a:bodyPr>
          <a:lstStyle/>
          <a:p>
            <a:r>
              <a:rPr lang="en-US" sz="4400" b="1"/>
              <a:t>Cortana Intelligence Suite Architecture</a:t>
            </a:r>
          </a:p>
        </p:txBody>
      </p:sp>
      <p:grpSp>
        <p:nvGrpSpPr>
          <p:cNvPr id="7" name="Group 6"/>
          <p:cNvGrpSpPr/>
          <p:nvPr/>
        </p:nvGrpSpPr>
        <p:grpSpPr>
          <a:xfrm>
            <a:off x="9779474" y="1734341"/>
            <a:ext cx="2285003" cy="4655048"/>
            <a:chOff x="9588714" y="1666194"/>
            <a:chExt cx="2241039" cy="4565481"/>
          </a:xfrm>
        </p:grpSpPr>
        <p:sp>
          <p:nvSpPr>
            <p:cNvPr id="154" name="Rectangle 153"/>
            <p:cNvSpPr/>
            <p:nvPr/>
          </p:nvSpPr>
          <p:spPr>
            <a:xfrm>
              <a:off x="10329146" y="5903763"/>
              <a:ext cx="1500607" cy="327912"/>
            </a:xfrm>
            <a:prstGeom prst="rect">
              <a:avLst/>
            </a:prstGeom>
          </p:spPr>
          <p:txBody>
            <a:bodyPr wrap="none" lIns="0" tIns="0" rIns="0" bIns="0" anchor="ctr">
              <a:noAutofit/>
            </a:bodyPr>
            <a:lstStyle/>
            <a:p>
              <a:pPr defTabSz="932357">
                <a:lnSpc>
                  <a:spcPct val="90000"/>
                </a:lnSpc>
                <a:defRPr/>
              </a:pPr>
              <a:r>
                <a:rPr lang="en-US" sz="2448" kern="0">
                  <a:latin typeface="Segoe UI"/>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sp>
          <p:nvSpPr>
            <p:cNvPr id="160" name="TextBox 159"/>
            <p:cNvSpPr txBox="1"/>
            <p:nvPr/>
          </p:nvSpPr>
          <p:spPr>
            <a:xfrm>
              <a:off x="10381650" y="1978779"/>
              <a:ext cx="1090058"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People</a:t>
              </a:r>
            </a:p>
          </p:txBody>
        </p:sp>
        <p:sp>
          <p:nvSpPr>
            <p:cNvPr id="161" name="TextBox 160"/>
            <p:cNvSpPr txBox="1"/>
            <p:nvPr/>
          </p:nvSpPr>
          <p:spPr>
            <a:xfrm>
              <a:off x="10650439" y="5204330"/>
              <a:ext cx="868271" cy="332543"/>
            </a:xfrm>
            <a:prstGeom prst="rect">
              <a:avLst/>
            </a:prstGeom>
            <a:noFill/>
          </p:spPr>
          <p:txBody>
            <a:bodyPr wrap="square" lIns="0" tIns="0" rIns="0" bIns="0"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Automated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7" cy="461695"/>
              </a:xfrm>
              <a:prstGeom prst="rect">
                <a:avLst/>
              </a:prstGeom>
              <a:noFill/>
            </p:spPr>
            <p:txBody>
              <a:bodyPr wrap="square" lIns="186442" tIns="149153" rIns="186442" bIns="149153" rtlCol="0">
                <a:sp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sp>
              <p:nvSpPr>
                <p:cNvPr id="175" name="TextBox 174"/>
                <p:cNvSpPr txBox="1"/>
                <p:nvPr/>
              </p:nvSpPr>
              <p:spPr>
                <a:xfrm>
                  <a:off x="11212737" y="3022354"/>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Web</a:t>
                  </a:r>
                </a:p>
              </p:txBody>
            </p:sp>
            <p:sp>
              <p:nvSpPr>
                <p:cNvPr id="176" name="TextBox 175"/>
                <p:cNvSpPr txBox="1"/>
                <p:nvPr/>
              </p:nvSpPr>
              <p:spPr>
                <a:xfrm>
                  <a:off x="11212737" y="3571986"/>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Mobile</a:t>
                  </a:r>
                </a:p>
              </p:txBody>
            </p:sp>
            <p:sp>
              <p:nvSpPr>
                <p:cNvPr id="177" name="TextBox 176"/>
                <p:cNvSpPr txBox="1"/>
                <p:nvPr/>
              </p:nvSpPr>
              <p:spPr>
                <a:xfrm>
                  <a:off x="11212737" y="4160203"/>
                  <a:ext cx="473389" cy="161808"/>
                </a:xfrm>
                <a:prstGeom prst="rect">
                  <a:avLst/>
                </a:prstGeom>
                <a:noFill/>
              </p:spPr>
              <p:txBody>
                <a:bodyPr wrap="square" lIns="0" tIns="0" rIns="0" bIns="0" rtlCol="0">
                  <a:spAutoFit/>
                </a:bodyPr>
                <a:lstStyle/>
                <a:p>
                  <a:pPr defTabSz="950876">
                    <a:spcBef>
                      <a:spcPct val="0"/>
                    </a:spcBef>
                    <a:spcAft>
                      <a:spcPts val="612"/>
                    </a:spcAft>
                    <a:defRPr/>
                  </a:pPr>
                  <a:r>
                    <a:rPr lang="en-US" sz="1072" kern="0">
                      <a:latin typeface="Segoe UI"/>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3233" tIns="46617" rIns="93233" bIns="46617" numCol="1" anchor="t" anchorCtr="0" compatLnSpc="1">
                  <a:prstTxWarp prst="textNoShape">
                    <a:avLst/>
                  </a:prstTxWarp>
                  <a:noAutofit/>
                </a:bodyPr>
                <a:lstStyle/>
                <a:p>
                  <a:pPr defTabSz="932357">
                    <a:defRPr/>
                  </a:pPr>
                  <a:endParaRPr lang="en-US" sz="1836" kern="0">
                    <a:latin typeface="Segoe UI"/>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lnSpc>
                      <a:spcPct val="90000"/>
                    </a:lnSpc>
                    <a:spcBef>
                      <a:spcPct val="0"/>
                    </a:spcBef>
                    <a:spcAft>
                      <a:spcPct val="0"/>
                    </a:spcAft>
                    <a:defRPr/>
                  </a:pPr>
                  <a:endParaRPr lang="en-US" sz="2448" kern="0">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29" name="Group 28">
            <a:extLst>
              <a:ext uri="{FF2B5EF4-FFF2-40B4-BE49-F238E27FC236}">
                <a16:creationId xmlns:a16="http://schemas.microsoft.com/office/drawing/2014/main" id="{AA4004A0-264B-4EFC-88E4-FECC236060F8}"/>
              </a:ext>
            </a:extLst>
          </p:cNvPr>
          <p:cNvGrpSpPr/>
          <p:nvPr/>
        </p:nvGrpSpPr>
        <p:grpSpPr>
          <a:xfrm>
            <a:off x="2061631" y="1725016"/>
            <a:ext cx="2424081" cy="4589723"/>
            <a:chOff x="2061631" y="1725016"/>
            <a:chExt cx="2424081" cy="4589723"/>
          </a:xfrm>
        </p:grpSpPr>
        <p:sp>
          <p:nvSpPr>
            <p:cNvPr id="131" name="Rectangle 130"/>
            <p:cNvSpPr/>
            <p:nvPr/>
          </p:nvSpPr>
          <p:spPr bwMode="auto">
            <a:xfrm>
              <a:off x="2231551" y="1725016"/>
              <a:ext cx="1771444" cy="4269544"/>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Information Management</a:t>
              </a:r>
            </a:p>
          </p:txBody>
        </p:sp>
        <p:sp>
          <p:nvSpPr>
            <p:cNvPr id="138" name="Rectangle 137"/>
            <p:cNvSpPr/>
            <p:nvPr/>
          </p:nvSpPr>
          <p:spPr>
            <a:xfrm>
              <a:off x="2768755" y="4117286"/>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Event Hubs</a:t>
              </a:r>
              <a:endParaRPr lang="en-US" sz="1122" kern="0">
                <a:solidFill>
                  <a:schemeClr val="bg1"/>
                </a:solidFill>
                <a:latin typeface="Segoe UI"/>
              </a:endParaRPr>
            </a:p>
          </p:txBody>
        </p:sp>
        <p:cxnSp>
          <p:nvCxnSpPr>
            <p:cNvPr id="146" name="Straight Connector 145"/>
            <p:cNvCxnSpPr/>
            <p:nvPr/>
          </p:nvCxnSpPr>
          <p:spPr>
            <a:xfrm>
              <a:off x="2061631" y="6222835"/>
              <a:ext cx="2424081"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47" name="Group 146"/>
            <p:cNvGrpSpPr/>
            <p:nvPr/>
          </p:nvGrpSpPr>
          <p:grpSpPr>
            <a:xfrm rot="13500000">
              <a:off x="4290311" y="6131063"/>
              <a:ext cx="185059" cy="182293"/>
              <a:chOff x="459235" y="5929704"/>
              <a:chExt cx="292608" cy="288235"/>
            </a:xfrm>
            <a:solidFill>
              <a:srgbClr val="FFFFFF">
                <a:lumMod val="85000"/>
              </a:srgbClr>
            </a:solidFill>
          </p:grpSpPr>
          <p:cxnSp>
            <p:nvCxnSpPr>
              <p:cNvPr id="148" name="Straight Connector 147"/>
              <p:cNvCxnSpPr/>
              <p:nvPr/>
            </p:nvCxnSpPr>
            <p:spPr>
              <a:xfrm>
                <a:off x="469386" y="5929704"/>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49" name="Straight Connector 148"/>
              <p:cNvCxnSpPr/>
              <p:nvPr/>
            </p:nvCxnSpPr>
            <p:spPr>
              <a:xfrm>
                <a:off x="459235" y="6205766"/>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sp>
          <p:nvSpPr>
            <p:cNvPr id="186" name="Rectangle 185"/>
            <p:cNvSpPr/>
            <p:nvPr/>
          </p:nvSpPr>
          <p:spPr>
            <a:xfrm>
              <a:off x="2767030" y="342861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Catalog</a:t>
              </a:r>
            </a:p>
          </p:txBody>
        </p:sp>
        <p:grpSp>
          <p:nvGrpSpPr>
            <p:cNvPr id="187" name="Group 186"/>
            <p:cNvGrpSpPr/>
            <p:nvPr/>
          </p:nvGrpSpPr>
          <p:grpSpPr>
            <a:xfrm>
              <a:off x="2386308" y="3279762"/>
              <a:ext cx="407544" cy="433524"/>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198" name="Rectangle 197"/>
            <p:cNvSpPr/>
            <p:nvPr/>
          </p:nvSpPr>
          <p:spPr>
            <a:xfrm>
              <a:off x="2775599" y="2698555"/>
              <a:ext cx="1295950" cy="265009"/>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Factory </a:t>
              </a:r>
              <a:endParaRPr lang="en-US" sz="1122" kern="0">
                <a:solidFill>
                  <a:schemeClr val="bg1"/>
                </a:solidFill>
                <a:latin typeface="Segoe UI"/>
              </a:endParaRPr>
            </a:p>
          </p:txBody>
        </p:sp>
        <p:sp>
          <p:nvSpPr>
            <p:cNvPr id="238" name="Freeform 237"/>
            <p:cNvSpPr/>
            <p:nvPr/>
          </p:nvSpPr>
          <p:spPr bwMode="auto">
            <a:xfrm>
              <a:off x="2382222" y="2550820"/>
              <a:ext cx="380255" cy="399596"/>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sp>
          <p:nvSpPr>
            <p:cNvPr id="239" name="Freeform 238"/>
            <p:cNvSpPr/>
            <p:nvPr/>
          </p:nvSpPr>
          <p:spPr bwMode="auto">
            <a:xfrm>
              <a:off x="2402944" y="4057478"/>
              <a:ext cx="359197" cy="37588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4F37609-1561-4E0C-8948-6762942EF820}"/>
              </a:ext>
            </a:extLst>
          </p:cNvPr>
          <p:cNvGrpSpPr/>
          <p:nvPr/>
        </p:nvGrpSpPr>
        <p:grpSpPr>
          <a:xfrm>
            <a:off x="5172366" y="1725017"/>
            <a:ext cx="2845263" cy="4685550"/>
            <a:chOff x="5173173" y="1725017"/>
            <a:chExt cx="2845263" cy="4685550"/>
          </a:xfrm>
        </p:grpSpPr>
        <p:grpSp>
          <p:nvGrpSpPr>
            <p:cNvPr id="30" name="Group 29">
              <a:extLst>
                <a:ext uri="{FF2B5EF4-FFF2-40B4-BE49-F238E27FC236}">
                  <a16:creationId xmlns:a16="http://schemas.microsoft.com/office/drawing/2014/main" id="{BF885EE4-55A9-482C-BEED-884483882D77}"/>
                </a:ext>
              </a:extLst>
            </p:cNvPr>
            <p:cNvGrpSpPr/>
            <p:nvPr/>
          </p:nvGrpSpPr>
          <p:grpSpPr>
            <a:xfrm>
              <a:off x="6019975" y="1725017"/>
              <a:ext cx="1998461" cy="4269545"/>
              <a:chOff x="6019975" y="1725017"/>
              <a:chExt cx="1998461" cy="4269545"/>
            </a:xfrm>
          </p:grpSpPr>
          <p:sp>
            <p:nvSpPr>
              <p:cNvPr id="133" name="Rectangle 132"/>
              <p:cNvSpPr/>
              <p:nvPr/>
            </p:nvSpPr>
            <p:spPr bwMode="auto">
              <a:xfrm>
                <a:off x="6019975" y="1725017"/>
                <a:ext cx="1771443" cy="4269545"/>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Machine Learning and Analytics</a:t>
                </a:r>
              </a:p>
            </p:txBody>
          </p:sp>
          <p:sp>
            <p:nvSpPr>
              <p:cNvPr id="139" name="Rectangle 138"/>
              <p:cNvSpPr/>
              <p:nvPr/>
            </p:nvSpPr>
            <p:spPr>
              <a:xfrm>
                <a:off x="6724673" y="4039030"/>
                <a:ext cx="1293761" cy="61036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HDInsight </a:t>
                </a:r>
              </a:p>
              <a:p>
                <a:pPr defTabSz="932357">
                  <a:defRPr/>
                </a:pPr>
                <a:r>
                  <a:rPr lang="en-US" sz="1122" kern="0">
                    <a:solidFill>
                      <a:schemeClr val="bg1"/>
                    </a:solidFill>
                    <a:latin typeface="Segoe UI"/>
                    <a:cs typeface="Segoe UI Semilight" panose="020B0402040204020203" pitchFamily="34" charset="0"/>
                  </a:rPr>
                  <a:t>(Hadoop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and Spark)</a:t>
                </a:r>
              </a:p>
            </p:txBody>
          </p:sp>
          <p:sp>
            <p:nvSpPr>
              <p:cNvPr id="140" name="Rectangle 139"/>
              <p:cNvSpPr/>
              <p:nvPr/>
            </p:nvSpPr>
            <p:spPr>
              <a:xfrm>
                <a:off x="6724673" y="5003794"/>
                <a:ext cx="1293761"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Stream </a:t>
                </a:r>
              </a:p>
              <a:p>
                <a:pPr defTabSz="932357">
                  <a:defRPr/>
                </a:pPr>
                <a:r>
                  <a:rPr lang="en-US" sz="1122" kern="0">
                    <a:solidFill>
                      <a:schemeClr val="bg1"/>
                    </a:solidFill>
                    <a:latin typeface="Segoe UI"/>
                    <a:cs typeface="Segoe UI Semilight" panose="020B0402040204020203" pitchFamily="34" charset="0"/>
                  </a:rPr>
                  <a:t>Analytics</a:t>
                </a:r>
              </a:p>
            </p:txBody>
          </p:sp>
          <p:sp>
            <p:nvSpPr>
              <p:cNvPr id="192" name="Rectangle 191"/>
              <p:cNvSpPr/>
              <p:nvPr/>
            </p:nvSpPr>
            <p:spPr>
              <a:xfrm>
                <a:off x="6724673" y="3275602"/>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 Analytics</a:t>
                </a:r>
              </a:p>
            </p:txBody>
          </p:sp>
          <p:sp>
            <p:nvSpPr>
              <p:cNvPr id="199" name="Rectangle 198"/>
              <p:cNvSpPr/>
              <p:nvPr/>
            </p:nvSpPr>
            <p:spPr>
              <a:xfrm>
                <a:off x="6724672" y="2526987"/>
                <a:ext cx="1293763" cy="437684"/>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Machine Learning</a:t>
                </a:r>
              </a:p>
            </p:txBody>
          </p:sp>
        </p:grpSp>
        <p:grpSp>
          <p:nvGrpSpPr>
            <p:cNvPr id="13" name="Group 12">
              <a:extLst>
                <a:ext uri="{FF2B5EF4-FFF2-40B4-BE49-F238E27FC236}">
                  <a16:creationId xmlns:a16="http://schemas.microsoft.com/office/drawing/2014/main" id="{CCB53651-F5C9-42F8-9FA9-108D4D8D54E3}"/>
                </a:ext>
              </a:extLst>
            </p:cNvPr>
            <p:cNvGrpSpPr/>
            <p:nvPr/>
          </p:nvGrpSpPr>
          <p:grpSpPr>
            <a:xfrm>
              <a:off x="5173173" y="2530074"/>
              <a:ext cx="1590180" cy="3880493"/>
              <a:chOff x="5173173" y="2530074"/>
              <a:chExt cx="1590180" cy="3880493"/>
            </a:xfrm>
          </p:grpSpPr>
          <p:sp>
            <p:nvSpPr>
              <p:cNvPr id="145" name="Rectangle 144"/>
              <p:cNvSpPr/>
              <p:nvPr/>
            </p:nvSpPr>
            <p:spPr>
              <a:xfrm>
                <a:off x="5173173" y="6033861"/>
                <a:ext cx="1590180" cy="376706"/>
              </a:xfrm>
              <a:prstGeom prst="rect">
                <a:avLst/>
              </a:prstGeom>
            </p:spPr>
            <p:txBody>
              <a:bodyPr wrap="none" lIns="0" tIns="0" rIns="0" bIns="0" anchor="ctr">
                <a:spAutoFit/>
              </a:bodyPr>
              <a:lstStyle/>
              <a:p>
                <a:pPr algn="ctr" defTabSz="739250">
                  <a:spcBef>
                    <a:spcPct val="0"/>
                  </a:spcBef>
                  <a:spcAft>
                    <a:spcPct val="35000"/>
                  </a:spcAft>
                  <a:defRPr/>
                </a:pPr>
                <a:r>
                  <a:rPr lang="en-US" sz="2448" kern="0">
                    <a:latin typeface="Segoe UI"/>
                  </a:rPr>
                  <a:t>Intelligence</a:t>
                </a:r>
                <a:endParaRPr lang="en-US" sz="1836" b="1" kern="0" spc="-31">
                  <a:latin typeface="Segoe UI"/>
                  <a:cs typeface="Segoe UI Semilight" panose="020B0402040204020203" pitchFamily="34" charset="0"/>
                </a:endParaRPr>
              </a:p>
            </p:txBody>
          </p:sp>
          <p:grpSp>
            <p:nvGrpSpPr>
              <p:cNvPr id="193" name="Group 192"/>
              <p:cNvGrpSpPr/>
              <p:nvPr/>
            </p:nvGrpSpPr>
            <p:grpSpPr>
              <a:xfrm>
                <a:off x="6219906" y="3246348"/>
                <a:ext cx="381275" cy="498749"/>
                <a:chOff x="3473450" y="4579938"/>
                <a:chExt cx="1741488" cy="2278062"/>
              </a:xfrm>
              <a:solidFill>
                <a:srgbClr val="FFFFFF"/>
              </a:solidFill>
            </p:grpSpPr>
            <p:sp>
              <p:nvSpPr>
                <p:cNvPr id="194"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5"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19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grpSp>
            <p:nvGrpSpPr>
              <p:cNvPr id="232" name="Group 231"/>
              <p:cNvGrpSpPr/>
              <p:nvPr/>
            </p:nvGrpSpPr>
            <p:grpSpPr>
              <a:xfrm>
                <a:off x="6102722" y="5006159"/>
                <a:ext cx="538345" cy="413551"/>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357">
                    <a:defRPr/>
                  </a:pPr>
                  <a:endParaRPr lang="en-US" sz="1836">
                    <a:latin typeface="Segoe UI"/>
                  </a:endParaRPr>
                </a:p>
              </p:txBody>
            </p:sp>
          </p:grpSp>
          <p:sp>
            <p:nvSpPr>
              <p:cNvPr id="237" name="Freeform 236"/>
              <p:cNvSpPr>
                <a:spLocks/>
              </p:cNvSpPr>
              <p:nvPr/>
            </p:nvSpPr>
            <p:spPr bwMode="auto">
              <a:xfrm>
                <a:off x="6164528" y="4203764"/>
                <a:ext cx="485757" cy="3675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3233" tIns="46617" rIns="93233" bIns="46617" numCol="1" anchor="t" anchorCtr="0" compatLnSpc="1">
                <a:prstTxWarp prst="textNoShape">
                  <a:avLst/>
                </a:prstTxWarp>
              </a:bodyPr>
              <a:lstStyle/>
              <a:p>
                <a:pPr defTabSz="932357">
                  <a:defRPr/>
                </a:pPr>
                <a:endParaRPr lang="en-US" sz="1632" kern="0">
                  <a:latin typeface="Segoe UI"/>
                </a:endParaRPr>
              </a:p>
            </p:txBody>
          </p:sp>
          <p:sp>
            <p:nvSpPr>
              <p:cNvPr id="240" name="Freeform 239"/>
              <p:cNvSpPr/>
              <p:nvPr/>
            </p:nvSpPr>
            <p:spPr bwMode="auto">
              <a:xfrm flipH="1">
                <a:off x="6216407" y="2530074"/>
                <a:ext cx="388274" cy="41089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grpSp>
      <p:grpSp>
        <p:nvGrpSpPr>
          <p:cNvPr id="4" name="Group 3"/>
          <p:cNvGrpSpPr/>
          <p:nvPr/>
        </p:nvGrpSpPr>
        <p:grpSpPr>
          <a:xfrm>
            <a:off x="4125762" y="1725015"/>
            <a:ext cx="2105877" cy="4269545"/>
            <a:chOff x="4043785" y="1657049"/>
            <a:chExt cx="2065359" cy="4187396"/>
          </a:xfrm>
        </p:grpSpPr>
        <p:sp>
          <p:nvSpPr>
            <p:cNvPr id="132" name="Rectangle 131"/>
            <p:cNvSpPr/>
            <p:nvPr/>
          </p:nvSpPr>
          <p:spPr bwMode="auto">
            <a:xfrm>
              <a:off x="4043785" y="1657049"/>
              <a:ext cx="1737360" cy="4187396"/>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Big Data Stores</a:t>
              </a:r>
            </a:p>
          </p:txBody>
        </p:sp>
        <p:sp>
          <p:nvSpPr>
            <p:cNvPr id="185" name="Rectangle 184"/>
            <p:cNvSpPr/>
            <p:nvPr/>
          </p:nvSpPr>
          <p:spPr>
            <a:xfrm>
              <a:off x="4838128" y="3499681"/>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SQL Data </a:t>
              </a:r>
            </a:p>
            <a:p>
              <a:pPr defTabSz="932357">
                <a:defRPr/>
              </a:pPr>
              <a:r>
                <a:rPr lang="en-US" sz="1122" kern="0">
                  <a:solidFill>
                    <a:schemeClr val="bg1"/>
                  </a:solidFill>
                  <a:latin typeface="Segoe UI"/>
                  <a:cs typeface="Segoe UI Semilight" panose="020B0402040204020203" pitchFamily="34" charset="0"/>
                </a:rPr>
                <a:t>Warehouse</a:t>
              </a:r>
            </a:p>
          </p:txBody>
        </p:sp>
        <p:sp>
          <p:nvSpPr>
            <p:cNvPr id="200" name="Rectangle 199"/>
            <p:cNvSpPr/>
            <p:nvPr/>
          </p:nvSpPr>
          <p:spPr>
            <a:xfrm>
              <a:off x="4838127" y="2458883"/>
              <a:ext cx="1271016" cy="429263"/>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Data Lake</a:t>
              </a:r>
            </a:p>
            <a:p>
              <a:pPr defTabSz="932357">
                <a:defRPr/>
              </a:pPr>
              <a:r>
                <a:rPr lang="en-US" sz="1122" kern="0">
                  <a:solidFill>
                    <a:schemeClr val="bg1"/>
                  </a:solidFill>
                  <a:latin typeface="Segoe UI"/>
                  <a:cs typeface="Segoe UI Semilight" panose="020B0402040204020203" pitchFamily="34" charset="0"/>
                </a:rPr>
                <a:t>Store</a:t>
              </a:r>
            </a:p>
          </p:txBody>
        </p:sp>
        <p:grpSp>
          <p:nvGrpSpPr>
            <p:cNvPr id="201" name="Group 200"/>
            <p:cNvGrpSpPr/>
            <p:nvPr/>
          </p:nvGrpSpPr>
          <p:grpSpPr>
            <a:xfrm>
              <a:off x="4215995" y="2562311"/>
              <a:ext cx="196830" cy="206932"/>
              <a:chOff x="4106551" y="3401141"/>
              <a:chExt cx="254631" cy="267699"/>
            </a:xfrm>
          </p:grpSpPr>
          <p:sp>
            <p:nvSpPr>
              <p:cNvPr id="204" name="Rectangle 203"/>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5" name="Rectangle 204"/>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6" name="Oval 205"/>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7" name="Oval 206"/>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8" name="Rectangle 207"/>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09" name="Rectangle 208"/>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0" name="Oval 209"/>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1" name="Oval 210"/>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2" name="Rectangle 211"/>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3" name="Rectangle 212"/>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4" name="Oval 213"/>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5" name="Oval 214"/>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6" name="Rectangle 215"/>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7" name="Rectangle 216"/>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8" name="Oval 217"/>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sp>
            <p:nvSpPr>
              <p:cNvPr id="219" name="Oval 218"/>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01" tIns="146241" rIns="182801" bIns="146241" numCol="1" spcCol="0" rtlCol="0" fromWordArt="0" anchor="t" anchorCtr="0" forceAA="0" compatLnSpc="1">
                <a:prstTxWarp prst="textNoShape">
                  <a:avLst/>
                </a:prstTxWarp>
                <a:noAutofit/>
              </a:bodyPr>
              <a:lstStyle/>
              <a:p>
                <a:pPr algn="ctr" defTabSz="932052" fontAlgn="base">
                  <a:lnSpc>
                    <a:spcPct val="90000"/>
                  </a:lnSpc>
                  <a:spcBef>
                    <a:spcPct val="0"/>
                  </a:spcBef>
                  <a:spcAft>
                    <a:spcPct val="0"/>
                  </a:spcAft>
                  <a:defRPr/>
                </a:pPr>
                <a:endParaRPr lang="en-US" sz="2400" kern="0">
                  <a:latin typeface="Segoe UI"/>
                  <a:ea typeface="Segoe UI" pitchFamily="34" charset="0"/>
                  <a:cs typeface="Segoe UI" pitchFamily="34" charset="0"/>
                </a:endParaRPr>
              </a:p>
            </p:txBody>
          </p:sp>
        </p:grpSp>
      </p:grpSp>
      <p:pic>
        <p:nvPicPr>
          <p:cNvPr id="10" name="Graphic 9">
            <a:extLst>
              <a:ext uri="{FF2B5EF4-FFF2-40B4-BE49-F238E27FC236}">
                <a16:creationId xmlns:a16="http://schemas.microsoft.com/office/drawing/2014/main" id="{00DC0E24-48B2-4809-9F01-041ED22EF0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3782" y="5314857"/>
            <a:ext cx="462146" cy="487469"/>
          </a:xfrm>
          <a:prstGeom prst="rect">
            <a:avLst/>
          </a:prstGeom>
        </p:spPr>
      </p:pic>
      <p:pic>
        <p:nvPicPr>
          <p:cNvPr id="17" name="Graphic 16">
            <a:extLst>
              <a:ext uri="{FF2B5EF4-FFF2-40B4-BE49-F238E27FC236}">
                <a16:creationId xmlns:a16="http://schemas.microsoft.com/office/drawing/2014/main" id="{104E327A-B1EB-48F9-96AA-ABCCABB9B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9735" y="2507082"/>
            <a:ext cx="473182" cy="473182"/>
          </a:xfrm>
          <a:prstGeom prst="rect">
            <a:avLst/>
          </a:prstGeom>
        </p:spPr>
      </p:pic>
      <p:pic>
        <p:nvPicPr>
          <p:cNvPr id="19" name="Graphic 18">
            <a:extLst>
              <a:ext uri="{FF2B5EF4-FFF2-40B4-BE49-F238E27FC236}">
                <a16:creationId xmlns:a16="http://schemas.microsoft.com/office/drawing/2014/main" id="{5788BB0F-A777-45FE-A467-26AADAB977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9326" y="3497477"/>
            <a:ext cx="589306" cy="571266"/>
          </a:xfrm>
          <a:prstGeom prst="rect">
            <a:avLst/>
          </a:prstGeom>
        </p:spPr>
      </p:pic>
      <p:pic>
        <p:nvPicPr>
          <p:cNvPr id="21" name="Graphic 20">
            <a:extLst>
              <a:ext uri="{FF2B5EF4-FFF2-40B4-BE49-F238E27FC236}">
                <a16:creationId xmlns:a16="http://schemas.microsoft.com/office/drawing/2014/main" id="{24F58A51-C72A-4F59-B37A-B76C428957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8161" y="4722257"/>
            <a:ext cx="359181" cy="359181"/>
          </a:xfrm>
          <a:prstGeom prst="rect">
            <a:avLst/>
          </a:prstGeom>
        </p:spPr>
      </p:pic>
      <p:sp>
        <p:nvSpPr>
          <p:cNvPr id="191" name="Rectangle 190">
            <a:extLst>
              <a:ext uri="{FF2B5EF4-FFF2-40B4-BE49-F238E27FC236}">
                <a16:creationId xmlns:a16="http://schemas.microsoft.com/office/drawing/2014/main" id="{0FDCEAA9-8241-4710-B7E6-78829ACB814F}"/>
              </a:ext>
            </a:extLst>
          </p:cNvPr>
          <p:cNvSpPr/>
          <p:nvPr/>
        </p:nvSpPr>
        <p:spPr>
          <a:xfrm>
            <a:off x="2768102" y="4734503"/>
            <a:ext cx="1295950" cy="265009"/>
          </a:xfrm>
          <a:prstGeom prst="rect">
            <a:avLst/>
          </a:prstGeom>
        </p:spPr>
        <p:txBody>
          <a:bodyPr wrap="square">
            <a:spAutoFit/>
          </a:bodyPr>
          <a:lstStyle/>
          <a:p>
            <a:pPr defTabSz="932357">
              <a:defRPr/>
            </a:pPr>
            <a:r>
              <a:rPr lang="en-US" sz="1122" kern="0" err="1">
                <a:solidFill>
                  <a:schemeClr val="bg1"/>
                </a:solidFill>
                <a:latin typeface="Segoe UI"/>
                <a:cs typeface="Segoe UI Semilight" panose="020B0402040204020203" pitchFamily="34" charset="0"/>
              </a:rPr>
              <a:t>IoT</a:t>
            </a:r>
            <a:r>
              <a:rPr lang="en-US" sz="1122" kern="0">
                <a:solidFill>
                  <a:schemeClr val="bg1"/>
                </a:solidFill>
                <a:latin typeface="Segoe UI"/>
                <a:cs typeface="Segoe UI Semilight" panose="020B0402040204020203" pitchFamily="34" charset="0"/>
              </a:rPr>
              <a:t> Hubs</a:t>
            </a:r>
            <a:endParaRPr lang="en-US" sz="1122" kern="0">
              <a:solidFill>
                <a:schemeClr val="bg1"/>
              </a:solidFill>
              <a:latin typeface="Segoe UI"/>
            </a:endParaRPr>
          </a:p>
        </p:txBody>
      </p:sp>
      <p:grpSp>
        <p:nvGrpSpPr>
          <p:cNvPr id="28" name="Group 27">
            <a:extLst>
              <a:ext uri="{FF2B5EF4-FFF2-40B4-BE49-F238E27FC236}">
                <a16:creationId xmlns:a16="http://schemas.microsoft.com/office/drawing/2014/main" id="{147A9DD8-2F11-4375-8A99-2043C8BA6C88}"/>
              </a:ext>
            </a:extLst>
          </p:cNvPr>
          <p:cNvGrpSpPr/>
          <p:nvPr/>
        </p:nvGrpSpPr>
        <p:grpSpPr>
          <a:xfrm>
            <a:off x="433611" y="1734342"/>
            <a:ext cx="1966594" cy="4651594"/>
            <a:chOff x="433611" y="1734342"/>
            <a:chExt cx="1966594" cy="4651594"/>
          </a:xfrm>
        </p:grpSpPr>
        <p:grpSp>
          <p:nvGrpSpPr>
            <p:cNvPr id="3" name="Group 2"/>
            <p:cNvGrpSpPr/>
            <p:nvPr/>
          </p:nvGrpSpPr>
          <p:grpSpPr>
            <a:xfrm>
              <a:off x="545612" y="1734342"/>
              <a:ext cx="1854593" cy="4651594"/>
              <a:chOff x="532519" y="1666194"/>
              <a:chExt cx="1818910" cy="4562093"/>
            </a:xfrm>
          </p:grpSpPr>
          <p:sp>
            <p:nvSpPr>
              <p:cNvPr id="141" name="TextBox 140"/>
              <p:cNvSpPr txBox="1"/>
              <p:nvPr/>
            </p:nvSpPr>
            <p:spPr>
              <a:xfrm>
                <a:off x="1261370" y="1927965"/>
                <a:ext cx="1090059" cy="563250"/>
              </a:xfrm>
              <a:prstGeom prst="rect">
                <a:avLst/>
              </a:prstGeom>
              <a:noFill/>
            </p:spPr>
            <p:txBody>
              <a:bodyPr wrap="square" lIns="0" tIns="149153" rIns="186442" bIns="149153" rtlCol="0">
                <a:noAutofit/>
              </a:bodyPr>
              <a:lstStyle/>
              <a:p>
                <a:pPr defTabSz="950876">
                  <a:lnSpc>
                    <a:spcPct val="90000"/>
                  </a:lnSpc>
                  <a:spcAft>
                    <a:spcPts val="612"/>
                  </a:spcAft>
                  <a:defRPr/>
                </a:pPr>
                <a:r>
                  <a:rPr lang="en-US" sz="1224" kern="0" spc="-31">
                    <a:latin typeface="Segoe UI"/>
                    <a:cs typeface="Segoe UI Semilight" panose="020B0402040204020203" pitchFamily="34" charset="0"/>
                  </a:rPr>
                  <a:t>Data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Apps</a:t>
                </a:r>
              </a:p>
            </p:txBody>
          </p:sp>
          <p:sp>
            <p:nvSpPr>
              <p:cNvPr id="143" name="TextBox 142"/>
              <p:cNvSpPr txBox="1"/>
              <p:nvPr/>
            </p:nvSpPr>
            <p:spPr>
              <a:xfrm>
                <a:off x="1211554" y="4995093"/>
                <a:ext cx="974964" cy="616531"/>
              </a:xfrm>
              <a:prstGeom prst="rect">
                <a:avLst/>
              </a:prstGeom>
              <a:noFill/>
            </p:spPr>
            <p:txBody>
              <a:bodyPr wrap="square" lIns="0" tIns="149153" rIns="186442" bIns="149153" rtlCol="0">
                <a:noAutofit/>
              </a:bodyPr>
              <a:lstStyle/>
              <a:p>
                <a:pPr defTabSz="950876">
                  <a:lnSpc>
                    <a:spcPct val="90000"/>
                  </a:lnSpc>
                  <a:spcBef>
                    <a:spcPct val="0"/>
                  </a:spcBef>
                  <a:spcAft>
                    <a:spcPts val="612"/>
                  </a:spcAft>
                  <a:defRPr/>
                </a:pPr>
                <a:r>
                  <a:rPr lang="en-US" sz="1224" kern="0" spc="-31">
                    <a:latin typeface="Segoe UI"/>
                    <a:cs typeface="Segoe UI Semilight" panose="020B0402040204020203" pitchFamily="34" charset="0"/>
                  </a:rPr>
                  <a:t>Sensors </a:t>
                </a:r>
                <a:br>
                  <a:rPr lang="en-US" sz="1224" kern="0" spc="-31">
                    <a:latin typeface="Segoe UI"/>
                    <a:cs typeface="Segoe UI Semilight" panose="020B0402040204020203" pitchFamily="34" charset="0"/>
                  </a:rPr>
                </a:br>
                <a:r>
                  <a:rPr lang="en-US" sz="1224" kern="0" spc="-31">
                    <a:latin typeface="Segoe UI"/>
                    <a:cs typeface="Segoe UI Semilight" panose="020B0402040204020203" pitchFamily="34" charset="0"/>
                  </a:rPr>
                  <a:t>&amp; devices</a:t>
                </a:r>
              </a:p>
            </p:txBody>
          </p:sp>
          <p:sp>
            <p:nvSpPr>
              <p:cNvPr id="144" name="Rectangle 143"/>
              <p:cNvSpPr/>
              <p:nvPr/>
            </p:nvSpPr>
            <p:spPr>
              <a:xfrm>
                <a:off x="813890" y="5907143"/>
                <a:ext cx="933597" cy="321144"/>
              </a:xfrm>
              <a:prstGeom prst="rect">
                <a:avLst/>
              </a:prstGeom>
            </p:spPr>
            <p:txBody>
              <a:bodyPr wrap="none" lIns="0" tIns="0" rIns="0" bIns="0" anchor="ctr">
                <a:noAutofit/>
              </a:bodyPr>
              <a:lstStyle/>
              <a:p>
                <a:pPr defTabSz="932357">
                  <a:lnSpc>
                    <a:spcPct val="90000"/>
                  </a:lnSpc>
                  <a:defRPr/>
                </a:pPr>
                <a:r>
                  <a:rPr lang="en-US" sz="2448" kern="0">
                    <a:latin typeface="Segoe UI"/>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32357">
                    <a:defRPr/>
                  </a:pPr>
                  <a:endParaRPr lang="en-US" sz="1836" kern="0">
                    <a:latin typeface="Segoe UI"/>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3233" tIns="46617" rIns="93233" bIns="46617" numCol="1" anchor="t" anchorCtr="0" compatLnSpc="1">
                <a:prstTxWarp prst="textNoShape">
                  <a:avLst/>
                </a:prstTxWarp>
                <a:noAutofit/>
              </a:bodyPr>
              <a:lstStyle/>
              <a:p>
                <a:pPr defTabSz="932357">
                  <a:defRPr/>
                </a:pPr>
                <a:endParaRPr lang="en-US" sz="1632" kern="0">
                  <a:latin typeface="Segoe UI"/>
                </a:endParaRPr>
              </a:p>
            </p:txBody>
          </p:sp>
        </p:grpSp>
        <p:pic>
          <p:nvPicPr>
            <p:cNvPr id="27" name="Graphic 26">
              <a:extLst>
                <a:ext uri="{FF2B5EF4-FFF2-40B4-BE49-F238E27FC236}">
                  <a16:creationId xmlns:a16="http://schemas.microsoft.com/office/drawing/2014/main" id="{F78CA0C8-7540-4172-90B2-F84BF315BE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611" y="2018117"/>
              <a:ext cx="595734" cy="595734"/>
            </a:xfrm>
            <a:prstGeom prst="rect">
              <a:avLst/>
            </a:prstGeom>
          </p:spPr>
        </p:pic>
      </p:grpSp>
      <p:grpSp>
        <p:nvGrpSpPr>
          <p:cNvPr id="261" name="Group 260">
            <a:extLst>
              <a:ext uri="{FF2B5EF4-FFF2-40B4-BE49-F238E27FC236}">
                <a16:creationId xmlns:a16="http://schemas.microsoft.com/office/drawing/2014/main" id="{07D62FF0-C989-44F9-91FA-D648D5144F86}"/>
              </a:ext>
            </a:extLst>
          </p:cNvPr>
          <p:cNvGrpSpPr/>
          <p:nvPr/>
        </p:nvGrpSpPr>
        <p:grpSpPr>
          <a:xfrm>
            <a:off x="7475086" y="1725015"/>
            <a:ext cx="2618105" cy="4589725"/>
            <a:chOff x="7475893" y="1725015"/>
            <a:chExt cx="2618105" cy="4589725"/>
          </a:xfrm>
        </p:grpSpPr>
        <p:grpSp>
          <p:nvGrpSpPr>
            <p:cNvPr id="258" name="Group 257">
              <a:extLst>
                <a:ext uri="{FF2B5EF4-FFF2-40B4-BE49-F238E27FC236}">
                  <a16:creationId xmlns:a16="http://schemas.microsoft.com/office/drawing/2014/main" id="{4F70C85A-9528-4C5D-B661-3DFCEA23070E}"/>
                </a:ext>
              </a:extLst>
            </p:cNvPr>
            <p:cNvGrpSpPr/>
            <p:nvPr/>
          </p:nvGrpSpPr>
          <p:grpSpPr>
            <a:xfrm>
              <a:off x="7475893" y="1725015"/>
              <a:ext cx="2618105" cy="4589725"/>
              <a:chOff x="7475893" y="1725015"/>
              <a:chExt cx="2618105" cy="4589725"/>
            </a:xfrm>
          </p:grpSpPr>
          <p:grpSp>
            <p:nvGrpSpPr>
              <p:cNvPr id="6" name="Group 5"/>
              <p:cNvGrpSpPr/>
              <p:nvPr/>
            </p:nvGrpSpPr>
            <p:grpSpPr>
              <a:xfrm>
                <a:off x="7475893" y="1725015"/>
                <a:ext cx="2618105" cy="4589725"/>
                <a:chOff x="7329456" y="1657048"/>
                <a:chExt cx="2567731" cy="4501416"/>
              </a:xfrm>
            </p:grpSpPr>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Dashboards &amp; Visualizations</a:t>
                  </a:r>
                </a:p>
              </p:txBody>
            </p:sp>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640" tIns="93233" rIns="18640" bIns="93194" numCol="1" spcCol="1270" anchor="t" anchorCtr="0">
                  <a:noAutofit/>
                </a:bodyPr>
                <a:lstStyle/>
                <a:p>
                  <a:pPr algn="ctr" defTabSz="739250">
                    <a:spcBef>
                      <a:spcPct val="0"/>
                    </a:spcBef>
                    <a:spcAft>
                      <a:spcPct val="35000"/>
                    </a:spcAft>
                    <a:defRPr/>
                  </a:pPr>
                  <a:r>
                    <a:rPr lang="en-US" sz="1428" kern="0">
                      <a:solidFill>
                        <a:schemeClr val="bg1"/>
                      </a:solidFill>
                      <a:latin typeface="Segoe UI"/>
                      <a:cs typeface="Segoe UI Semibold" panose="020B0702040204020203" pitchFamily="34" charset="0"/>
                    </a:rPr>
                    <a:t>Intelligence</a:t>
                  </a:r>
                </a:p>
              </p:txBody>
            </p:sp>
            <p:sp>
              <p:nvSpPr>
                <p:cNvPr id="134" name="Rectangle 133"/>
                <p:cNvSpPr/>
                <p:nvPr/>
              </p:nvSpPr>
              <p:spPr>
                <a:xfrm>
                  <a:off x="8499498" y="3886224"/>
                  <a:ext cx="1268871"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Cortana</a:t>
                  </a:r>
                </a:p>
              </p:txBody>
            </p:sp>
            <p:grpSp>
              <p:nvGrpSpPr>
                <p:cNvPr id="135" name="Group 134"/>
                <p:cNvGrpSpPr/>
                <p:nvPr/>
              </p:nvGrpSpPr>
              <p:grpSpPr>
                <a:xfrm>
                  <a:off x="7886100" y="3857296"/>
                  <a:ext cx="385370" cy="385370"/>
                  <a:chOff x="3236100" y="3476092"/>
                  <a:chExt cx="6884870" cy="6884839"/>
                </a:xfrm>
              </p:grpSpPr>
              <p:sp>
                <p:nvSpPr>
                  <p:cNvPr id="136" name="Freeform 135"/>
                  <p:cNvSpPr/>
                  <p:nvPr/>
                </p:nvSpPr>
                <p:spPr bwMode="auto">
                  <a:xfrm>
                    <a:off x="3236100" y="3476092"/>
                    <a:ext cx="6884870" cy="6884839"/>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sp>
                <p:nvSpPr>
                  <p:cNvPr id="137" name="Freeform 136"/>
                  <p:cNvSpPr/>
                  <p:nvPr/>
                </p:nvSpPr>
                <p:spPr bwMode="auto">
                  <a:xfrm>
                    <a:off x="3698520" y="3938512"/>
                    <a:ext cx="5959733" cy="5959739"/>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784" fontAlgn="base">
                      <a:spcBef>
                        <a:spcPct val="0"/>
                      </a:spcBef>
                      <a:spcAft>
                        <a:spcPct val="0"/>
                      </a:spcAft>
                      <a:defRPr/>
                    </a:pPr>
                    <a:endParaRPr lang="en-US" sz="3672" kern="0">
                      <a:latin typeface="Segoe UI"/>
                      <a:ea typeface="Segoe UI" pitchFamily="34" charset="0"/>
                      <a:cs typeface="Segoe UI" pitchFamily="34" charset="0"/>
                    </a:endParaRPr>
                  </a:p>
                </p:txBody>
              </p:sp>
            </p:grpSp>
            <p:cxnSp>
              <p:nvCxnSpPr>
                <p:cNvPr id="150" name="Straight Connector 149"/>
                <p:cNvCxnSpPr/>
                <p:nvPr/>
              </p:nvCxnSpPr>
              <p:spPr>
                <a:xfrm>
                  <a:off x="7329456" y="6068327"/>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151" name="Group 150"/>
                <p:cNvGrpSpPr/>
                <p:nvPr/>
              </p:nvGrpSpPr>
              <p:grpSpPr>
                <a:xfrm rot="13500000">
                  <a:off x="9515255" y="5978322"/>
                  <a:ext cx="181498" cy="178786"/>
                  <a:chOff x="459235" y="5929706"/>
                  <a:chExt cx="292608" cy="288235"/>
                </a:xfrm>
                <a:solidFill>
                  <a:srgbClr val="FFFFFF">
                    <a:lumMod val="85000"/>
                  </a:srgbClr>
                </a:solidFill>
              </p:grpSpPr>
              <p:cxnSp>
                <p:nvCxnSpPr>
                  <p:cNvPr id="152" name="Straight Connector 151"/>
                  <p:cNvCxnSpPr/>
                  <p:nvPr/>
                </p:nvCxnSpPr>
                <p:spPr>
                  <a:xfrm>
                    <a:off x="469386" y="5929706"/>
                    <a:ext cx="0" cy="288235"/>
                  </a:xfrm>
                  <a:prstGeom prst="line">
                    <a:avLst/>
                  </a:prstGeom>
                  <a:solidFill>
                    <a:srgbClr val="FFFFFF">
                      <a:lumMod val="85000"/>
                    </a:srgbClr>
                  </a:solidFill>
                  <a:ln w="28575" cap="flat" cmpd="sng" algn="ctr">
                    <a:solidFill>
                      <a:schemeClr val="tx1"/>
                    </a:solidFill>
                    <a:prstDash val="solid"/>
                    <a:headEnd type="none"/>
                    <a:tailEnd type="none"/>
                  </a:ln>
                  <a:effectLst/>
                </p:spPr>
              </p:cxnSp>
              <p:cxnSp>
                <p:nvCxnSpPr>
                  <p:cNvPr id="153" name="Straight Connector 152"/>
                  <p:cNvCxnSpPr/>
                  <p:nvPr/>
                </p:nvCxnSpPr>
                <p:spPr>
                  <a:xfrm>
                    <a:off x="459235" y="6205768"/>
                    <a:ext cx="292608"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499498" y="3127653"/>
                  <a:ext cx="1268871" cy="429263"/>
                </a:xfrm>
                <a:prstGeom prst="rect">
                  <a:avLst/>
                </a:prstGeom>
              </p:spPr>
              <p:txBody>
                <a:bodyPr wrap="square" anchor="ctr">
                  <a:spAutoFit/>
                </a:bodyPr>
                <a:lstStyle/>
                <a:p>
                  <a:pPr defTabSz="932357">
                    <a:defRPr/>
                  </a:pPr>
                  <a:r>
                    <a:rPr lang="en-US" sz="1122" kern="0">
                      <a:solidFill>
                        <a:schemeClr val="bg1"/>
                      </a:solidFill>
                      <a:latin typeface="Segoe UI"/>
                      <a:cs typeface="Segoe UI Semilight" panose="020B0402040204020203" pitchFamily="34" charset="0"/>
                    </a:rPr>
                    <a:t>Bot </a:t>
                  </a:r>
                  <a:br>
                    <a:rPr lang="en-US" sz="1122" kern="0">
                      <a:solidFill>
                        <a:schemeClr val="bg1"/>
                      </a:solidFill>
                      <a:latin typeface="Segoe UI"/>
                      <a:cs typeface="Segoe UI Semilight" panose="020B0402040204020203" pitchFamily="34" charset="0"/>
                    </a:rPr>
                  </a:br>
                  <a:r>
                    <a:rPr lang="en-US" sz="1122" kern="0">
                      <a:solidFill>
                        <a:schemeClr val="bg1"/>
                      </a:solidFill>
                      <a:latin typeface="Segoe UI"/>
                      <a:cs typeface="Segoe UI Semilight" panose="020B0402040204020203" pitchFamily="34" charset="0"/>
                    </a:rPr>
                    <a:t>Framework</a:t>
                  </a:r>
                </a:p>
              </p:txBody>
            </p:sp>
            <p:sp>
              <p:nvSpPr>
                <p:cNvPr id="220" name="Rectangle 219"/>
                <p:cNvSpPr/>
                <p:nvPr/>
              </p:nvSpPr>
              <p:spPr>
                <a:xfrm>
                  <a:off x="8502368" y="2443589"/>
                  <a:ext cx="1268871" cy="429263"/>
                </a:xfrm>
                <a:prstGeom prst="rect">
                  <a:avLst/>
                </a:prstGeom>
              </p:spPr>
              <p:txBody>
                <a:bodyPr wrap="square">
                  <a:spAutoFit/>
                </a:bodyPr>
                <a:lstStyle/>
                <a:p>
                  <a:pPr defTabSz="932357">
                    <a:defRPr/>
                  </a:pPr>
                  <a:r>
                    <a:rPr lang="en-US" sz="1122" kern="0" dirty="0">
                      <a:solidFill>
                        <a:schemeClr val="bg1"/>
                      </a:solidFill>
                      <a:latin typeface="Segoe UI"/>
                      <a:cs typeface="Segoe UI Semilight" panose="020B0402040204020203" pitchFamily="34" charset="0"/>
                    </a:rPr>
                    <a:t>Cognitive Services</a:t>
                  </a:r>
                </a:p>
              </p:txBody>
            </p:sp>
            <p:sp>
              <p:nvSpPr>
                <p:cNvPr id="223" name="Freeform 109"/>
                <p:cNvSpPr>
                  <a:spLocks/>
                </p:cNvSpPr>
                <p:nvPr/>
              </p:nvSpPr>
              <p:spPr bwMode="auto">
                <a:xfrm>
                  <a:off x="7944134" y="2601011"/>
                  <a:ext cx="148270" cy="149377"/>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3233" tIns="46617" rIns="93233" bIns="46617" numCol="1" anchor="t" anchorCtr="0" compatLnSpc="1">
                  <a:prstTxWarp prst="textNoShape">
                    <a:avLst/>
                  </a:prstTxWarp>
                </a:bodyPr>
                <a:lstStyle/>
                <a:p>
                  <a:pPr defTabSz="932357">
                    <a:defRPr/>
                  </a:pPr>
                  <a:endParaRPr lang="en-US" sz="1836" kern="0">
                    <a:latin typeface="Segoe UI"/>
                  </a:endParaRPr>
                </a:p>
              </p:txBody>
            </p:sp>
            <p:sp>
              <p:nvSpPr>
                <p:cNvPr id="224" name="Rectangle 223"/>
                <p:cNvSpPr/>
                <p:nvPr/>
              </p:nvSpPr>
              <p:spPr>
                <a:xfrm>
                  <a:off x="8482296" y="5298015"/>
                  <a:ext cx="1271017" cy="259910"/>
                </a:xfrm>
                <a:prstGeom prst="rect">
                  <a:avLst/>
                </a:prstGeom>
              </p:spPr>
              <p:txBody>
                <a:bodyPr wrap="square">
                  <a:spAutoFit/>
                </a:bodyPr>
                <a:lstStyle/>
                <a:p>
                  <a:pPr defTabSz="932357">
                    <a:defRPr/>
                  </a:pPr>
                  <a:r>
                    <a:rPr lang="en-US" sz="1122" kern="0">
                      <a:solidFill>
                        <a:schemeClr val="bg1"/>
                      </a:solidFill>
                      <a:latin typeface="Segoe UI"/>
                      <a:cs typeface="Segoe UI Semilight" panose="020B0402040204020203" pitchFamily="34" charset="0"/>
                    </a:rPr>
                    <a:t>Power BI</a:t>
                  </a:r>
                </a:p>
              </p:txBody>
            </p:sp>
            <p:sp>
              <p:nvSpPr>
                <p:cNvPr id="231" name="Freeform 230"/>
                <p:cNvSpPr/>
                <p:nvPr/>
              </p:nvSpPr>
              <p:spPr bwMode="auto">
                <a:xfrm>
                  <a:off x="7886492" y="3210001"/>
                  <a:ext cx="472750" cy="312851"/>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33" tIns="46617" rIns="93233" bIns="46617" numCol="1" spcCol="0" rtlCol="0" fromWordArt="0" anchor="ctr" anchorCtr="0" forceAA="0" compatLnSpc="1">
                  <a:prstTxWarp prst="textNoShape">
                    <a:avLst/>
                  </a:prstTxWarp>
                  <a:noAutofit/>
                </a:bodyPr>
                <a:lstStyle/>
                <a:p>
                  <a:pPr algn="ctr" defTabSz="950784" fontAlgn="base">
                    <a:spcBef>
                      <a:spcPct val="0"/>
                    </a:spcBef>
                    <a:spcAft>
                      <a:spcPct val="0"/>
                    </a:spcAft>
                    <a:defRPr/>
                  </a:pPr>
                  <a:endParaRPr lang="en-US" sz="2448" kern="0">
                    <a:latin typeface="Segoe UI"/>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C7F6CD21-B079-4086-9996-0561D96205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25713" y="2455613"/>
                <a:ext cx="552258" cy="552258"/>
              </a:xfrm>
              <a:prstGeom prst="rect">
                <a:avLst/>
              </a:prstGeom>
            </p:spPr>
          </p:pic>
        </p:grpSp>
        <p:pic>
          <p:nvPicPr>
            <p:cNvPr id="260" name="Graphic 259">
              <a:extLst>
                <a:ext uri="{FF2B5EF4-FFF2-40B4-BE49-F238E27FC236}">
                  <a16:creationId xmlns:a16="http://schemas.microsoft.com/office/drawing/2014/main" id="{5A4E6C27-DE64-4AE0-9032-9B580F16C8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8762" y="5283911"/>
              <a:ext cx="492186" cy="519155"/>
            </a:xfrm>
            <a:prstGeom prst="rect">
              <a:avLst/>
            </a:prstGeom>
          </p:spPr>
        </p:pic>
      </p:grpSp>
    </p:spTree>
    <p:extLst>
      <p:ext uri="{BB962C8B-B14F-4D97-AF65-F5344CB8AC3E}">
        <p14:creationId xmlns:p14="http://schemas.microsoft.com/office/powerpoint/2010/main" val="4084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500"/>
                                        <p:tgtEl>
                                          <p:spTgt spid="2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9361412" y="1871606"/>
            <a:ext cx="2655234"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Business Connectivity</a:t>
            </a:r>
            <a:endParaRPr kumimoji="0" lang="en-US" sz="1224" b="0" i="0" u="none" strike="noStrike" kern="0" cap="none" spc="0" normalizeH="0" baseline="0" noProof="0">
              <a:ln>
                <a:noFill/>
              </a:ln>
              <a:solidFill>
                <a:schemeClr val="bg1"/>
              </a:solidFill>
              <a:effectLst/>
              <a:uLnTx/>
              <a:uFillTx/>
            </a:endParaRPr>
          </a:p>
        </p:txBody>
      </p:sp>
      <p:sp>
        <p:nvSpPr>
          <p:cNvPr id="74" name="Rectangle 73"/>
          <p:cNvSpPr/>
          <p:nvPr/>
        </p:nvSpPr>
        <p:spPr bwMode="auto">
          <a:xfrm>
            <a:off x="4971926" y="1871605"/>
            <a:ext cx="4092180" cy="347213"/>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marL="0" marR="0" lvl="0" indent="0" algn="ctr" defTabSz="950115"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chemeClr val="bg1"/>
                </a:solidFill>
                <a:effectLst/>
                <a:uLnTx/>
                <a:uFillTx/>
              </a:rPr>
              <a:t>Data Processing, Analytics and Management</a:t>
            </a:r>
          </a:p>
        </p:txBody>
      </p:sp>
      <p:sp>
        <p:nvSpPr>
          <p:cNvPr id="76" name="Rectangle 75"/>
          <p:cNvSpPr/>
          <p:nvPr/>
        </p:nvSpPr>
        <p:spPr bwMode="auto">
          <a:xfrm>
            <a:off x="603069" y="1871605"/>
            <a:ext cx="4063525" cy="342314"/>
          </a:xfrm>
          <a:prstGeom prst="rect">
            <a:avLst/>
          </a:prstGeom>
          <a:solidFill>
            <a:schemeClr val="tx1">
              <a:lumMod val="75000"/>
            </a:schemeClr>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428" kern="0">
                <a:solidFill>
                  <a:schemeClr val="bg1"/>
                </a:solidFill>
              </a:rPr>
              <a:t>Device Connectivity and Management</a:t>
            </a:r>
          </a:p>
        </p:txBody>
      </p:sp>
      <p:grpSp>
        <p:nvGrpSpPr>
          <p:cNvPr id="109" name="Group 108"/>
          <p:cNvGrpSpPr/>
          <p:nvPr/>
        </p:nvGrpSpPr>
        <p:grpSpPr>
          <a:xfrm>
            <a:off x="614428" y="4707698"/>
            <a:ext cx="1237582" cy="952473"/>
            <a:chOff x="7665928" y="5319847"/>
            <a:chExt cx="1213426" cy="933882"/>
          </a:xfrm>
        </p:grpSpPr>
        <p:sp>
          <p:nvSpPr>
            <p:cNvPr id="128" name="TextBox 127"/>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29" name="TextBox 128"/>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0" name="TextBox 129"/>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Low power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31" name="Group 130"/>
          <p:cNvGrpSpPr/>
          <p:nvPr/>
        </p:nvGrpSpPr>
        <p:grpSpPr>
          <a:xfrm>
            <a:off x="614105" y="3602027"/>
            <a:ext cx="1237582" cy="952473"/>
            <a:chOff x="4142929" y="5113897"/>
            <a:chExt cx="1213426" cy="933882"/>
          </a:xfrm>
        </p:grpSpPr>
        <p:sp>
          <p:nvSpPr>
            <p:cNvPr id="132" name="TextBox 131"/>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3" name="TextBox 132"/>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4" name="TextBox 133"/>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Existing </a:t>
              </a:r>
              <a:r>
                <a:rPr kumimoji="0" lang="en-US" sz="1122" b="0" i="0" u="none" strike="noStrike" kern="0" cap="none" spc="0" normalizeH="0" baseline="0" noProof="0" err="1">
                  <a:ln>
                    <a:noFill/>
                  </a:ln>
                  <a:solidFill>
                    <a:sysClr val="windowText" lastClr="000000"/>
                  </a:solidFill>
                  <a:effectLst/>
                  <a:uLnTx/>
                  <a:uFillTx/>
                  <a:cs typeface="Arial" panose="020B0604020202020204" pitchFamily="34" charset="0"/>
                </a:rPr>
                <a:t>IoT</a:t>
              </a: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35" name="Rectangle 134"/>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sp>
        <p:nvSpPr>
          <p:cNvPr id="136" name="Oval 13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7" name="Oval 136"/>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white"/>
              </a:solidFill>
              <a:effectLst/>
              <a:uLnTx/>
              <a:uFillTx/>
              <a:cs typeface="Arial" panose="020B0604020202020204" pitchFamily="34" charset="0"/>
            </a:endParaRPr>
          </a:p>
        </p:txBody>
      </p:sp>
      <p:sp>
        <p:nvSpPr>
          <p:cNvPr id="138" name="Rectangle 137"/>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prstClr val="black"/>
              </a:solidFill>
              <a:effectLst/>
              <a:uLnTx/>
              <a:uFillTx/>
              <a:cs typeface="Arial" panose="020B0604020202020204" pitchFamily="34" charset="0"/>
            </a:endParaRPr>
          </a:p>
        </p:txBody>
      </p:sp>
      <p:sp>
        <p:nvSpPr>
          <p:cNvPr id="139" name="Rectangle 138"/>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Solution UX</a:t>
            </a:r>
          </a:p>
        </p:txBody>
      </p:sp>
      <p:sp>
        <p:nvSpPr>
          <p:cNvPr id="140" name="Rectangle 139"/>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Provisioning API</a:t>
            </a:r>
          </a:p>
        </p:txBody>
      </p:sp>
      <p:sp>
        <p:nvSpPr>
          <p:cNvPr id="141" name="Rectangle 140"/>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Registry</a:t>
            </a:r>
          </a:p>
        </p:txBody>
      </p:sp>
      <p:cxnSp>
        <p:nvCxnSpPr>
          <p:cNvPr id="142" name="Straight Arrow Connector 141"/>
          <p:cNvCxnSpPr>
            <a:stCxn id="140"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43" name="Straight Arrow Connector 142"/>
          <p:cNvCxnSpPr>
            <a:stCxn id="139" idx="2"/>
            <a:endCxn id="163"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44" name="Straight Arrow Connector 143"/>
          <p:cNvCxnSpPr>
            <a:endCxn id="14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45" name="Rectangle 14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Stream Processors</a:t>
            </a:r>
          </a:p>
        </p:txBody>
      </p:sp>
      <p:sp>
        <p:nvSpPr>
          <p:cNvPr id="146" name="Rectangle 14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Analytics &amp;</a:t>
            </a:r>
            <a:b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b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Machine Learning</a:t>
            </a:r>
          </a:p>
        </p:txBody>
      </p:sp>
      <p:cxnSp>
        <p:nvCxnSpPr>
          <p:cNvPr id="147" name="Straight Arrow Connector 146"/>
          <p:cNvCxnSpPr>
            <a:endCxn id="14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48" name="Rectangle 14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Business Integration Connectors and Gateway(s)</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49" name="L-Shape 14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Device State Store</a:t>
            </a:r>
          </a:p>
        </p:txBody>
      </p:sp>
      <p:sp>
        <p:nvSpPr>
          <p:cNvPr id="150" name="Rectangle 14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marL="0" marR="0" lvl="0" indent="0" algn="ctr" defTabSz="932417"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effectLst/>
                <a:uLnTx/>
                <a:uFillTx/>
                <a:cs typeface="Arial" panose="020B0604020202020204" pitchFamily="34" charset="0"/>
              </a:rPr>
              <a:t>Gateway</a:t>
            </a:r>
            <a:br>
              <a:rPr kumimoji="0" lang="en-US" sz="1224" b="0" i="0" u="none" strike="noStrike" kern="0" cap="none" spc="0" normalizeH="0" baseline="0" noProof="0">
                <a:ln>
                  <a:noFill/>
                </a:ln>
                <a:effectLst/>
                <a:uLnTx/>
                <a:uFillTx/>
                <a:cs typeface="Arial" panose="020B0604020202020204" pitchFamily="34" charset="0"/>
              </a:rPr>
            </a:br>
            <a:endParaRPr kumimoji="0" lang="en-US" sz="1224" b="0" i="0" u="none" strike="noStrike" kern="0" cap="none" spc="0" normalizeH="0" baseline="0" noProof="0">
              <a:ln>
                <a:noFill/>
              </a:ln>
              <a:effectLst/>
              <a:uLnTx/>
              <a:uFillTx/>
              <a:cs typeface="Arial" panose="020B0604020202020204" pitchFamily="34" charset="0"/>
            </a:endParaRPr>
          </a:p>
        </p:txBody>
      </p:sp>
      <p:sp>
        <p:nvSpPr>
          <p:cNvPr id="151" name="Rectangle 15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Storage</a:t>
            </a:r>
          </a:p>
        </p:txBody>
      </p:sp>
      <p:cxnSp>
        <p:nvCxnSpPr>
          <p:cNvPr id="152" name="Straight Arrow Connector 15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154" name="Elbow Connector 153"/>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Elbow Connector 154"/>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Cloud Gateway</a:t>
            </a: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endParaRPr lang="en-US" sz="1020" kern="0">
              <a:solidFill>
                <a:srgbClr val="FFFFFF"/>
              </a:solidFill>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IoT</a:t>
            </a: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Hub</a:t>
            </a:r>
          </a:p>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a:p>
            <a:pPr marL="0" marR="0" lvl="0" indent="0" algn="ctr" defTabSz="932563" eaLnBrk="1" fontAlgn="auto" latinLnBrk="0" hangingPunct="1">
              <a:lnSpc>
                <a:spcPct val="100000"/>
              </a:lnSpc>
              <a:spcBef>
                <a:spcPts val="0"/>
              </a:spcBef>
              <a:spcAft>
                <a:spcPts val="0"/>
              </a:spcAft>
              <a:buClrTx/>
              <a:buSzTx/>
              <a:buFontTx/>
              <a:buNone/>
              <a:tabLst/>
              <a:defRPr/>
            </a:pPr>
            <a:r>
              <a:rPr lang="en-US" sz="1020" b="1" kern="0">
                <a:solidFill>
                  <a:srgbClr val="FFFFFF"/>
                </a:solidFill>
                <a:latin typeface="Segoe UI" panose="020B0502040204020203" pitchFamily="34" charset="0"/>
                <a:cs typeface="Segoe UI" panose="020B0502040204020203" pitchFamily="34" charset="0"/>
              </a:rPr>
              <a:t>Event</a:t>
            </a:r>
          </a:p>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1"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Hub</a:t>
            </a:r>
          </a:p>
        </p:txBody>
      </p:sp>
      <p:cxnSp>
        <p:nvCxnSpPr>
          <p:cNvPr id="157" name="Elbow Connector 156"/>
          <p:cNvCxnSpPr>
            <a:endCxn id="15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endCxn id="15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0" name="Straight Arrow Connector 159"/>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61" name="Straight Arrow Connector 160"/>
          <p:cNvCxnSpPr>
            <a:stCxn id="140"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162" name="Elbow Connector 161"/>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App Backend</a:t>
            </a:r>
          </a:p>
        </p:txBody>
      </p:sp>
      <p:cxnSp>
        <p:nvCxnSpPr>
          <p:cNvPr id="164" name="Straight Arrow Connector 163"/>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65" name="Straight Arrow Connector 164"/>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cxnSp>
        <p:nvCxnSpPr>
          <p:cNvPr id="166" name="Straight Arrow Connector 165"/>
          <p:cNvCxnSpPr>
            <a:stCxn id="14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167" name="Straight Arrow Connector 166"/>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168" name="Rectangle 167"/>
          <p:cNvSpPr/>
          <p:nvPr/>
        </p:nvSpPr>
        <p:spPr>
          <a:xfrm>
            <a:off x="2370476" y="4721398"/>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nvGrpSpPr>
          <p:cNvPr id="169" name="Group 168"/>
          <p:cNvGrpSpPr/>
          <p:nvPr/>
        </p:nvGrpSpPr>
        <p:grpSpPr>
          <a:xfrm>
            <a:off x="10795282" y="2577195"/>
            <a:ext cx="1237582" cy="952473"/>
            <a:chOff x="10305331" y="1809466"/>
            <a:chExt cx="1213426" cy="933882"/>
          </a:xfrm>
        </p:grpSpPr>
        <p:sp>
          <p:nvSpPr>
            <p:cNvPr id="170" name="TextBox 169"/>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1" name="TextBox 170"/>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2" name="TextBox 171"/>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Personal mobile devices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grpSp>
        <p:nvGrpSpPr>
          <p:cNvPr id="173" name="Group 172"/>
          <p:cNvGrpSpPr/>
          <p:nvPr/>
        </p:nvGrpSpPr>
        <p:grpSpPr>
          <a:xfrm>
            <a:off x="612602" y="2414216"/>
            <a:ext cx="1237582" cy="952473"/>
            <a:chOff x="4142929" y="5113897"/>
            <a:chExt cx="1213426" cy="933882"/>
          </a:xfrm>
        </p:grpSpPr>
        <p:sp>
          <p:nvSpPr>
            <p:cNvPr id="174" name="TextBox 173"/>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5" name="TextBox 174"/>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6" name="TextBox 175"/>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IP capable devices</a:t>
              </a: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a:ln>
                  <a:noFill/>
                </a:ln>
                <a:solidFill>
                  <a:sysClr val="windowText" lastClr="000000"/>
                </a:solidFill>
                <a:effectLst/>
                <a:uLnTx/>
                <a:uFillTx/>
                <a:cs typeface="Arial" panose="020B0604020202020204" pitchFamily="34" charset="0"/>
              </a:endParaRPr>
            </a:p>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77" name="Rectangle 176"/>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IoT</a:t>
              </a:r>
              <a:r>
                <a:rPr kumimoji="0" lang="en-US" sz="102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Client</a:t>
              </a:r>
            </a:p>
          </p:txBody>
        </p:sp>
      </p:grpSp>
      <p:cxnSp>
        <p:nvCxnSpPr>
          <p:cNvPr id="178" name="Straight Arrow Connector 177"/>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79" name="Straight Arrow Connector 178"/>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180" name="Group 179"/>
          <p:cNvGrpSpPr/>
          <p:nvPr/>
        </p:nvGrpSpPr>
        <p:grpSpPr>
          <a:xfrm>
            <a:off x="10787732" y="4416752"/>
            <a:ext cx="1237582" cy="952473"/>
            <a:chOff x="10305331" y="1809466"/>
            <a:chExt cx="1213426" cy="933882"/>
          </a:xfrm>
        </p:grpSpPr>
        <p:sp>
          <p:nvSpPr>
            <p:cNvPr id="181" name="TextBox 18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2" name="TextBox 18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endParaRPr kumimoji="0" lang="en-US" sz="1121" b="0" i="0" u="none" strike="noStrike" kern="0" cap="none" spc="0" normalizeH="0" baseline="0" noProof="0">
                <a:ln>
                  <a:noFill/>
                </a:ln>
                <a:solidFill>
                  <a:sysClr val="windowText" lastClr="000000"/>
                </a:solidFill>
                <a:effectLst/>
                <a:uLnTx/>
                <a:uFillTx/>
                <a:cs typeface="Arial" panose="020B0604020202020204" pitchFamily="34" charset="0"/>
              </a:endParaRPr>
            </a:p>
          </p:txBody>
        </p:sp>
        <p:sp>
          <p:nvSpPr>
            <p:cNvPr id="183" name="TextBox 18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a:ln>
                    <a:noFill/>
                  </a:ln>
                  <a:solidFill>
                    <a:sysClr val="windowText" lastClr="000000"/>
                  </a:solidFill>
                  <a:effectLst/>
                  <a:uLnTx/>
                  <a:uFillTx/>
                  <a:cs typeface="Arial" panose="020B0604020202020204" pitchFamily="34" charset="0"/>
                </a:rPr>
                <a:t>Business systems</a:t>
              </a:r>
              <a:endParaRPr kumimoji="0" lang="en-US" sz="1071" b="0" i="0" u="none" strike="noStrike" kern="0" cap="none" spc="0" normalizeH="0" baseline="0" noProof="0">
                <a:ln>
                  <a:noFill/>
                </a:ln>
                <a:solidFill>
                  <a:sysClr val="windowText" lastClr="000000"/>
                </a:solidFill>
                <a:effectLst/>
                <a:uLnTx/>
                <a:uFillTx/>
                <a:cs typeface="Arial" panose="020B0604020202020204" pitchFamily="34" charset="0"/>
              </a:endParaRPr>
            </a:p>
          </p:txBody>
        </p:sp>
      </p:grpSp>
      <p:cxnSp>
        <p:nvCxnSpPr>
          <p:cNvPr id="184" name="Straight Arrow Connector 18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5" name="Straight Arrow Connector 184"/>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186" name="Elbow Connector 185"/>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83" idx="0"/>
            <a:endCxn id="172"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188" name="Straight Arrow Connector 187"/>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189" name="Straight Arrow Connector 188"/>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pic>
        <p:nvPicPr>
          <p:cNvPr id="190" name="Picture 189"/>
          <p:cNvPicPr>
            <a:picLocks noChangeAspect="1"/>
          </p:cNvPicPr>
          <p:nvPr/>
        </p:nvPicPr>
        <p:blipFill>
          <a:blip r:embed="rId3">
            <a:biLevel thresh="25000"/>
          </a:blip>
          <a:stretch>
            <a:fillRect/>
          </a:stretch>
        </p:blipFill>
        <p:spPr>
          <a:xfrm>
            <a:off x="4057428" y="4774860"/>
            <a:ext cx="418112" cy="445471"/>
          </a:xfrm>
          <a:prstGeom prst="rect">
            <a:avLst/>
          </a:prstGeom>
        </p:spPr>
      </p:pic>
      <p:pic>
        <p:nvPicPr>
          <p:cNvPr id="191" name="Picture 190"/>
          <p:cNvPicPr>
            <a:picLocks noChangeAspect="1"/>
          </p:cNvPicPr>
          <p:nvPr/>
        </p:nvPicPr>
        <p:blipFill>
          <a:blip r:embed="rId4">
            <a:biLevel thresh="25000"/>
          </a:blip>
          <a:stretch>
            <a:fillRect/>
          </a:stretch>
        </p:blipFill>
        <p:spPr>
          <a:xfrm>
            <a:off x="6625984" y="5030631"/>
            <a:ext cx="371726" cy="326946"/>
          </a:xfrm>
          <a:prstGeom prst="rect">
            <a:avLst/>
          </a:prstGeom>
        </p:spPr>
      </p:pic>
      <p:pic>
        <p:nvPicPr>
          <p:cNvPr id="192" name="Picture 191"/>
          <p:cNvPicPr>
            <a:picLocks noChangeAspect="1"/>
          </p:cNvPicPr>
          <p:nvPr/>
        </p:nvPicPr>
        <p:blipFill>
          <a:blip r:embed="rId5">
            <a:biLevel thresh="25000"/>
          </a:blip>
          <a:stretch>
            <a:fillRect/>
          </a:stretch>
        </p:blipFill>
        <p:spPr>
          <a:xfrm>
            <a:off x="8724042" y="5064121"/>
            <a:ext cx="294069" cy="312420"/>
          </a:xfrm>
          <a:prstGeom prst="rect">
            <a:avLst/>
          </a:prstGeom>
        </p:spPr>
      </p:pic>
      <p:pic>
        <p:nvPicPr>
          <p:cNvPr id="211" name="Picture 210"/>
          <p:cNvPicPr>
            <a:picLocks noChangeAspect="1"/>
          </p:cNvPicPr>
          <p:nvPr/>
        </p:nvPicPr>
        <p:blipFill>
          <a:blip r:embed="rId6">
            <a:biLevel thresh="25000"/>
          </a:blip>
          <a:stretch>
            <a:fillRect/>
          </a:stretch>
        </p:blipFill>
        <p:spPr>
          <a:xfrm>
            <a:off x="5234704" y="4073427"/>
            <a:ext cx="424392" cy="328155"/>
          </a:xfrm>
          <a:prstGeom prst="rect">
            <a:avLst/>
          </a:prstGeom>
        </p:spPr>
      </p:pic>
      <p:pic>
        <p:nvPicPr>
          <p:cNvPr id="212" name="Picture 211"/>
          <p:cNvPicPr>
            <a:picLocks noChangeAspect="1"/>
          </p:cNvPicPr>
          <p:nvPr/>
        </p:nvPicPr>
        <p:blipFill>
          <a:blip r:embed="rId7">
            <a:biLevel thresh="25000"/>
          </a:blip>
          <a:stretch>
            <a:fillRect/>
          </a:stretch>
        </p:blipFill>
        <p:spPr>
          <a:xfrm>
            <a:off x="7528646" y="3427864"/>
            <a:ext cx="326411" cy="326964"/>
          </a:xfrm>
          <a:prstGeom prst="rect">
            <a:avLst/>
          </a:prstGeom>
        </p:spPr>
      </p:pic>
      <p:pic>
        <p:nvPicPr>
          <p:cNvPr id="213" name="Picture 212"/>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600996" y="3415823"/>
            <a:ext cx="339006" cy="339006"/>
          </a:xfrm>
          <a:prstGeom prst="rect">
            <a:avLst/>
          </a:prstGeom>
        </p:spPr>
      </p:pic>
      <p:pic>
        <p:nvPicPr>
          <p:cNvPr id="214" name="Picture 213"/>
          <p:cNvPicPr>
            <a:picLocks noChangeAspect="1"/>
          </p:cNvPicPr>
          <p:nvPr/>
        </p:nvPicPr>
        <p:blipFill>
          <a:blip r:embed="rId9">
            <a:biLevel thresh="25000"/>
          </a:blip>
          <a:stretch>
            <a:fillRect/>
          </a:stretch>
        </p:blipFill>
        <p:spPr>
          <a:xfrm>
            <a:off x="6749940" y="3406839"/>
            <a:ext cx="255403" cy="326411"/>
          </a:xfrm>
          <a:prstGeom prst="rect">
            <a:avLst/>
          </a:prstGeom>
        </p:spPr>
      </p:pic>
      <p:pic>
        <p:nvPicPr>
          <p:cNvPr id="215" name="Picture 214"/>
          <p:cNvPicPr>
            <a:picLocks noChangeAspect="1"/>
          </p:cNvPicPr>
          <p:nvPr/>
        </p:nvPicPr>
        <p:blipFill>
          <a:blip r:embed="rId10">
            <a:biLevel thresh="25000"/>
          </a:blip>
          <a:stretch>
            <a:fillRect/>
          </a:stretch>
        </p:blipFill>
        <p:spPr>
          <a:xfrm>
            <a:off x="6632971" y="2649773"/>
            <a:ext cx="320899" cy="320581"/>
          </a:xfrm>
          <a:prstGeom prst="rect">
            <a:avLst/>
          </a:prstGeom>
        </p:spPr>
      </p:pic>
      <p:pic>
        <p:nvPicPr>
          <p:cNvPr id="218" name="Picture 217"/>
          <p:cNvPicPr>
            <a:picLocks noChangeAspect="1"/>
          </p:cNvPicPr>
          <p:nvPr/>
        </p:nvPicPr>
        <p:blipFill>
          <a:blip r:embed="rId11">
            <a:biLevel thresh="25000"/>
          </a:blip>
          <a:stretch>
            <a:fillRect/>
          </a:stretch>
        </p:blipFill>
        <p:spPr>
          <a:xfrm>
            <a:off x="9617631" y="3433727"/>
            <a:ext cx="343959" cy="344540"/>
          </a:xfrm>
          <a:prstGeom prst="rect">
            <a:avLst/>
          </a:prstGeom>
        </p:spPr>
      </p:pic>
      <p:pic>
        <p:nvPicPr>
          <p:cNvPr id="219" name="Picture 2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391" y="2696270"/>
            <a:ext cx="326411" cy="325476"/>
          </a:xfrm>
          <a:prstGeom prst="rect">
            <a:avLst/>
          </a:prstGeom>
        </p:spPr>
      </p:pic>
      <p:pic>
        <p:nvPicPr>
          <p:cNvPr id="220" name="Picture 219"/>
          <p:cNvPicPr>
            <a:picLocks noChangeAspect="1"/>
          </p:cNvPicPr>
          <p:nvPr/>
        </p:nvPicPr>
        <p:blipFill>
          <a:blip r:embed="rId13">
            <a:biLevel thresh="25000"/>
          </a:blip>
          <a:stretch>
            <a:fillRect/>
          </a:stretch>
        </p:blipFill>
        <p:spPr>
          <a:xfrm>
            <a:off x="9645995" y="5007041"/>
            <a:ext cx="326411" cy="326963"/>
          </a:xfrm>
          <a:prstGeom prst="rect">
            <a:avLst/>
          </a:prstGeom>
        </p:spPr>
      </p:pic>
      <p:grpSp>
        <p:nvGrpSpPr>
          <p:cNvPr id="221" name="Group 220"/>
          <p:cNvGrpSpPr/>
          <p:nvPr/>
        </p:nvGrpSpPr>
        <p:grpSpPr>
          <a:xfrm>
            <a:off x="611096" y="5885379"/>
            <a:ext cx="1897245" cy="557480"/>
            <a:chOff x="865965" y="5370682"/>
            <a:chExt cx="1860213" cy="546599"/>
          </a:xfrm>
        </p:grpSpPr>
        <p:grpSp>
          <p:nvGrpSpPr>
            <p:cNvPr id="222" name="Group 221"/>
            <p:cNvGrpSpPr/>
            <p:nvPr/>
          </p:nvGrpSpPr>
          <p:grpSpPr>
            <a:xfrm>
              <a:off x="865965" y="5370682"/>
              <a:ext cx="1860213" cy="546599"/>
              <a:chOff x="1223726" y="6180584"/>
              <a:chExt cx="1860213" cy="546599"/>
            </a:xfrm>
          </p:grpSpPr>
          <p:sp>
            <p:nvSpPr>
              <p:cNvPr id="224" name="TextBox 223"/>
              <p:cNvSpPr txBox="1"/>
              <p:nvPr/>
            </p:nvSpPr>
            <p:spPr>
              <a:xfrm>
                <a:off x="1509790" y="6180584"/>
                <a:ext cx="504946"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Data Path</a:t>
                </a:r>
              </a:p>
            </p:txBody>
          </p:sp>
          <p:sp>
            <p:nvSpPr>
              <p:cNvPr id="225" name="Rectangle 224"/>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accent5"/>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TextBox 225"/>
              <p:cNvSpPr txBox="1"/>
              <p:nvPr/>
            </p:nvSpPr>
            <p:spPr>
              <a:xfrm>
                <a:off x="1509790" y="6374887"/>
                <a:ext cx="1532471"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227" name="Rectangle 226"/>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32597" eaLnBrk="1" fontAlgn="auto" latinLnBrk="0" hangingPunct="1">
                  <a:lnSpc>
                    <a:spcPct val="9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8" name="TextBox 227"/>
              <p:cNvSpPr txBox="1"/>
              <p:nvPr/>
            </p:nvSpPr>
            <p:spPr>
              <a:xfrm>
                <a:off x="1509790" y="6585926"/>
                <a:ext cx="1574149" cy="141257"/>
              </a:xfrm>
              <a:prstGeom prst="rect">
                <a:avLst/>
              </a:prstGeom>
              <a:noFill/>
            </p:spPr>
            <p:txBody>
              <a:bodyPr wrap="none" lIns="0" tIns="0" rIns="0" bIns="0"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2"/>
                    </a:solidFill>
                    <a:effectLst/>
                    <a:uLnTx/>
                    <a:uFillTx/>
                    <a:latin typeface="Segoe UI" panose="020B0502040204020203" pitchFamily="34" charset="0"/>
                    <a:ea typeface="Segoe UI" panose="020B0502040204020203" pitchFamily="34" charset="0"/>
                    <a:cs typeface="Segoe UI" panose="020B0502040204020203" pitchFamily="34" charset="0"/>
                  </a:rPr>
                  <a:t>Azure IoT solution component</a:t>
                </a:r>
              </a:p>
            </p:txBody>
          </p:sp>
        </p:grpSp>
        <p:cxnSp>
          <p:nvCxnSpPr>
            <p:cNvPr id="223" name="Straight Arrow Connector 222"/>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sp>
        <p:nvSpPr>
          <p:cNvPr id="24" name="Title 23"/>
          <p:cNvSpPr>
            <a:spLocks noGrp="1"/>
          </p:cNvSpPr>
          <p:nvPr>
            <p:ph type="title"/>
          </p:nvPr>
        </p:nvSpPr>
        <p:spPr/>
        <p:txBody>
          <a:bodyPr/>
          <a:lstStyle/>
          <a:p>
            <a:r>
              <a:rPr lang="en-US" b="1"/>
              <a:t>Azure IoT Reference Architecture</a:t>
            </a:r>
          </a:p>
        </p:txBody>
      </p:sp>
      <p:pic>
        <p:nvPicPr>
          <p:cNvPr id="106" name="Picture 2" descr="image001"/>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59095" y="4079477"/>
            <a:ext cx="393684" cy="29234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332CC643-63CE-4D6B-B1C1-EEB19C86D8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6735" y="4981519"/>
            <a:ext cx="334920" cy="334920"/>
          </a:xfrm>
          <a:prstGeom prst="rect">
            <a:avLst/>
          </a:prstGeom>
        </p:spPr>
      </p:pic>
    </p:spTree>
    <p:extLst>
      <p:ext uri="{BB962C8B-B14F-4D97-AF65-F5344CB8AC3E}">
        <p14:creationId xmlns:p14="http://schemas.microsoft.com/office/powerpoint/2010/main" val="187726009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849E95-5208-46C9-B0A5-755E846D0D34}"/>
              </a:ext>
            </a:extLst>
          </p:cNvPr>
          <p:cNvSpPr txBox="1"/>
          <p:nvPr/>
        </p:nvSpPr>
        <p:spPr>
          <a:xfrm>
            <a:off x="3673820" y="1614115"/>
            <a:ext cx="5088835" cy="683264"/>
          </a:xfrm>
          <a:prstGeom prst="rect">
            <a:avLst/>
          </a:prstGeom>
          <a:noFill/>
        </p:spPr>
        <p:txBody>
          <a:bodyPr wrap="square" lIns="182880" tIns="146304" rIns="182880" bIns="146304" rtlCol="0">
            <a:spAutoFit/>
          </a:bodyPr>
          <a:lstStyle/>
          <a:p>
            <a:pPr algn="ctr">
              <a:lnSpc>
                <a:spcPct val="90000"/>
              </a:lnSpc>
              <a:spcAft>
                <a:spcPts val="600"/>
              </a:spcAft>
            </a:pPr>
            <a:r>
              <a:rPr lang="en-GB" sz="2800" dirty="0">
                <a:gradFill>
                  <a:gsLst>
                    <a:gs pos="2917">
                      <a:schemeClr val="tx1"/>
                    </a:gs>
                    <a:gs pos="30000">
                      <a:schemeClr val="tx1"/>
                    </a:gs>
                  </a:gsLst>
                  <a:lin ang="5400000" scaled="0"/>
                </a:gradFill>
              </a:rPr>
              <a:t>http://aka.ms/citadelfeedback</a:t>
            </a:r>
          </a:p>
        </p:txBody>
      </p:sp>
    </p:spTree>
    <p:extLst>
      <p:ext uri="{BB962C8B-B14F-4D97-AF65-F5344CB8AC3E}">
        <p14:creationId xmlns:p14="http://schemas.microsoft.com/office/powerpoint/2010/main" val="152284032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53678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27" name="TextBox 26"/>
          <p:cNvSpPr txBox="1"/>
          <p:nvPr/>
        </p:nvSpPr>
        <p:spPr>
          <a:xfrm>
            <a:off x="2978777" y="2090507"/>
            <a:ext cx="825271"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Plan</a:t>
            </a:r>
          </a:p>
        </p:txBody>
      </p:sp>
      <p:sp>
        <p:nvSpPr>
          <p:cNvPr id="28" name="TextBox 27"/>
          <p:cNvSpPr txBox="1"/>
          <p:nvPr/>
        </p:nvSpPr>
        <p:spPr>
          <a:xfrm>
            <a:off x="3070104" y="1249135"/>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1</a:t>
            </a:r>
          </a:p>
        </p:txBody>
      </p:sp>
      <p:sp>
        <p:nvSpPr>
          <p:cNvPr id="30" name="TextBox 29"/>
          <p:cNvSpPr txBox="1"/>
          <p:nvPr/>
        </p:nvSpPr>
        <p:spPr>
          <a:xfrm>
            <a:off x="8160243" y="2027955"/>
            <a:ext cx="1422402" cy="83099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Monitor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Learn</a:t>
            </a:r>
          </a:p>
        </p:txBody>
      </p:sp>
      <p:sp>
        <p:nvSpPr>
          <p:cNvPr id="35" name="TextBox 34"/>
          <p:cNvSpPr txBox="1"/>
          <p:nvPr/>
        </p:nvSpPr>
        <p:spPr>
          <a:xfrm>
            <a:off x="8263199" y="5826185"/>
            <a:ext cx="1210499"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Release</a:t>
            </a:r>
          </a:p>
        </p:txBody>
      </p:sp>
      <p:sp>
        <p:nvSpPr>
          <p:cNvPr id="37" name="TextBox 36"/>
          <p:cNvSpPr txBox="1"/>
          <p:nvPr/>
        </p:nvSpPr>
        <p:spPr>
          <a:xfrm>
            <a:off x="2314879" y="5809305"/>
            <a:ext cx="2140478"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mn-ea"/>
                <a:cs typeface="Arial" pitchFamily="34" charset="0"/>
              </a:rPr>
              <a:t>Develop + Test</a:t>
            </a:r>
          </a:p>
        </p:txBody>
      </p:sp>
      <p:sp>
        <p:nvSpPr>
          <p:cNvPr id="38" name="TextBox 37"/>
          <p:cNvSpPr txBox="1"/>
          <p:nvPr/>
        </p:nvSpPr>
        <p:spPr>
          <a:xfrm>
            <a:off x="3042901" y="5055253"/>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2</a:t>
            </a:r>
          </a:p>
        </p:txBody>
      </p:sp>
      <p:sp>
        <p:nvSpPr>
          <p:cNvPr id="39" name="TextBox 38"/>
          <p:cNvSpPr txBox="1"/>
          <p:nvPr/>
        </p:nvSpPr>
        <p:spPr>
          <a:xfrm>
            <a:off x="1576145" y="3443147"/>
            <a:ext cx="2091058" cy="387798"/>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40" name="TextBox 39"/>
          <p:cNvSpPr txBox="1"/>
          <p:nvPr/>
        </p:nvSpPr>
        <p:spPr>
          <a:xfrm>
            <a:off x="8464933" y="3436578"/>
            <a:ext cx="1727099" cy="387798"/>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21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rPr>
              <a:t>DevOps with Azure</a:t>
            </a:r>
            <a:r>
              <a:rPr kumimoji="0" lang="en-GB" sz="4800" b="0" i="0" u="none" strike="noStrike" kern="1200" cap="none" spc="-102" normalizeH="0" baseline="0" noProof="0">
                <a:ln w="3175">
                  <a:noFill/>
                </a:ln>
                <a:solidFill>
                  <a:srgbClr val="505050"/>
                </a:solidFill>
                <a:effectLst/>
                <a:uLnTx/>
                <a:uFillTx/>
                <a:latin typeface="Segoe UI Light"/>
                <a:ea typeface="+mn-ea"/>
                <a:cs typeface="Segoe UI" pitchFamily="34" charset="0"/>
              </a:rPr>
              <a:t> - Core Services</a:t>
            </a:r>
            <a:endParaRPr kumimoji="0" lang="en-US" sz="4800" b="0" i="0" u="none" strike="noStrike" kern="1200" cap="none" spc="-102" normalizeH="0" baseline="0" noProof="0">
              <a:ln w="3175">
                <a:noFill/>
              </a:ln>
              <a:solidFill>
                <a:srgbClr val="505050"/>
              </a:solidFill>
              <a:effectLst/>
              <a:uLnTx/>
              <a:uFillTx/>
              <a:latin typeface="Segoe UI Light"/>
              <a:ea typeface="+mn-ea"/>
              <a:cs typeface="Segoe UI" pitchFamily="34" charset="0"/>
            </a:endParaRPr>
          </a:p>
        </p:txBody>
      </p:sp>
      <p:sp>
        <p:nvSpPr>
          <p:cNvPr id="31" name="TextBox 30"/>
          <p:cNvSpPr txBox="1"/>
          <p:nvPr/>
        </p:nvSpPr>
        <p:spPr>
          <a:xfrm>
            <a:off x="8572324" y="1254991"/>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4</a:t>
            </a:r>
          </a:p>
        </p:txBody>
      </p:sp>
      <p:sp>
        <p:nvSpPr>
          <p:cNvPr id="36" name="TextBox 35"/>
          <p:cNvSpPr txBox="1"/>
          <p:nvPr/>
        </p:nvSpPr>
        <p:spPr>
          <a:xfrm>
            <a:off x="8572324" y="5062242"/>
            <a:ext cx="598241" cy="9848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a:ln>
                  <a:noFill/>
                </a:ln>
                <a:solidFill>
                  <a:srgbClr val="505050"/>
                </a:solidFill>
                <a:effectLst/>
                <a:uLnTx/>
                <a:uFillTx/>
                <a:latin typeface="Arial" pitchFamily="34" charset="0"/>
                <a:ea typeface="+mn-ea"/>
                <a:cs typeface="Arial" pitchFamily="34" charset="0"/>
              </a:rPr>
              <a:t>3</a:t>
            </a:r>
          </a:p>
        </p:txBody>
      </p:sp>
      <p:sp>
        <p:nvSpPr>
          <p:cNvPr id="44"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 name="Group 3"/>
          <p:cNvGrpSpPr/>
          <p:nvPr/>
        </p:nvGrpSpPr>
        <p:grpSpPr>
          <a:xfrm>
            <a:off x="385589" y="5030602"/>
            <a:ext cx="1047110" cy="1405849"/>
            <a:chOff x="551635" y="4233570"/>
            <a:chExt cx="1488228" cy="1998093"/>
          </a:xfrm>
        </p:grpSpPr>
        <p:pic>
          <p:nvPicPr>
            <p:cNvPr id="34" name="Picture 33"/>
            <p:cNvPicPr>
              <a:picLocks noChangeAspect="1"/>
            </p:cNvPicPr>
            <p:nvPr/>
          </p:nvPicPr>
          <p:blipFill>
            <a:blip r:embed="rId7"/>
            <a:stretch>
              <a:fillRect/>
            </a:stretch>
          </p:blipFill>
          <p:spPr>
            <a:xfrm>
              <a:off x="633426" y="4233570"/>
              <a:ext cx="1317531" cy="1317531"/>
            </a:xfrm>
            <a:prstGeom prst="rect">
              <a:avLst/>
            </a:prstGeom>
          </p:spPr>
        </p:pic>
        <p:sp>
          <p:nvSpPr>
            <p:cNvPr id="41" name="TextBox 40"/>
            <p:cNvSpPr txBox="1"/>
            <p:nvPr/>
          </p:nvSpPr>
          <p:spPr>
            <a:xfrm>
              <a:off x="551635" y="5471455"/>
              <a:ext cx="1488228"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14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endPar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Labs</a:t>
              </a:r>
            </a:p>
          </p:txBody>
        </p:sp>
      </p:grpSp>
      <p:grpSp>
        <p:nvGrpSpPr>
          <p:cNvPr id="6" name="Group 5"/>
          <p:cNvGrpSpPr/>
          <p:nvPr/>
        </p:nvGrpSpPr>
        <p:grpSpPr>
          <a:xfrm>
            <a:off x="10805326" y="628518"/>
            <a:ext cx="1191084" cy="1336928"/>
            <a:chOff x="10102658" y="979815"/>
            <a:chExt cx="1986205" cy="2229408"/>
          </a:xfrm>
        </p:grpSpPr>
        <p:pic>
          <p:nvPicPr>
            <p:cNvPr id="2" name="Picture 1"/>
            <p:cNvPicPr>
              <a:picLocks noChangeAspect="1"/>
            </p:cNvPicPr>
            <p:nvPr/>
          </p:nvPicPr>
          <p:blipFill>
            <a:blip r:embed="rId8"/>
            <a:stretch>
              <a:fillRect/>
            </a:stretch>
          </p:blipFill>
          <p:spPr>
            <a:xfrm>
              <a:off x="10488372" y="979815"/>
              <a:ext cx="1186784" cy="1186784"/>
            </a:xfrm>
            <a:prstGeom prst="rect">
              <a:avLst/>
            </a:prstGeom>
          </p:spPr>
        </p:pic>
        <p:sp>
          <p:nvSpPr>
            <p:cNvPr id="50" name="TextBox 49"/>
            <p:cNvSpPr txBox="1"/>
            <p:nvPr/>
          </p:nvSpPr>
          <p:spPr>
            <a:xfrm>
              <a:off x="10102658" y="2033913"/>
              <a:ext cx="1986205" cy="1175310"/>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Insights</a:t>
              </a:r>
            </a:p>
          </p:txBody>
        </p:sp>
      </p:grpSp>
      <p:grpSp>
        <p:nvGrpSpPr>
          <p:cNvPr id="7" name="Group 6"/>
          <p:cNvGrpSpPr/>
          <p:nvPr/>
        </p:nvGrpSpPr>
        <p:grpSpPr>
          <a:xfrm>
            <a:off x="5303641" y="2576191"/>
            <a:ext cx="1557799" cy="2330110"/>
            <a:chOff x="5303641" y="2275543"/>
            <a:chExt cx="1557799" cy="2330110"/>
          </a:xfrm>
        </p:grpSpPr>
        <p:pic>
          <p:nvPicPr>
            <p:cNvPr id="51" name="Picture 50"/>
            <p:cNvPicPr>
              <a:picLocks noChangeAspect="1"/>
            </p:cNvPicPr>
            <p:nvPr/>
          </p:nvPicPr>
          <p:blipFill>
            <a:blip r:embed="rId9"/>
            <a:stretch>
              <a:fillRect/>
            </a:stretch>
          </p:blipFill>
          <p:spPr>
            <a:xfrm>
              <a:off x="5615563" y="2275543"/>
              <a:ext cx="897914" cy="946118"/>
            </a:xfrm>
            <a:prstGeom prst="rect">
              <a:avLst/>
            </a:prstGeom>
          </p:spPr>
        </p:pic>
        <p:sp>
          <p:nvSpPr>
            <p:cNvPr id="52" name="TextBox 51"/>
            <p:cNvSpPr txBox="1"/>
            <p:nvPr/>
          </p:nvSpPr>
          <p:spPr>
            <a:xfrm>
              <a:off x="5303641" y="3854063"/>
              <a:ext cx="1557799" cy="751590"/>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solidFill>
                    <a:srgbClr val="0078D7"/>
                  </a:solidFill>
                  <a:effectLst/>
                  <a:uLnTx/>
                  <a:uFillTx/>
                  <a:latin typeface="Segoe UI"/>
                  <a:ea typeface="+mn-ea"/>
                  <a:cs typeface="+mn-cs"/>
                </a:rPr>
                <a:t>Visual Studio</a:t>
              </a:r>
              <a:br>
                <a:rPr kumimoji="0" lang="en-GB" sz="1400" b="1" i="0" u="none" strike="noStrike" kern="1200" cap="none" spc="0" normalizeH="0" baseline="0" noProof="0">
                  <a:ln>
                    <a:noFill/>
                  </a:ln>
                  <a:solidFill>
                    <a:srgbClr val="0078D7"/>
                  </a:solidFill>
                  <a:effectLst/>
                  <a:uLnTx/>
                  <a:uFillTx/>
                  <a:latin typeface="Segoe UI"/>
                  <a:ea typeface="+mn-ea"/>
                  <a:cs typeface="+mn-cs"/>
                </a:rPr>
              </a:br>
              <a:r>
                <a:rPr kumimoji="0" lang="en-GB" sz="1400" b="1" i="0" u="none" strike="noStrike" kern="1200" cap="none" spc="0" normalizeH="0" baseline="0" noProof="0">
                  <a:ln>
                    <a:noFill/>
                  </a:ln>
                  <a:solidFill>
                    <a:srgbClr val="0078D7"/>
                  </a:solidFill>
                  <a:effectLst/>
                  <a:uLnTx/>
                  <a:uFillTx/>
                  <a:latin typeface="Segoe UI"/>
                  <a:ea typeface="+mn-ea"/>
                  <a:cs typeface="+mn-cs"/>
                </a:rPr>
                <a:t>Team Services</a:t>
              </a:r>
            </a:p>
          </p:txBody>
        </p:sp>
      </p:grpSp>
      <p:grpSp>
        <p:nvGrpSpPr>
          <p:cNvPr id="5" name="Group 4"/>
          <p:cNvGrpSpPr/>
          <p:nvPr/>
        </p:nvGrpSpPr>
        <p:grpSpPr>
          <a:xfrm>
            <a:off x="10671261" y="5055253"/>
            <a:ext cx="1254014" cy="1522293"/>
            <a:chOff x="10368534" y="4339971"/>
            <a:chExt cx="1590692" cy="1930999"/>
          </a:xfrm>
        </p:grpSpPr>
        <p:pic>
          <p:nvPicPr>
            <p:cNvPr id="54" name="Picture 53"/>
            <p:cNvPicPr>
              <a:picLocks noChangeAspect="1"/>
            </p:cNvPicPr>
            <p:nvPr/>
          </p:nvPicPr>
          <p:blipFill>
            <a:blip r:embed="rId10"/>
            <a:stretch>
              <a:fillRect/>
            </a:stretch>
          </p:blipFill>
          <p:spPr>
            <a:xfrm>
              <a:off x="10514152" y="4339971"/>
              <a:ext cx="1299448" cy="1299448"/>
            </a:xfrm>
            <a:prstGeom prst="rect">
              <a:avLst/>
            </a:prstGeom>
          </p:spPr>
        </p:pic>
        <p:sp>
          <p:nvSpPr>
            <p:cNvPr id="55" name="TextBox 54"/>
            <p:cNvSpPr txBox="1"/>
            <p:nvPr/>
          </p:nvSpPr>
          <p:spPr>
            <a:xfrm>
              <a:off x="10368534" y="5510762"/>
              <a:ext cx="1590692" cy="760208"/>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Resource</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Manager</a:t>
              </a:r>
            </a:p>
          </p:txBody>
        </p:sp>
      </p:grpSp>
      <p:grpSp>
        <p:nvGrpSpPr>
          <p:cNvPr id="11" name="Group 10"/>
          <p:cNvGrpSpPr/>
          <p:nvPr/>
        </p:nvGrpSpPr>
        <p:grpSpPr>
          <a:xfrm>
            <a:off x="1172586" y="4188123"/>
            <a:ext cx="1618688" cy="1357567"/>
            <a:chOff x="1505534" y="4188123"/>
            <a:chExt cx="1618688" cy="1357567"/>
          </a:xfrm>
        </p:grpSpPr>
        <p:pic>
          <p:nvPicPr>
            <p:cNvPr id="9" name="Picture 8"/>
            <p:cNvPicPr>
              <a:picLocks noChangeAspect="1"/>
            </p:cNvPicPr>
            <p:nvPr/>
          </p:nvPicPr>
          <p:blipFill>
            <a:blip r:embed="rId11"/>
            <a:stretch>
              <a:fillRect/>
            </a:stretch>
          </p:blipFill>
          <p:spPr>
            <a:xfrm>
              <a:off x="1846647" y="4188123"/>
              <a:ext cx="793747" cy="793747"/>
            </a:xfrm>
            <a:prstGeom prst="rect">
              <a:avLst/>
            </a:prstGeom>
          </p:spPr>
        </p:pic>
        <p:sp>
          <p:nvSpPr>
            <p:cNvPr id="10" name="Rectangle 9"/>
            <p:cNvSpPr/>
            <p:nvPr/>
          </p:nvSpPr>
          <p:spPr>
            <a:xfrm>
              <a:off x="1505534" y="5010159"/>
              <a:ext cx="1618688" cy="5355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2017</a:t>
              </a:r>
            </a:p>
          </p:txBody>
        </p:sp>
      </p:grpSp>
      <p:grpSp>
        <p:nvGrpSpPr>
          <p:cNvPr id="57" name="Group 56"/>
          <p:cNvGrpSpPr/>
          <p:nvPr/>
        </p:nvGrpSpPr>
        <p:grpSpPr>
          <a:xfrm>
            <a:off x="9654533" y="4495379"/>
            <a:ext cx="841290" cy="972981"/>
            <a:chOff x="640609" y="1337406"/>
            <a:chExt cx="1480149" cy="1711844"/>
          </a:xfrm>
        </p:grpSpPr>
        <p:pic>
          <p:nvPicPr>
            <p:cNvPr id="58" name="Picture 57"/>
            <p:cNvPicPr>
              <a:picLocks noChangeAspect="1"/>
            </p:cNvPicPr>
            <p:nvPr/>
          </p:nvPicPr>
          <p:blipFill>
            <a:blip r:embed="rId9"/>
            <a:stretch>
              <a:fillRect/>
            </a:stretch>
          </p:blipFill>
          <p:spPr>
            <a:xfrm>
              <a:off x="839465" y="1337406"/>
              <a:ext cx="1082436" cy="1140547"/>
            </a:xfrm>
            <a:prstGeom prst="rect">
              <a:avLst/>
            </a:prstGeom>
          </p:spPr>
        </p:pic>
        <p:sp>
          <p:nvSpPr>
            <p:cNvPr id="59" name="TextBox 58"/>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grpSp>
      <p:grpSp>
        <p:nvGrpSpPr>
          <p:cNvPr id="12" name="Group 11"/>
          <p:cNvGrpSpPr/>
          <p:nvPr/>
        </p:nvGrpSpPr>
        <p:grpSpPr>
          <a:xfrm>
            <a:off x="9800411" y="1079589"/>
            <a:ext cx="1078841" cy="1333965"/>
            <a:chOff x="9768731" y="1361152"/>
            <a:chExt cx="1078841" cy="1333965"/>
          </a:xfrm>
        </p:grpSpPr>
        <p:pic>
          <p:nvPicPr>
            <p:cNvPr id="56" name="Picture 55"/>
            <p:cNvPicPr>
              <a:picLocks noChangeAspect="1"/>
            </p:cNvPicPr>
            <p:nvPr/>
          </p:nvPicPr>
          <p:blipFill>
            <a:blip r:embed="rId12"/>
            <a:stretch>
              <a:fillRect/>
            </a:stretch>
          </p:blipFill>
          <p:spPr>
            <a:xfrm>
              <a:off x="10028246" y="1361152"/>
              <a:ext cx="745400" cy="745400"/>
            </a:xfrm>
            <a:prstGeom prst="rect">
              <a:avLst/>
            </a:prstGeom>
          </p:spPr>
        </p:pic>
        <p:sp>
          <p:nvSpPr>
            <p:cNvPr id="60" name="TextBox 59"/>
            <p:cNvSpPr txBox="1"/>
            <p:nvPr/>
          </p:nvSpPr>
          <p:spPr>
            <a:xfrm>
              <a:off x="9768731" y="2067253"/>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Log Analytics</a:t>
              </a:r>
            </a:p>
          </p:txBody>
        </p:sp>
      </p:grpSp>
      <p:grpSp>
        <p:nvGrpSpPr>
          <p:cNvPr id="20" name="Group 19"/>
          <p:cNvGrpSpPr/>
          <p:nvPr/>
        </p:nvGrpSpPr>
        <p:grpSpPr>
          <a:xfrm>
            <a:off x="683263" y="1242761"/>
            <a:ext cx="1480149" cy="1530358"/>
            <a:chOff x="640609" y="1518892"/>
            <a:chExt cx="1480149" cy="1530358"/>
          </a:xfrm>
        </p:grpSpPr>
        <p:sp>
          <p:nvSpPr>
            <p:cNvPr id="25" name="TextBox 24"/>
            <p:cNvSpPr txBox="1"/>
            <p:nvPr/>
          </p:nvSpPr>
          <p:spPr>
            <a:xfrm>
              <a:off x="640609" y="2365986"/>
              <a:ext cx="1480149" cy="6832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a:t>
              </a:r>
              <a:b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br>
              <a:r>
                <a:rPr kumimoji="0" lang="en-GB"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Team Services</a:t>
              </a:r>
            </a:p>
          </p:txBody>
        </p:sp>
        <p:pic>
          <p:nvPicPr>
            <p:cNvPr id="17" name="Picture 16" descr="A picture containing businesscard&#10;&#10;Description generated with high confidence"/>
            <p:cNvPicPr>
              <a:picLocks noChangeAspect="1"/>
            </p:cNvPicPr>
            <p:nvPr/>
          </p:nvPicPr>
          <p:blipFill>
            <a:blip r:embed="rId9"/>
            <a:stretch>
              <a:fillRect/>
            </a:stretch>
          </p:blipFill>
          <p:spPr>
            <a:xfrm>
              <a:off x="971437" y="1518892"/>
              <a:ext cx="839562" cy="884634"/>
            </a:xfrm>
            <a:prstGeom prst="rect">
              <a:avLst/>
            </a:prstGeom>
          </p:spPr>
        </p:pic>
      </p:grpSp>
      <p:grpSp>
        <p:nvGrpSpPr>
          <p:cNvPr id="3" name="Group 2"/>
          <p:cNvGrpSpPr/>
          <p:nvPr/>
        </p:nvGrpSpPr>
        <p:grpSpPr>
          <a:xfrm>
            <a:off x="10731630" y="1938358"/>
            <a:ext cx="1078841" cy="1170843"/>
            <a:chOff x="10731630" y="1938358"/>
            <a:chExt cx="1078841" cy="1170843"/>
          </a:xfrm>
        </p:grpSpPr>
        <p:pic>
          <p:nvPicPr>
            <p:cNvPr id="61" name="Picture 60"/>
            <p:cNvPicPr>
              <a:picLocks noChangeAspect="1"/>
            </p:cNvPicPr>
            <p:nvPr/>
          </p:nvPicPr>
          <p:blipFill>
            <a:blip r:embed="rId13"/>
            <a:stretch>
              <a:fillRect/>
            </a:stretch>
          </p:blipFill>
          <p:spPr>
            <a:xfrm>
              <a:off x="10973018" y="1938358"/>
              <a:ext cx="620928" cy="620928"/>
            </a:xfrm>
            <a:prstGeom prst="rect">
              <a:avLst/>
            </a:prstGeom>
          </p:spPr>
        </p:pic>
        <p:sp>
          <p:nvSpPr>
            <p:cNvPr id="63" name="TextBox 62"/>
            <p:cNvSpPr txBox="1"/>
            <p:nvPr/>
          </p:nvSpPr>
          <p:spPr>
            <a:xfrm>
              <a:off x="10731630" y="2481337"/>
              <a:ext cx="1078841"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Monitor</a:t>
              </a:r>
            </a:p>
          </p:txBody>
        </p:sp>
      </p:grpSp>
    </p:spTree>
    <p:extLst>
      <p:ext uri="{BB962C8B-B14F-4D97-AF65-F5344CB8AC3E}">
        <p14:creationId xmlns:p14="http://schemas.microsoft.com/office/powerpoint/2010/main" val="36595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157657" y="1342000"/>
            <a:ext cx="2584945" cy="4357699"/>
            <a:chOff x="3341537" y="1786367"/>
            <a:chExt cx="2708858" cy="4358317"/>
          </a:xfrm>
        </p:grpSpPr>
        <p:sp>
          <p:nvSpPr>
            <p:cNvPr id="8" name="Rectangle 7"/>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Auto Recovery</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Testing in Prod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Easy deployments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and scale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Only websites</a:t>
              </a:r>
            </a:p>
          </p:txBody>
        </p:sp>
        <p:grpSp>
          <p:nvGrpSpPr>
            <p:cNvPr id="30" name="Group 29"/>
            <p:cNvGrpSpPr/>
            <p:nvPr/>
          </p:nvGrpSpPr>
          <p:grpSpPr>
            <a:xfrm>
              <a:off x="3341537" y="1786367"/>
              <a:ext cx="2708858" cy="902235"/>
              <a:chOff x="457396" y="1467821"/>
              <a:chExt cx="2804693" cy="902235"/>
            </a:xfrm>
          </p:grpSpPr>
          <p:sp>
            <p:nvSpPr>
              <p:cNvPr id="3" name="Rectangle 2"/>
              <p:cNvSpPr/>
              <p:nvPr/>
            </p:nvSpPr>
            <p:spPr bwMode="auto">
              <a:xfrm>
                <a:off x="457396" y="1467821"/>
                <a:ext cx="2804693"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App Services</a:t>
                </a:r>
              </a:p>
            </p:txBody>
          </p:sp>
          <p:pic>
            <p:nvPicPr>
              <p:cNvPr id="27" name="Picture 11"/>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70953" y="1612538"/>
                <a:ext cx="660864" cy="6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3"/>
          <p:cNvGrpSpPr/>
          <p:nvPr/>
        </p:nvGrpSpPr>
        <p:grpSpPr>
          <a:xfrm>
            <a:off x="913740" y="1337022"/>
            <a:ext cx="2391382" cy="4362677"/>
            <a:chOff x="912673" y="1696810"/>
            <a:chExt cx="2240299" cy="4341035"/>
          </a:xfrm>
        </p:grpSpPr>
        <p:sp>
          <p:nvSpPr>
            <p:cNvPr id="10" name="Rectangle 9"/>
            <p:cNvSpPr/>
            <p:nvPr/>
          </p:nvSpPr>
          <p:spPr bwMode="auto">
            <a:xfrm>
              <a:off x="912673" y="2602066"/>
              <a:ext cx="2240299" cy="343577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control, but most management overhead</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Most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Puppet/Chef/DSC agent integration</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Easier to port workloads from </a:t>
              </a:r>
              <a:br>
                <a:rPr kumimoji="0" lang="en-US" sz="1599" b="0" i="0" u="none" strike="noStrike" kern="1200" cap="none" spc="0" normalizeH="0" baseline="0" noProof="0">
                  <a:ln>
                    <a:noFill/>
                  </a:ln>
                  <a:solidFill>
                    <a:srgbClr val="FFFFFF"/>
                  </a:solidFill>
                  <a:effectLst/>
                  <a:uLnTx/>
                  <a:uFillTx/>
                  <a:latin typeface="Segoe UI"/>
                  <a:ea typeface="+mn-ea"/>
                  <a:cs typeface="+mn-cs"/>
                </a:rPr>
              </a:br>
              <a:r>
                <a:rPr kumimoji="0" lang="en-US" sz="1599" b="0" i="0" u="none" strike="noStrike" kern="1200" cap="none" spc="0" normalizeH="0" baseline="0" noProof="0">
                  <a:ln>
                    <a:noFill/>
                  </a:ln>
                  <a:solidFill>
                    <a:srgbClr val="FFFFFF"/>
                  </a:solidFill>
                  <a:effectLst/>
                  <a:uLnTx/>
                  <a:uFillTx/>
                  <a:latin typeface="Segoe UI"/>
                  <a:ea typeface="+mn-ea"/>
                  <a:cs typeface="+mn-cs"/>
                </a:rPr>
                <a:t>on-premises</a:t>
              </a:r>
            </a:p>
            <a:p>
              <a:pPr marL="0" marR="0" lvl="0" indent="0" algn="l" defTabSz="932742" rtl="0" eaLnBrk="1" fontAlgn="auto" latinLnBrk="0" hangingPunct="1">
                <a:lnSpc>
                  <a:spcPct val="100000"/>
                </a:lnSpc>
                <a:spcBef>
                  <a:spcPts val="0"/>
                </a:spcBef>
                <a:spcAft>
                  <a:spcPts val="100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 name="Group 6"/>
            <p:cNvGrpSpPr/>
            <p:nvPr/>
          </p:nvGrpSpPr>
          <p:grpSpPr>
            <a:xfrm>
              <a:off x="912674" y="1696810"/>
              <a:ext cx="2240298" cy="905256"/>
              <a:chOff x="8425253" y="1287075"/>
              <a:chExt cx="2240298" cy="905256"/>
            </a:xfrm>
          </p:grpSpPr>
          <p:sp>
            <p:nvSpPr>
              <p:cNvPr id="6" name="Rectangle 5"/>
              <p:cNvSpPr/>
              <p:nvPr/>
            </p:nvSpPr>
            <p:spPr bwMode="auto">
              <a:xfrm>
                <a:off x="8425253" y="1287075"/>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Azure VMs</a:t>
                </a:r>
              </a:p>
            </p:txBody>
          </p:sp>
          <p:pic>
            <p:nvPicPr>
              <p:cNvPr id="28" name="Picture 46"/>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8632012" y="1446994"/>
                <a:ext cx="660312" cy="60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useBgFill="1">
        <p:nvSpPr>
          <p:cNvPr id="2" name="Rectangle 1"/>
          <p:cNvSpPr/>
          <p:nvPr/>
        </p:nvSpPr>
        <p:spPr bwMode="auto">
          <a:xfrm>
            <a:off x="883" y="497"/>
            <a:ext cx="12434711" cy="12029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p:txBody>
          <a:bodyPr/>
          <a:lstStyle/>
          <a:p>
            <a:r>
              <a:rPr lang="en-US"/>
              <a:t>Architecture Decisions</a:t>
            </a:r>
          </a:p>
        </p:txBody>
      </p:sp>
      <p:grpSp>
        <p:nvGrpSpPr>
          <p:cNvPr id="14" name="Group 13"/>
          <p:cNvGrpSpPr/>
          <p:nvPr/>
        </p:nvGrpSpPr>
        <p:grpSpPr>
          <a:xfrm>
            <a:off x="3519890" y="1337022"/>
            <a:ext cx="2422686" cy="4362677"/>
            <a:chOff x="3470477" y="1676507"/>
            <a:chExt cx="2423030" cy="4363296"/>
          </a:xfrm>
        </p:grpSpPr>
        <p:grpSp>
          <p:nvGrpSpPr>
            <p:cNvPr id="13" name="Group 12"/>
            <p:cNvGrpSpPr/>
            <p:nvPr/>
          </p:nvGrpSpPr>
          <p:grpSpPr>
            <a:xfrm>
              <a:off x="3470477" y="1676507"/>
              <a:ext cx="2423030" cy="4363296"/>
              <a:chOff x="9090506" y="1676507"/>
              <a:chExt cx="2240299" cy="4363296"/>
            </a:xfrm>
          </p:grpSpPr>
          <p:sp>
            <p:nvSpPr>
              <p:cNvPr id="16" name="Rectangle 15"/>
              <p:cNvSpPr/>
              <p:nvPr/>
            </p:nvSpPr>
            <p:spPr bwMode="auto">
              <a:xfrm>
                <a:off x="9090506" y="2581763"/>
                <a:ext cx="2240299" cy="345804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portability from on-premises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Ecosystem of apps</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Host OS abstracted, but still requires management</a:t>
                </a:r>
              </a:p>
            </p:txBody>
          </p:sp>
          <p:sp>
            <p:nvSpPr>
              <p:cNvPr id="19" name="Rectangle 18"/>
              <p:cNvSpPr/>
              <p:nvPr/>
            </p:nvSpPr>
            <p:spPr bwMode="auto">
              <a:xfrm>
                <a:off x="9090507" y="1676507"/>
                <a:ext cx="2240298" cy="9052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Containers</a:t>
                </a:r>
              </a:p>
              <a:p>
                <a:pPr marL="860260" marR="0" lvl="0" indent="0" algn="l" defTabSz="541234" rtl="0" eaLnBrk="1" fontAlgn="base" latinLnBrk="0" hangingPunct="1">
                  <a:lnSpc>
                    <a:spcPct val="90000"/>
                  </a:lnSpc>
                  <a:spcBef>
                    <a:spcPct val="0"/>
                  </a:spcBef>
                  <a:spcAft>
                    <a:spcPct val="0"/>
                  </a:spcAft>
                  <a:buClrTx/>
                  <a:buSzTx/>
                  <a:buFontTx/>
                  <a:buNone/>
                  <a:tabLst>
                    <a:tab pos="1030090" algn="l"/>
                  </a:tabLst>
                  <a:defRPr/>
                </a:pPr>
                <a:endParaRPr kumimoji="0" lang="en-US" sz="159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p:cNvGrpSpPr/>
            <p:nvPr/>
          </p:nvGrpSpPr>
          <p:grpSpPr>
            <a:xfrm>
              <a:off x="3582037" y="1904464"/>
              <a:ext cx="798603" cy="464897"/>
              <a:chOff x="9011696" y="1856729"/>
              <a:chExt cx="892824" cy="519746"/>
            </a:xfrm>
          </p:grpSpPr>
          <p:grpSp>
            <p:nvGrpSpPr>
              <p:cNvPr id="39" name="Group 38"/>
              <p:cNvGrpSpPr/>
              <p:nvPr/>
            </p:nvGrpSpPr>
            <p:grpSpPr>
              <a:xfrm>
                <a:off x="9011696" y="1856729"/>
                <a:ext cx="679115" cy="355896"/>
                <a:chOff x="9489280" y="785813"/>
                <a:chExt cx="1076894" cy="564356"/>
              </a:xfrm>
            </p:grpSpPr>
            <p:sp>
              <p:nvSpPr>
                <p:cNvPr id="40" name="Rectangle 39"/>
                <p:cNvSpPr/>
                <p:nvPr/>
              </p:nvSpPr>
              <p:spPr bwMode="auto">
                <a:xfrm>
                  <a:off x="9689306" y="909638"/>
                  <a:ext cx="876868" cy="440531"/>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arallelogram 40"/>
                <p:cNvSpPr/>
                <p:nvPr/>
              </p:nvSpPr>
              <p:spPr bwMode="auto">
                <a:xfrm rot="16200000">
                  <a:off x="9311853" y="989434"/>
                  <a:ext cx="528638" cy="173781"/>
                </a:xfrm>
                <a:prstGeom prst="parallelogram">
                  <a:avLst>
                    <a:gd name="adj" fmla="val 55081"/>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Parallelogram 41"/>
                <p:cNvSpPr/>
                <p:nvPr/>
              </p:nvSpPr>
              <p:spPr bwMode="auto">
                <a:xfrm flipH="1">
                  <a:off x="9489280" y="785813"/>
                  <a:ext cx="1076891" cy="99540"/>
                </a:xfrm>
                <a:prstGeom prst="parallelogram">
                  <a:avLst>
                    <a:gd name="adj" fmla="val 188803"/>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p:cNvGrpSpPr/>
              <p:nvPr/>
            </p:nvGrpSpPr>
            <p:grpSpPr>
              <a:xfrm>
                <a:off x="9225405" y="2028668"/>
                <a:ext cx="679115" cy="347807"/>
                <a:chOff x="9489280" y="785813"/>
                <a:chExt cx="1076893" cy="551530"/>
              </a:xfrm>
            </p:grpSpPr>
            <p:sp>
              <p:nvSpPr>
                <p:cNvPr id="56" name="Rectangle 55"/>
                <p:cNvSpPr/>
                <p:nvPr/>
              </p:nvSpPr>
              <p:spPr bwMode="auto">
                <a:xfrm>
                  <a:off x="9689305" y="896811"/>
                  <a:ext cx="876868" cy="440532"/>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arallelogram 56"/>
                <p:cNvSpPr/>
                <p:nvPr/>
              </p:nvSpPr>
              <p:spPr bwMode="auto">
                <a:xfrm rot="16200000">
                  <a:off x="9311852" y="981103"/>
                  <a:ext cx="528638" cy="173780"/>
                </a:xfrm>
                <a:prstGeom prst="parallelogram">
                  <a:avLst>
                    <a:gd name="adj" fmla="val 55081"/>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Parallelogram 57"/>
                <p:cNvSpPr/>
                <p:nvPr/>
              </p:nvSpPr>
              <p:spPr bwMode="auto">
                <a:xfrm flipH="1">
                  <a:off x="9489280" y="785813"/>
                  <a:ext cx="1076891" cy="99540"/>
                </a:xfrm>
                <a:prstGeom prst="parallelogram">
                  <a:avLst>
                    <a:gd name="adj" fmla="val 188803"/>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4" name="Group 33"/>
          <p:cNvGrpSpPr/>
          <p:nvPr/>
        </p:nvGrpSpPr>
        <p:grpSpPr>
          <a:xfrm>
            <a:off x="8958943" y="1342000"/>
            <a:ext cx="2584945" cy="4357699"/>
            <a:chOff x="3341537" y="1786367"/>
            <a:chExt cx="2708858" cy="4358317"/>
          </a:xfrm>
        </p:grpSpPr>
        <p:sp>
          <p:nvSpPr>
            <p:cNvPr id="35" name="Rectangle 34"/>
            <p:cNvSpPr/>
            <p:nvPr/>
          </p:nvSpPr>
          <p:spPr bwMode="auto">
            <a:xfrm>
              <a:off x="3341537" y="2688604"/>
              <a:ext cx="2708858" cy="345608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82854" rIns="182854" bIns="146283"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Easiest CI and CD setup</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 hosting, just code</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Efficient Cost</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Transparent Scaling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Requires some rearchitecting</a:t>
              </a:r>
            </a:p>
            <a:p>
              <a:pPr marL="0" marR="0" lvl="0" indent="0" algn="l" defTabSz="932742" rtl="0" eaLnBrk="1" fontAlgn="auto" latinLnBrk="0" hangingPunct="1">
                <a:lnSpc>
                  <a:spcPct val="100000"/>
                </a:lnSpc>
                <a:spcBef>
                  <a:spcPts val="0"/>
                </a:spcBef>
                <a:spcAft>
                  <a:spcPts val="1000"/>
                </a:spcAft>
                <a:buClrTx/>
                <a:buSzTx/>
                <a:buFontTx/>
                <a:buNone/>
                <a:tabLst/>
                <a:defRPr/>
              </a:pPr>
              <a:r>
                <a:rPr kumimoji="0" lang="en-US" sz="1599" b="0" i="0" u="none" strike="noStrike" kern="1200" cap="none" spc="0" normalizeH="0" baseline="0" noProof="0">
                  <a:ln>
                    <a:noFill/>
                  </a:ln>
                  <a:solidFill>
                    <a:srgbClr val="FFFFFF"/>
                  </a:solidFill>
                  <a:effectLst/>
                  <a:uLnTx/>
                  <a:uFillTx/>
                  <a:latin typeface="Segoe UI"/>
                  <a:ea typeface="+mn-ea"/>
                  <a:cs typeface="+mn-cs"/>
                </a:rPr>
                <a:t>Not suitable for all apps/components</a:t>
              </a:r>
            </a:p>
          </p:txBody>
        </p:sp>
        <p:sp>
          <p:nvSpPr>
            <p:cNvPr id="37" name="Rectangle 36"/>
            <p:cNvSpPr/>
            <p:nvPr/>
          </p:nvSpPr>
          <p:spPr bwMode="auto">
            <a:xfrm>
              <a:off x="3341537" y="1786367"/>
              <a:ext cx="2708858" cy="9022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914224" marR="0" lvl="0" indent="0" algn="l" defTabSz="932293"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Serverless</a:t>
              </a:r>
              <a:endParaRPr kumimoji="0" lang="en-US" sz="15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56784" y="1507044"/>
            <a:ext cx="609600" cy="609600"/>
          </a:xfrm>
          <a:prstGeom prst="rect">
            <a:avLst/>
          </a:prstGeom>
        </p:spPr>
      </p:pic>
      <p:sp>
        <p:nvSpPr>
          <p:cNvPr id="12" name="Right Brace 11"/>
          <p:cNvSpPr/>
          <p:nvPr/>
        </p:nvSpPr>
        <p:spPr>
          <a:xfrm rot="5400000">
            <a:off x="3255544" y="3424720"/>
            <a:ext cx="360040" cy="5014024"/>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Brace 35"/>
          <p:cNvSpPr/>
          <p:nvPr/>
        </p:nvSpPr>
        <p:spPr>
          <a:xfrm rot="5400000">
            <a:off x="8685207" y="3253071"/>
            <a:ext cx="360040" cy="5357321"/>
          </a:xfrm>
          <a:prstGeom prst="rightBrace">
            <a:avLst>
              <a:gd name="adj1" fmla="val 35847"/>
              <a:gd name="adj2" fmla="val 50000"/>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TextBox 14"/>
          <p:cNvSpPr txBox="1"/>
          <p:nvPr/>
        </p:nvSpPr>
        <p:spPr>
          <a:xfrm>
            <a:off x="2319440" y="6094056"/>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IaaS</a:t>
            </a:r>
          </a:p>
        </p:txBody>
      </p:sp>
      <p:sp>
        <p:nvSpPr>
          <p:cNvPr id="38" name="TextBox 37"/>
          <p:cNvSpPr txBox="1"/>
          <p:nvPr/>
        </p:nvSpPr>
        <p:spPr>
          <a:xfrm>
            <a:off x="7749103" y="6111752"/>
            <a:ext cx="2232248"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PaaS</a:t>
            </a:r>
          </a:p>
        </p:txBody>
      </p:sp>
    </p:spTree>
    <p:extLst>
      <p:ext uri="{BB962C8B-B14F-4D97-AF65-F5344CB8AC3E}">
        <p14:creationId xmlns:p14="http://schemas.microsoft.com/office/powerpoint/2010/main" val="401990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Managing Azure Deployments</a:t>
            </a:r>
          </a:p>
        </p:txBody>
      </p:sp>
      <p:sp>
        <p:nvSpPr>
          <p:cNvPr id="6" name="Text Placeholder 5"/>
          <p:cNvSpPr>
            <a:spLocks noGrp="1"/>
          </p:cNvSpPr>
          <p:nvPr>
            <p:ph type="body" sz="quarter" idx="10"/>
          </p:nvPr>
        </p:nvSpPr>
        <p:spPr>
          <a:xfrm>
            <a:off x="1783755" y="1328063"/>
            <a:ext cx="8868964" cy="2006703"/>
          </a:xfrm>
          <a:solidFill>
            <a:srgbClr val="0078D7"/>
          </a:solidFill>
        </p:spPr>
        <p:txBody>
          <a:bodyPr/>
          <a:lstStyle/>
          <a:p>
            <a:pPr algn="ctr"/>
            <a:r>
              <a:rPr lang="en-US" sz="2400" b="1">
                <a:solidFill>
                  <a:schemeClr val="bg1"/>
                </a:solidFill>
                <a:latin typeface="+mn-lt"/>
              </a:rPr>
              <a:t>Azure Service Manager (ASM)</a:t>
            </a:r>
          </a:p>
          <a:p>
            <a:pPr marL="349724" lvl="1" indent="-349724">
              <a:buFont typeface="Arial" panose="020B0604020202020204" pitchFamily="34" charset="0"/>
              <a:buChar char="•"/>
            </a:pPr>
            <a:r>
              <a:rPr lang="en-US" sz="2200">
                <a:solidFill>
                  <a:schemeClr val="bg1"/>
                </a:solidFill>
              </a:rPr>
              <a:t>Legacy way to deploy and manage applications hosted in Azure</a:t>
            </a:r>
          </a:p>
          <a:p>
            <a:pPr marL="349724" lvl="1" indent="-349724">
              <a:buFont typeface="Arial" panose="020B0604020202020204" pitchFamily="34" charset="0"/>
              <a:buChar char="•"/>
            </a:pPr>
            <a:r>
              <a:rPr lang="en-US" sz="2200">
                <a:solidFill>
                  <a:schemeClr val="bg1"/>
                </a:solidFill>
              </a:rPr>
              <a:t>Classic portal</a:t>
            </a:r>
          </a:p>
          <a:p>
            <a:pPr marL="349724" lvl="1" indent="-349724">
              <a:buFont typeface="Arial" panose="020B0604020202020204" pitchFamily="34" charset="0"/>
              <a:buChar char="•"/>
            </a:pPr>
            <a:r>
              <a:rPr lang="en-US" sz="2200">
                <a:solidFill>
                  <a:schemeClr val="bg1"/>
                </a:solidFill>
              </a:rPr>
              <a:t>PowerShell / CLI (default mode)</a:t>
            </a:r>
          </a:p>
          <a:p>
            <a:pPr marL="349724" lvl="1" indent="-349724">
              <a:buFont typeface="Arial" panose="020B0604020202020204" pitchFamily="34" charset="0"/>
              <a:buChar char="•"/>
            </a:pPr>
            <a:r>
              <a:rPr lang="en-US" sz="2200">
                <a:solidFill>
                  <a:schemeClr val="bg1"/>
                </a:solidFill>
              </a:rPr>
              <a:t>No templating</a:t>
            </a:r>
            <a:endParaRPr lang="en-US" sz="2400">
              <a:solidFill>
                <a:schemeClr val="bg1"/>
              </a:solidFill>
            </a:endParaRPr>
          </a:p>
        </p:txBody>
      </p:sp>
      <p:sp>
        <p:nvSpPr>
          <p:cNvPr id="2" name="Rectangle 1"/>
          <p:cNvSpPr/>
          <p:nvPr/>
        </p:nvSpPr>
        <p:spPr>
          <a:xfrm>
            <a:off x="1783755" y="3569270"/>
            <a:ext cx="8868964" cy="3170099"/>
          </a:xfrm>
          <a:prstGeom prst="rect">
            <a:avLst/>
          </a:prstGeom>
          <a:solidFill>
            <a:srgbClr val="0078D7"/>
          </a:solidFill>
        </p:spPr>
        <p:txBody>
          <a:bodyPr wrap="square">
            <a:spAutoFit/>
          </a:bodyPr>
          <a:lstStyle/>
          <a:p>
            <a:pPr algn="ctr"/>
            <a:r>
              <a:rPr lang="en-US" sz="2400" b="1">
                <a:solidFill>
                  <a:schemeClr val="bg1"/>
                </a:solidFill>
              </a:rPr>
              <a:t>Azure Resource Manager (ARM)</a:t>
            </a:r>
          </a:p>
          <a:p>
            <a:pPr marL="378293" lvl="1" indent="-349724">
              <a:buFont typeface="Arial" panose="020B0604020202020204" pitchFamily="34" charset="0"/>
              <a:buChar char="•"/>
            </a:pPr>
            <a:r>
              <a:rPr lang="en-US" sz="2200">
                <a:solidFill>
                  <a:schemeClr val="bg1"/>
                </a:solidFill>
              </a:rPr>
              <a:t>Modern way to deploy and manage applications hosted in Azure</a:t>
            </a:r>
          </a:p>
          <a:p>
            <a:pPr marL="378293" lvl="1" indent="-349724">
              <a:buFont typeface="Arial" panose="020B0604020202020204" pitchFamily="34" charset="0"/>
              <a:buChar char="•"/>
            </a:pPr>
            <a:r>
              <a:rPr lang="en-US" sz="2200">
                <a:solidFill>
                  <a:schemeClr val="bg1"/>
                </a:solidFill>
              </a:rPr>
              <a:t>Production Portal</a:t>
            </a:r>
          </a:p>
          <a:p>
            <a:pPr marL="378293" lvl="1" indent="-349724">
              <a:buFont typeface="Arial" panose="020B0604020202020204" pitchFamily="34" charset="0"/>
              <a:buChar char="•"/>
            </a:pPr>
            <a:r>
              <a:rPr lang="en-US" sz="2200">
                <a:solidFill>
                  <a:schemeClr val="bg1"/>
                </a:solidFill>
              </a:rPr>
              <a:t>PowerShell / Cross platform CLI</a:t>
            </a:r>
          </a:p>
          <a:p>
            <a:pPr marL="378293" lvl="1" indent="-349724">
              <a:buFont typeface="Arial" panose="020B0604020202020204" pitchFamily="34" charset="0"/>
              <a:buChar char="•"/>
            </a:pPr>
            <a:r>
              <a:rPr lang="en-US" sz="2200">
                <a:solidFill>
                  <a:schemeClr val="bg1"/>
                </a:solidFill>
              </a:rPr>
              <a:t>REST API</a:t>
            </a:r>
          </a:p>
          <a:p>
            <a:pPr marL="378293" lvl="1" indent="-349724">
              <a:buFont typeface="Arial" panose="020B0604020202020204" pitchFamily="34" charset="0"/>
              <a:buChar char="•"/>
            </a:pPr>
            <a:r>
              <a:rPr lang="en-US" sz="2200">
                <a:solidFill>
                  <a:schemeClr val="bg1"/>
                </a:solidFill>
              </a:rPr>
              <a:t>Idempotent and incremental deployments</a:t>
            </a:r>
          </a:p>
          <a:p>
            <a:pPr marL="378293" lvl="1" indent="-349724">
              <a:buFont typeface="Arial" panose="020B0604020202020204" pitchFamily="34" charset="0"/>
              <a:buChar char="•"/>
            </a:pPr>
            <a:r>
              <a:rPr lang="en-US" sz="2200">
                <a:solidFill>
                  <a:schemeClr val="bg1"/>
                </a:solidFill>
              </a:rPr>
              <a:t>Use Azure Resource Groups as unit of management</a:t>
            </a:r>
          </a:p>
          <a:p>
            <a:pPr marL="378293" lvl="1" indent="-349724">
              <a:buFont typeface="Arial" panose="020B0604020202020204" pitchFamily="34" charset="0"/>
              <a:buChar char="•"/>
            </a:pPr>
            <a:r>
              <a:rPr lang="en-US" sz="2200">
                <a:solidFill>
                  <a:schemeClr val="bg1"/>
                </a:solidFill>
              </a:rPr>
              <a:t>Templates and declarative orchestration</a:t>
            </a:r>
          </a:p>
          <a:p>
            <a:pPr marL="378293" lvl="1" indent="-349724">
              <a:buFont typeface="Arial" panose="020B0604020202020204" pitchFamily="34" charset="0"/>
              <a:buChar char="•"/>
            </a:pPr>
            <a:r>
              <a:rPr lang="en-US" sz="2200">
                <a:solidFill>
                  <a:schemeClr val="bg1"/>
                </a:solidFill>
              </a:rPr>
              <a:t>Infrastructure As Code approach</a:t>
            </a:r>
          </a:p>
        </p:txBody>
      </p:sp>
      <p:sp>
        <p:nvSpPr>
          <p:cNvPr id="3" name="Rectangle 2"/>
          <p:cNvSpPr/>
          <p:nvPr/>
        </p:nvSpPr>
        <p:spPr bwMode="auto">
          <a:xfrm>
            <a:off x="1783755" y="1328063"/>
            <a:ext cx="8868964" cy="2006703"/>
          </a:xfrm>
          <a:prstGeom prst="rect">
            <a:avLst/>
          </a:prstGeom>
          <a:solidFill>
            <a:srgbClr val="E0E0E0">
              <a:alpha val="7686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13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241573" y="83753"/>
            <a:ext cx="11644040" cy="915987"/>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Log Analytics - Collect any machine data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3892" y="909259"/>
            <a:ext cx="5193555" cy="3197604"/>
          </a:xfrm>
          <a:prstGeom prst="rect">
            <a:avLst/>
          </a:prstGeom>
        </p:spPr>
      </p:pic>
      <p:sp>
        <p:nvSpPr>
          <p:cNvPr id="25" name="TextBox 24"/>
          <p:cNvSpPr txBox="1"/>
          <p:nvPr/>
        </p:nvSpPr>
        <p:spPr>
          <a:xfrm>
            <a:off x="6477484" y="4183050"/>
            <a:ext cx="3578316" cy="230832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Custom Application/Infra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Platform telemetry</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 performance counters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Security Event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IIS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ETW logs</a:t>
            </a:r>
          </a:p>
        </p:txBody>
      </p:sp>
      <p:grpSp>
        <p:nvGrpSpPr>
          <p:cNvPr id="13" name="Group 12">
            <a:extLst>
              <a:ext uri="{FF2B5EF4-FFF2-40B4-BE49-F238E27FC236}">
                <a16:creationId xmlns:a16="http://schemas.microsoft.com/office/drawing/2014/main" id="{07F06E6E-A4A0-49A3-A30D-ACCA4843664A}"/>
              </a:ext>
            </a:extLst>
          </p:cNvPr>
          <p:cNvGrpSpPr/>
          <p:nvPr/>
        </p:nvGrpSpPr>
        <p:grpSpPr>
          <a:xfrm>
            <a:off x="312326" y="3290405"/>
            <a:ext cx="2818039" cy="923757"/>
            <a:chOff x="312326" y="3290405"/>
            <a:chExt cx="2818039" cy="923757"/>
          </a:xfrm>
        </p:grpSpPr>
        <p:sp>
          <p:nvSpPr>
            <p:cNvPr id="28" name="TextBox 27"/>
            <p:cNvSpPr txBox="1"/>
            <p:nvPr/>
          </p:nvSpPr>
          <p:spPr>
            <a:xfrm>
              <a:off x="312326" y="3290405"/>
              <a:ext cx="281803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HTTP Data Collector API</a:t>
              </a:r>
            </a:p>
          </p:txBody>
        </p:sp>
        <p:grpSp>
          <p:nvGrpSpPr>
            <p:cNvPr id="29" name="Group 28"/>
            <p:cNvGrpSpPr/>
            <p:nvPr/>
          </p:nvGrpSpPr>
          <p:grpSpPr>
            <a:xfrm>
              <a:off x="1484896" y="3765526"/>
              <a:ext cx="608865" cy="448636"/>
              <a:chOff x="2467699" y="5436613"/>
              <a:chExt cx="740913" cy="556429"/>
            </a:xfrm>
            <a:solidFill>
              <a:schemeClr val="tx1"/>
            </a:solidFill>
          </p:grpSpPr>
          <p:sp>
            <p:nvSpPr>
              <p:cNvPr id="30" name="Oval 29"/>
              <p:cNvSpPr/>
              <p:nvPr/>
            </p:nvSpPr>
            <p:spPr bwMode="auto">
              <a:xfrm>
                <a:off x="2467699" y="5436613"/>
                <a:ext cx="352932" cy="350858"/>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1" name="Straight Connector 30"/>
              <p:cNvCxnSpPr>
                <a:stCxn id="30" idx="6"/>
                <a:endCxn id="32" idx="2"/>
              </p:cNvCxnSpPr>
              <p:nvPr/>
            </p:nvCxnSpPr>
            <p:spPr>
              <a:xfrm flipV="1">
                <a:off x="2820631" y="5608774"/>
                <a:ext cx="211515" cy="3268"/>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3032146" y="5521059"/>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2903812" y="5817613"/>
                <a:ext cx="176466" cy="175429"/>
              </a:xfrm>
              <a:prstGeom prst="ellipse">
                <a:avLst/>
              </a:prstGeom>
              <a:grpFill/>
              <a:ln w="76200">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4" name="Straight Connector 33"/>
              <p:cNvCxnSpPr>
                <a:stCxn id="30" idx="5"/>
                <a:endCxn id="33" idx="1"/>
              </p:cNvCxnSpPr>
              <p:nvPr/>
            </p:nvCxnSpPr>
            <p:spPr>
              <a:xfrm>
                <a:off x="2768945" y="5736089"/>
                <a:ext cx="160710" cy="107215"/>
              </a:xfrm>
              <a:prstGeom prst="line">
                <a:avLst/>
              </a:prstGeom>
              <a:grpFill/>
              <a:ln>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TextBox 34"/>
          <p:cNvSpPr txBox="1"/>
          <p:nvPr/>
        </p:nvSpPr>
        <p:spPr>
          <a:xfrm>
            <a:off x="9726871" y="3893100"/>
            <a:ext cx="2522165" cy="293311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system metrics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Firewall Logs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Networking Syslog</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JSON doc</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 Activity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1" name="Picture 40"/>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24621" y="2068969"/>
            <a:ext cx="1332416" cy="1332416"/>
          </a:xfrm>
          <a:prstGeom prst="rect">
            <a:avLst/>
          </a:prstGeom>
        </p:spPr>
      </p:pic>
      <p:sp>
        <p:nvSpPr>
          <p:cNvPr id="42" name="TextBox 41"/>
          <p:cNvSpPr txBox="1"/>
          <p:nvPr/>
        </p:nvSpPr>
        <p:spPr>
          <a:xfrm>
            <a:off x="7034011" y="3483463"/>
            <a:ext cx="2032208"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   Solutions</a:t>
            </a:r>
          </a:p>
        </p:txBody>
      </p:sp>
      <p:sp>
        <p:nvSpPr>
          <p:cNvPr id="43" name="TextBox 42"/>
          <p:cNvSpPr txBox="1"/>
          <p:nvPr/>
        </p:nvSpPr>
        <p:spPr>
          <a:xfrm>
            <a:off x="7254061" y="2375367"/>
            <a:ext cx="2742444" cy="221599"/>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Search &amp; Analytics</a:t>
            </a:r>
          </a:p>
        </p:txBody>
      </p:sp>
      <p:sp>
        <p:nvSpPr>
          <p:cNvPr id="44" name="TextBox 43"/>
          <p:cNvSpPr txBox="1"/>
          <p:nvPr/>
        </p:nvSpPr>
        <p:spPr>
          <a:xfrm>
            <a:off x="8405611" y="3483463"/>
            <a:ext cx="1319814" cy="443198"/>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l" defTabSz="913362" rtl="0" eaLnBrk="1" fontAlgn="auto" latinLnBrk="0" hangingPunct="1">
              <a:lnSpc>
                <a:spcPct val="90000"/>
              </a:lnSpc>
              <a:spcBef>
                <a:spcPts val="0"/>
              </a:spcBef>
              <a:spcAft>
                <a:spcPts val="587"/>
              </a:spcAft>
              <a:buClrTx/>
              <a:buSzTx/>
              <a:buFontTx/>
              <a:buNone/>
              <a:tabLst/>
              <a:defRPr/>
            </a:pPr>
            <a:r>
              <a:rPr kumimoji="0" lang="en-US" sz="1600" b="0"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Azure Portal</a:t>
            </a:r>
          </a:p>
        </p:txBody>
      </p:sp>
      <p:cxnSp>
        <p:nvCxnSpPr>
          <p:cNvPr id="45" name="Straight Connector 44"/>
          <p:cNvCxnSpPr/>
          <p:nvPr/>
        </p:nvCxnSpPr>
        <p:spPr>
          <a:xfrm flipV="1">
            <a:off x="7681700" y="2806867"/>
            <a:ext cx="586175" cy="427672"/>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8293028" y="2827674"/>
            <a:ext cx="495706" cy="449611"/>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7666778" y="3234555"/>
            <a:ext cx="1104502" cy="0"/>
          </a:xfrm>
          <a:prstGeom prst="line">
            <a:avLst/>
          </a:prstGeom>
          <a:ln w="22225" cap="rnd">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7495225" y="3079114"/>
            <a:ext cx="343814" cy="343814"/>
            <a:chOff x="4400221" y="2734237"/>
            <a:chExt cx="868587" cy="868587"/>
          </a:xfrm>
        </p:grpSpPr>
        <p:sp useBgFill="1">
          <p:nvSpPr>
            <p:cNvPr id="49" name="Oval 48"/>
            <p:cNvSpPr/>
            <p:nvPr/>
          </p:nvSpPr>
          <p:spPr bwMode="auto">
            <a:xfrm>
              <a:off x="4400221" y="2734237"/>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11"/>
            <p:cNvSpPr>
              <a:spLocks noChangeAspect="1" noEditPoints="1"/>
            </p:cNvSpPr>
            <p:nvPr/>
          </p:nvSpPr>
          <p:spPr bwMode="auto">
            <a:xfrm>
              <a:off x="4531271" y="2917695"/>
              <a:ext cx="595120" cy="552202"/>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1" name="Group 50"/>
          <p:cNvGrpSpPr/>
          <p:nvPr/>
        </p:nvGrpSpPr>
        <p:grpSpPr>
          <a:xfrm>
            <a:off x="8100775" y="2635473"/>
            <a:ext cx="343814" cy="343814"/>
            <a:chOff x="5321798" y="2570861"/>
            <a:chExt cx="868587" cy="868587"/>
          </a:xfrm>
        </p:grpSpPr>
        <p:sp useBgFill="1">
          <p:nvSpPr>
            <p:cNvPr id="52" name="Oval 51"/>
            <p:cNvSpPr/>
            <p:nvPr/>
          </p:nvSpPr>
          <p:spPr bwMode="auto">
            <a:xfrm>
              <a:off x="5321798" y="2570861"/>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9"/>
            <p:cNvSpPr>
              <a:spLocks noChangeAspect="1" noEditPoints="1"/>
            </p:cNvSpPr>
            <p:nvPr/>
          </p:nvSpPr>
          <p:spPr bwMode="auto">
            <a:xfrm>
              <a:off x="5511090" y="2737204"/>
              <a:ext cx="490002" cy="535901"/>
            </a:xfrm>
            <a:custGeom>
              <a:avLst/>
              <a:gdLst>
                <a:gd name="T0" fmla="*/ 265 w 318"/>
                <a:gd name="T1" fmla="*/ 126 h 348"/>
                <a:gd name="T2" fmla="*/ 237 w 318"/>
                <a:gd name="T3" fmla="*/ 126 h 348"/>
                <a:gd name="T4" fmla="*/ 237 w 318"/>
                <a:gd name="T5" fmla="*/ 28 h 348"/>
                <a:gd name="T6" fmla="*/ 108 w 318"/>
                <a:gd name="T7" fmla="*/ 28 h 348"/>
                <a:gd name="T8" fmla="*/ 108 w 318"/>
                <a:gd name="T9" fmla="*/ 99 h 348"/>
                <a:gd name="T10" fmla="*/ 31 w 318"/>
                <a:gd name="T11" fmla="*/ 99 h 348"/>
                <a:gd name="T12" fmla="*/ 31 w 318"/>
                <a:gd name="T13" fmla="*/ 319 h 348"/>
                <a:gd name="T14" fmla="*/ 214 w 318"/>
                <a:gd name="T15" fmla="*/ 319 h 348"/>
                <a:gd name="T16" fmla="*/ 214 w 318"/>
                <a:gd name="T17" fmla="*/ 348 h 348"/>
                <a:gd name="T18" fmla="*/ 0 w 318"/>
                <a:gd name="T19" fmla="*/ 348 h 348"/>
                <a:gd name="T20" fmla="*/ 0 w 318"/>
                <a:gd name="T21" fmla="*/ 71 h 348"/>
                <a:gd name="T22" fmla="*/ 77 w 318"/>
                <a:gd name="T23" fmla="*/ 0 h 348"/>
                <a:gd name="T24" fmla="*/ 265 w 318"/>
                <a:gd name="T25" fmla="*/ 0 h 348"/>
                <a:gd name="T26" fmla="*/ 265 w 318"/>
                <a:gd name="T27" fmla="*/ 126 h 348"/>
                <a:gd name="T28" fmla="*/ 265 w 318"/>
                <a:gd name="T29" fmla="*/ 126 h 348"/>
                <a:gd name="T30" fmla="*/ 211 w 318"/>
                <a:gd name="T31" fmla="*/ 177 h 348"/>
                <a:gd name="T32" fmla="*/ 255 w 318"/>
                <a:gd name="T33" fmla="*/ 221 h 348"/>
                <a:gd name="T34" fmla="*/ 211 w 318"/>
                <a:gd name="T35" fmla="*/ 266 h 348"/>
                <a:gd name="T36" fmla="*/ 169 w 318"/>
                <a:gd name="T37" fmla="*/ 221 h 348"/>
                <a:gd name="T38" fmla="*/ 211 w 318"/>
                <a:gd name="T39" fmla="*/ 177 h 348"/>
                <a:gd name="T40" fmla="*/ 211 w 318"/>
                <a:gd name="T41" fmla="*/ 152 h 348"/>
                <a:gd name="T42" fmla="*/ 142 w 318"/>
                <a:gd name="T43" fmla="*/ 221 h 348"/>
                <a:gd name="T44" fmla="*/ 211 w 318"/>
                <a:gd name="T45" fmla="*/ 291 h 348"/>
                <a:gd name="T46" fmla="*/ 257 w 318"/>
                <a:gd name="T47" fmla="*/ 274 h 348"/>
                <a:gd name="T48" fmla="*/ 297 w 318"/>
                <a:gd name="T49" fmla="*/ 316 h 348"/>
                <a:gd name="T50" fmla="*/ 314 w 318"/>
                <a:gd name="T51" fmla="*/ 316 h 348"/>
                <a:gd name="T52" fmla="*/ 314 w 318"/>
                <a:gd name="T53" fmla="*/ 316 h 348"/>
                <a:gd name="T54" fmla="*/ 314 w 318"/>
                <a:gd name="T55" fmla="*/ 299 h 348"/>
                <a:gd name="T56" fmla="*/ 270 w 318"/>
                <a:gd name="T57" fmla="*/ 257 h 348"/>
                <a:gd name="T58" fmla="*/ 280 w 318"/>
                <a:gd name="T59" fmla="*/ 221 h 348"/>
                <a:gd name="T60" fmla="*/ 211 w 318"/>
                <a:gd name="T61"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48">
                  <a:moveTo>
                    <a:pt x="265" y="126"/>
                  </a:moveTo>
                  <a:cubicBezTo>
                    <a:pt x="237" y="126"/>
                    <a:pt x="237" y="126"/>
                    <a:pt x="237" y="126"/>
                  </a:cubicBezTo>
                  <a:cubicBezTo>
                    <a:pt x="237" y="28"/>
                    <a:pt x="237" y="28"/>
                    <a:pt x="237" y="28"/>
                  </a:cubicBezTo>
                  <a:cubicBezTo>
                    <a:pt x="108" y="28"/>
                    <a:pt x="108" y="28"/>
                    <a:pt x="108" y="28"/>
                  </a:cubicBezTo>
                  <a:cubicBezTo>
                    <a:pt x="108" y="99"/>
                    <a:pt x="108" y="99"/>
                    <a:pt x="108" y="99"/>
                  </a:cubicBezTo>
                  <a:cubicBezTo>
                    <a:pt x="31" y="99"/>
                    <a:pt x="31" y="99"/>
                    <a:pt x="31" y="99"/>
                  </a:cubicBezTo>
                  <a:cubicBezTo>
                    <a:pt x="31" y="319"/>
                    <a:pt x="31" y="319"/>
                    <a:pt x="31" y="319"/>
                  </a:cubicBezTo>
                  <a:cubicBezTo>
                    <a:pt x="214" y="319"/>
                    <a:pt x="214" y="319"/>
                    <a:pt x="214" y="319"/>
                  </a:cubicBezTo>
                  <a:cubicBezTo>
                    <a:pt x="214" y="348"/>
                    <a:pt x="214" y="348"/>
                    <a:pt x="214" y="348"/>
                  </a:cubicBezTo>
                  <a:cubicBezTo>
                    <a:pt x="0" y="348"/>
                    <a:pt x="0" y="348"/>
                    <a:pt x="0" y="348"/>
                  </a:cubicBezTo>
                  <a:cubicBezTo>
                    <a:pt x="0" y="71"/>
                    <a:pt x="0" y="71"/>
                    <a:pt x="0" y="71"/>
                  </a:cubicBezTo>
                  <a:cubicBezTo>
                    <a:pt x="77" y="0"/>
                    <a:pt x="77" y="0"/>
                    <a:pt x="77" y="0"/>
                  </a:cubicBezTo>
                  <a:cubicBezTo>
                    <a:pt x="265" y="0"/>
                    <a:pt x="265" y="0"/>
                    <a:pt x="265" y="0"/>
                  </a:cubicBezTo>
                  <a:cubicBezTo>
                    <a:pt x="265" y="126"/>
                    <a:pt x="265" y="126"/>
                    <a:pt x="265" y="126"/>
                  </a:cubicBezTo>
                  <a:cubicBezTo>
                    <a:pt x="265" y="126"/>
                    <a:pt x="265" y="126"/>
                    <a:pt x="265" y="126"/>
                  </a:cubicBezTo>
                  <a:close/>
                  <a:moveTo>
                    <a:pt x="211" y="177"/>
                  </a:moveTo>
                  <a:cubicBezTo>
                    <a:pt x="234" y="177"/>
                    <a:pt x="255" y="198"/>
                    <a:pt x="255" y="221"/>
                  </a:cubicBezTo>
                  <a:cubicBezTo>
                    <a:pt x="255" y="245"/>
                    <a:pt x="234" y="266"/>
                    <a:pt x="211" y="266"/>
                  </a:cubicBezTo>
                  <a:cubicBezTo>
                    <a:pt x="188" y="266"/>
                    <a:pt x="169" y="245"/>
                    <a:pt x="169" y="221"/>
                  </a:cubicBezTo>
                  <a:cubicBezTo>
                    <a:pt x="169" y="198"/>
                    <a:pt x="188" y="177"/>
                    <a:pt x="211" y="177"/>
                  </a:cubicBezTo>
                  <a:close/>
                  <a:moveTo>
                    <a:pt x="211" y="152"/>
                  </a:moveTo>
                  <a:cubicBezTo>
                    <a:pt x="173" y="152"/>
                    <a:pt x="142" y="184"/>
                    <a:pt x="142" y="221"/>
                  </a:cubicBezTo>
                  <a:cubicBezTo>
                    <a:pt x="142" y="259"/>
                    <a:pt x="173" y="291"/>
                    <a:pt x="211" y="291"/>
                  </a:cubicBezTo>
                  <a:cubicBezTo>
                    <a:pt x="228" y="291"/>
                    <a:pt x="244" y="285"/>
                    <a:pt x="257" y="274"/>
                  </a:cubicBezTo>
                  <a:cubicBezTo>
                    <a:pt x="309" y="329"/>
                    <a:pt x="297" y="316"/>
                    <a:pt x="297" y="316"/>
                  </a:cubicBezTo>
                  <a:cubicBezTo>
                    <a:pt x="301" y="320"/>
                    <a:pt x="310" y="320"/>
                    <a:pt x="314" y="316"/>
                  </a:cubicBezTo>
                  <a:cubicBezTo>
                    <a:pt x="314" y="316"/>
                    <a:pt x="314" y="316"/>
                    <a:pt x="314" y="316"/>
                  </a:cubicBezTo>
                  <a:cubicBezTo>
                    <a:pt x="318" y="312"/>
                    <a:pt x="318" y="304"/>
                    <a:pt x="314" y="299"/>
                  </a:cubicBezTo>
                  <a:cubicBezTo>
                    <a:pt x="257" y="245"/>
                    <a:pt x="270" y="257"/>
                    <a:pt x="270" y="257"/>
                  </a:cubicBezTo>
                  <a:cubicBezTo>
                    <a:pt x="278" y="247"/>
                    <a:pt x="280" y="234"/>
                    <a:pt x="280" y="221"/>
                  </a:cubicBezTo>
                  <a:cubicBezTo>
                    <a:pt x="280" y="184"/>
                    <a:pt x="249" y="152"/>
                    <a:pt x="211" y="152"/>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4" name="Group 53"/>
          <p:cNvGrpSpPr/>
          <p:nvPr/>
        </p:nvGrpSpPr>
        <p:grpSpPr>
          <a:xfrm>
            <a:off x="8625283" y="3088207"/>
            <a:ext cx="343814" cy="343814"/>
            <a:chOff x="6955479" y="3370506"/>
            <a:chExt cx="868587" cy="868587"/>
          </a:xfrm>
        </p:grpSpPr>
        <p:sp useBgFill="1">
          <p:nvSpPr>
            <p:cNvPr id="55" name="Oval 54"/>
            <p:cNvSpPr/>
            <p:nvPr/>
          </p:nvSpPr>
          <p:spPr bwMode="auto">
            <a:xfrm>
              <a:off x="6955479" y="3370506"/>
              <a:ext cx="868587" cy="868587"/>
            </a:xfrm>
            <a:prstGeom prst="ellipse">
              <a:avLst/>
            </a:prstGeom>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a:grpSpLocks noChangeAspect="1"/>
            </p:cNvGrpSpPr>
            <p:nvPr/>
          </p:nvGrpSpPr>
          <p:grpSpPr>
            <a:xfrm>
              <a:off x="7102547" y="3589527"/>
              <a:ext cx="574450" cy="409588"/>
              <a:chOff x="1919150" y="3044496"/>
              <a:chExt cx="666391" cy="475141"/>
            </a:xfrm>
            <a:solidFill>
              <a:schemeClr val="tx1"/>
            </a:solidFill>
          </p:grpSpPr>
          <p:sp>
            <p:nvSpPr>
              <p:cNvPr id="57"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8"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sp>
            <p:nvSpPr>
              <p:cNvPr id="59" name="Rectangle 58"/>
              <p:cNvSpPr/>
              <p:nvPr/>
            </p:nvSpPr>
            <p:spPr>
              <a:xfrm>
                <a:off x="1919446" y="3492205"/>
                <a:ext cx="665798" cy="27432"/>
              </a:xfrm>
              <a:prstGeom prst="rect">
                <a:avLst/>
              </a:prstGeom>
              <a:grpFill/>
              <a:ln w="25400" cap="flat" cmpd="sng" algn="ctr">
                <a:noFill/>
                <a:prstDash val="solid"/>
              </a:ln>
              <a:effectLst/>
            </p:spPr>
            <p:txBody>
              <a:bodyPr rtlCol="0" anchor="ctr"/>
              <a:lstStyle/>
              <a:p>
                <a:pPr marL="0" marR="0" lvl="0" indent="0" algn="ctr" defTabSz="699272"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a:ea typeface="+mn-ea"/>
                  <a:cs typeface="+mn-cs"/>
                </a:endParaRPr>
              </a:p>
            </p:txBody>
          </p:sp>
        </p:grpSp>
      </p:gr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87427" y="1173752"/>
            <a:ext cx="1874387" cy="1874387"/>
          </a:xfrm>
          <a:prstGeom prst="rect">
            <a:avLst/>
          </a:prstGeom>
        </p:spPr>
      </p:pic>
      <p:sp>
        <p:nvSpPr>
          <p:cNvPr id="5" name="TextBox 4"/>
          <p:cNvSpPr txBox="1"/>
          <p:nvPr/>
        </p:nvSpPr>
        <p:spPr>
          <a:xfrm>
            <a:off x="4109357" y="6662057"/>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17B292A2-4AEB-4984-879B-C9A245639EC9}"/>
              </a:ext>
            </a:extLst>
          </p:cNvPr>
          <p:cNvGrpSpPr/>
          <p:nvPr/>
        </p:nvGrpSpPr>
        <p:grpSpPr>
          <a:xfrm>
            <a:off x="3820870" y="5418926"/>
            <a:ext cx="1981468" cy="1448552"/>
            <a:chOff x="3820870" y="5418926"/>
            <a:chExt cx="1981468" cy="1448552"/>
          </a:xfrm>
        </p:grpSpPr>
        <p:grpSp>
          <p:nvGrpSpPr>
            <p:cNvPr id="17" name="Group 16">
              <a:extLst>
                <a:ext uri="{FF2B5EF4-FFF2-40B4-BE49-F238E27FC236}">
                  <a16:creationId xmlns:a16="http://schemas.microsoft.com/office/drawing/2014/main" id="{07EBDAD5-E6F2-4F9E-B01A-399217EC9ABF}"/>
                </a:ext>
              </a:extLst>
            </p:cNvPr>
            <p:cNvGrpSpPr/>
            <p:nvPr/>
          </p:nvGrpSpPr>
          <p:grpSpPr>
            <a:xfrm>
              <a:off x="3820870" y="5418926"/>
              <a:ext cx="1981468" cy="1448552"/>
              <a:chOff x="3820870" y="5418926"/>
              <a:chExt cx="1981468" cy="1448552"/>
            </a:xfrm>
          </p:grpSpPr>
          <p:sp>
            <p:nvSpPr>
              <p:cNvPr id="62" name="TextBox 61"/>
              <p:cNvSpPr txBox="1"/>
              <p:nvPr/>
            </p:nvSpPr>
            <p:spPr>
              <a:xfrm>
                <a:off x="3929177" y="5418926"/>
                <a:ext cx="1712159"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SaaS services</a:t>
                </a:r>
              </a:p>
            </p:txBody>
          </p:sp>
          <p:grpSp>
            <p:nvGrpSpPr>
              <p:cNvPr id="63" name="Group 62"/>
              <p:cNvGrpSpPr/>
              <p:nvPr/>
            </p:nvGrpSpPr>
            <p:grpSpPr>
              <a:xfrm>
                <a:off x="3820870" y="5811883"/>
                <a:ext cx="1238095" cy="566362"/>
                <a:chOff x="844843" y="5204658"/>
                <a:chExt cx="1238095" cy="566362"/>
              </a:xfrm>
            </p:grpSpPr>
            <p:pic>
              <p:nvPicPr>
                <p:cNvPr id="64" name="Picture 2" descr="https://pbs.twimg.com/profile_images/453658670908203010/BYaMmLTj.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163881" y="5226340"/>
                  <a:ext cx="919057"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O365</a:t>
                  </a:r>
                </a:p>
              </p:txBody>
            </p:sp>
          </p:grpSp>
          <p:sp>
            <p:nvSpPr>
              <p:cNvPr id="73" name="TextBox 72"/>
              <p:cNvSpPr txBox="1"/>
              <p:nvPr/>
            </p:nvSpPr>
            <p:spPr>
              <a:xfrm>
                <a:off x="4148198" y="6322798"/>
                <a:ext cx="1654140" cy="544680"/>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 Insights</a:t>
                </a:r>
              </a:p>
            </p:txBody>
          </p:sp>
        </p:grpSp>
        <p:pic>
          <p:nvPicPr>
            <p:cNvPr id="6" name="Picture 5"/>
            <p:cNvPicPr>
              <a:picLocks noChangeAspect="1"/>
            </p:cNvPicPr>
            <p:nvPr/>
          </p:nvPicPr>
          <p:blipFill>
            <a:blip r:embed="rId7"/>
            <a:stretch>
              <a:fillRect/>
            </a:stretch>
          </p:blipFill>
          <p:spPr>
            <a:xfrm>
              <a:off x="3955037" y="6377459"/>
              <a:ext cx="279287" cy="435358"/>
            </a:xfrm>
            <a:prstGeom prst="rect">
              <a:avLst/>
            </a:prstGeom>
          </p:spPr>
        </p:pic>
      </p:grpSp>
      <p:grpSp>
        <p:nvGrpSpPr>
          <p:cNvPr id="7" name="Group 6">
            <a:extLst>
              <a:ext uri="{FF2B5EF4-FFF2-40B4-BE49-F238E27FC236}">
                <a16:creationId xmlns:a16="http://schemas.microsoft.com/office/drawing/2014/main" id="{A34A9A79-D5D1-4219-88BD-FB34ADB0D462}"/>
              </a:ext>
            </a:extLst>
          </p:cNvPr>
          <p:cNvGrpSpPr/>
          <p:nvPr/>
        </p:nvGrpSpPr>
        <p:grpSpPr>
          <a:xfrm>
            <a:off x="3516240" y="732969"/>
            <a:ext cx="1800575" cy="934753"/>
            <a:chOff x="3516240" y="732969"/>
            <a:chExt cx="1800575" cy="934753"/>
          </a:xfrm>
        </p:grpSpPr>
        <p:sp>
          <p:nvSpPr>
            <p:cNvPr id="9" name="TextBox 8"/>
            <p:cNvSpPr txBox="1"/>
            <p:nvPr/>
          </p:nvSpPr>
          <p:spPr>
            <a:xfrm>
              <a:off x="3516240" y="732969"/>
              <a:ext cx="1800575" cy="544680"/>
            </a:xfrm>
            <a:prstGeom prst="rect">
              <a:avLst/>
            </a:prstGeom>
            <a:noFill/>
          </p:spPr>
          <p:txBody>
            <a:bodyPr wrap="square" lIns="182828" tIns="146262" rIns="182828" bIns="146262" rtlCol="0">
              <a:spAutoFit/>
            </a:bodyPr>
            <a:lstStyle/>
            <a:p>
              <a:pPr marL="0" marR="0" lvl="0" indent="0" algn="ctr"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Ops Manager</a:t>
              </a:r>
            </a:p>
          </p:txBody>
        </p:sp>
        <p:pic>
          <p:nvPicPr>
            <p:cNvPr id="16" name="Picture 15"/>
            <p:cNvPicPr>
              <a:picLocks noChangeAspect="1"/>
            </p:cNvPicPr>
            <p:nvPr/>
          </p:nvPicPr>
          <p:blipFill>
            <a:blip r:embed="rId8"/>
            <a:stretch>
              <a:fillRect/>
            </a:stretch>
          </p:blipFill>
          <p:spPr>
            <a:xfrm>
              <a:off x="4156471" y="1147608"/>
              <a:ext cx="520114" cy="520114"/>
            </a:xfrm>
            <a:prstGeom prst="rect">
              <a:avLst/>
            </a:prstGeom>
          </p:spPr>
        </p:pic>
      </p:grpSp>
      <p:grpSp>
        <p:nvGrpSpPr>
          <p:cNvPr id="19" name="Group 18">
            <a:extLst>
              <a:ext uri="{FF2B5EF4-FFF2-40B4-BE49-F238E27FC236}">
                <a16:creationId xmlns:a16="http://schemas.microsoft.com/office/drawing/2014/main" id="{E751A2CC-B1E9-4D53-8F7B-09B0739D2BA1}"/>
              </a:ext>
            </a:extLst>
          </p:cNvPr>
          <p:cNvGrpSpPr/>
          <p:nvPr/>
        </p:nvGrpSpPr>
        <p:grpSpPr>
          <a:xfrm>
            <a:off x="3458773" y="1970125"/>
            <a:ext cx="3023028" cy="2713770"/>
            <a:chOff x="3458773" y="1970125"/>
            <a:chExt cx="3023028" cy="2713770"/>
          </a:xfrm>
        </p:grpSpPr>
        <p:sp>
          <p:nvSpPr>
            <p:cNvPr id="81" name="Arrow: Bent 80"/>
            <p:cNvSpPr/>
            <p:nvPr/>
          </p:nvSpPr>
          <p:spPr bwMode="auto">
            <a:xfrm rot="10800000" flipH="1">
              <a:off x="3691135" y="1970125"/>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Arrow: Bent 81"/>
            <p:cNvSpPr/>
            <p:nvPr/>
          </p:nvSpPr>
          <p:spPr bwMode="auto">
            <a:xfrm rot="10800000" flipH="1" flipV="1">
              <a:off x="3691135" y="3565814"/>
              <a:ext cx="2786349" cy="1118081"/>
            </a:xfrm>
            <a:prstGeom prst="bentArrow">
              <a:avLst>
                <a:gd name="adj1" fmla="val 25000"/>
                <a:gd name="adj2" fmla="val 24717"/>
                <a:gd name="adj3" fmla="val 25000"/>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Arrow: Right 82"/>
            <p:cNvSpPr/>
            <p:nvPr/>
          </p:nvSpPr>
          <p:spPr bwMode="auto">
            <a:xfrm>
              <a:off x="3458773" y="3028950"/>
              <a:ext cx="3023028" cy="570806"/>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4" name="TextBox 83"/>
          <p:cNvSpPr txBox="1"/>
          <p:nvPr/>
        </p:nvSpPr>
        <p:spPr>
          <a:xfrm>
            <a:off x="9207585" y="2635473"/>
            <a:ext cx="2305204" cy="664797"/>
          </a:xfrm>
          <a:prstGeom prst="rect">
            <a:avLst/>
          </a:prstGeom>
          <a:noFill/>
        </p:spPr>
        <p:txBody>
          <a:bodyPr wrap="square" lIns="182586" tIns="0" rIns="182586" bIns="0" rtlCol="0">
            <a:spAutoFit/>
          </a:bodyPr>
          <a:lstStyle>
            <a:defPPr>
              <a:defRPr lang="en-US"/>
            </a:defPPr>
            <a:lvl1pPr defTabSz="913538">
              <a:lnSpc>
                <a:spcPct val="90000"/>
              </a:lnSpc>
              <a:spcAft>
                <a:spcPts val="588"/>
              </a:spcAft>
              <a:defRPr sz="1100">
                <a:solidFill>
                  <a:srgbClr val="505050"/>
                </a:solidFill>
              </a:defRPr>
            </a:lvl1pPr>
          </a:lstStyle>
          <a:p>
            <a:pPr marL="0" marR="0" lvl="0" indent="0" algn="ctr" defTabSz="913362" rtl="0" eaLnBrk="1" fontAlgn="auto" latinLnBrk="0" hangingPunct="1">
              <a:lnSpc>
                <a:spcPct val="90000"/>
              </a:lnSpc>
              <a:spcBef>
                <a:spcPts val="0"/>
              </a:spcBef>
              <a:spcAft>
                <a:spcPts val="587"/>
              </a:spcAft>
              <a:buClrTx/>
              <a:buSzTx/>
              <a:buFontTx/>
              <a:buNone/>
              <a:tabLst/>
              <a:defRPr/>
            </a:pP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OMS</a:t>
            </a:r>
            <a:b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br>
            <a:r>
              <a:rPr kumimoji="0" lang="en-US" sz="2400" b="1" i="0" u="none" strike="noStrike" kern="0" cap="none" spc="0" normalizeH="0" baseline="0" noProof="0">
                <a:ln>
                  <a:noFill/>
                </a:ln>
                <a:gradFill>
                  <a:gsLst>
                    <a:gs pos="100000">
                      <a:srgbClr val="505050"/>
                    </a:gs>
                    <a:gs pos="0">
                      <a:srgbClr val="505050"/>
                    </a:gs>
                  </a:gsLst>
                  <a:lin ang="5400000" scaled="1"/>
                </a:gradFill>
                <a:effectLst/>
                <a:uLnTx/>
                <a:uFillTx/>
                <a:latin typeface="Segoe UI"/>
                <a:ea typeface="+mn-ea"/>
                <a:cs typeface="+mn-cs"/>
              </a:rPr>
              <a:t>Log Analytics</a:t>
            </a:r>
          </a:p>
        </p:txBody>
      </p:sp>
      <p:grpSp>
        <p:nvGrpSpPr>
          <p:cNvPr id="10" name="Group 9">
            <a:extLst>
              <a:ext uri="{FF2B5EF4-FFF2-40B4-BE49-F238E27FC236}">
                <a16:creationId xmlns:a16="http://schemas.microsoft.com/office/drawing/2014/main" id="{EBB1BEE0-E9A0-472C-9286-ADBCF7548669}"/>
              </a:ext>
            </a:extLst>
          </p:cNvPr>
          <p:cNvGrpSpPr/>
          <p:nvPr/>
        </p:nvGrpSpPr>
        <p:grpSpPr>
          <a:xfrm>
            <a:off x="1569002" y="989331"/>
            <a:ext cx="2049174" cy="1003218"/>
            <a:chOff x="1569002" y="989331"/>
            <a:chExt cx="2049174" cy="1003218"/>
          </a:xfrm>
        </p:grpSpPr>
        <p:sp>
          <p:nvSpPr>
            <p:cNvPr id="8" name="TextBox 7"/>
            <p:cNvSpPr txBox="1"/>
            <p:nvPr/>
          </p:nvSpPr>
          <p:spPr>
            <a:xfrm>
              <a:off x="1569002" y="989331"/>
              <a:ext cx="2049174"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Windows agents</a:t>
              </a:r>
            </a:p>
          </p:txBody>
        </p:sp>
        <p:pic>
          <p:nvPicPr>
            <p:cNvPr id="85" name="Picture 8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Lst>
            </a:blip>
            <a:stretch>
              <a:fillRect/>
            </a:stretch>
          </p:blipFill>
          <p:spPr>
            <a:xfrm>
              <a:off x="2229164" y="1443614"/>
              <a:ext cx="548935" cy="548935"/>
            </a:xfrm>
            <a:prstGeom prst="rect">
              <a:avLst/>
            </a:prstGeom>
          </p:spPr>
        </p:pic>
      </p:grpSp>
      <p:grpSp>
        <p:nvGrpSpPr>
          <p:cNvPr id="15" name="Group 14">
            <a:extLst>
              <a:ext uri="{FF2B5EF4-FFF2-40B4-BE49-F238E27FC236}">
                <a16:creationId xmlns:a16="http://schemas.microsoft.com/office/drawing/2014/main" id="{D896803C-D71B-4592-9ECA-75D127D69A68}"/>
              </a:ext>
            </a:extLst>
          </p:cNvPr>
          <p:cNvGrpSpPr/>
          <p:nvPr/>
        </p:nvGrpSpPr>
        <p:grpSpPr>
          <a:xfrm>
            <a:off x="2177288" y="5365657"/>
            <a:ext cx="1370383" cy="1191952"/>
            <a:chOff x="2177288" y="5365657"/>
            <a:chExt cx="1370383" cy="1191952"/>
          </a:xfrm>
        </p:grpSpPr>
        <p:sp>
          <p:nvSpPr>
            <p:cNvPr id="66" name="TextBox 65"/>
            <p:cNvSpPr txBox="1"/>
            <p:nvPr/>
          </p:nvSpPr>
          <p:spPr>
            <a:xfrm>
              <a:off x="2177288" y="5365657"/>
              <a:ext cx="1370383" cy="549642"/>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Log Stash</a:t>
              </a:r>
            </a:p>
          </p:txBody>
        </p:sp>
        <p:pic>
          <p:nvPicPr>
            <p:cNvPr id="86" name="Picture 85"/>
            <p:cNvPicPr>
              <a:picLocks noChangeAspect="1"/>
            </p:cNvPicPr>
            <p:nvPr/>
          </p:nvPicPr>
          <p:blipFill>
            <a:blip r:embed="rId11"/>
            <a:stretch>
              <a:fillRect/>
            </a:stretch>
          </p:blipFill>
          <p:spPr>
            <a:xfrm>
              <a:off x="2593589" y="5833564"/>
              <a:ext cx="452901" cy="724045"/>
            </a:xfrm>
            <a:prstGeom prst="rect">
              <a:avLst/>
            </a:prstGeom>
          </p:spPr>
        </p:pic>
      </p:grpSp>
      <p:grpSp>
        <p:nvGrpSpPr>
          <p:cNvPr id="14" name="Group 13">
            <a:extLst>
              <a:ext uri="{FF2B5EF4-FFF2-40B4-BE49-F238E27FC236}">
                <a16:creationId xmlns:a16="http://schemas.microsoft.com/office/drawing/2014/main" id="{D83ACCE4-173F-418C-944E-57F3A3E27BD9}"/>
              </a:ext>
            </a:extLst>
          </p:cNvPr>
          <p:cNvGrpSpPr/>
          <p:nvPr/>
        </p:nvGrpSpPr>
        <p:grpSpPr>
          <a:xfrm>
            <a:off x="369183" y="4256535"/>
            <a:ext cx="2998831" cy="1529816"/>
            <a:chOff x="369183" y="4256535"/>
            <a:chExt cx="2998831" cy="1529816"/>
          </a:xfrm>
        </p:grpSpPr>
        <p:sp>
          <p:nvSpPr>
            <p:cNvPr id="27" name="TextBox 26"/>
            <p:cNvSpPr txBox="1"/>
            <p:nvPr/>
          </p:nvSpPr>
          <p:spPr>
            <a:xfrm>
              <a:off x="369183" y="4256535"/>
              <a:ext cx="2998831" cy="793979"/>
            </a:xfrm>
            <a:prstGeom prst="rect">
              <a:avLst/>
            </a:prstGeom>
            <a:noFill/>
          </p:spPr>
          <p:txBody>
            <a:bodyPr wrap="squar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Metrics, Diagnostic Log, Activity Log</a:t>
              </a:r>
            </a:p>
          </p:txBody>
        </p:sp>
        <p:pic>
          <p:nvPicPr>
            <p:cNvPr id="87" name="Picture 86"/>
            <p:cNvPicPr>
              <a:picLocks noChangeAspect="1"/>
            </p:cNvPicPr>
            <p:nvPr/>
          </p:nvPicPr>
          <p:blipFill>
            <a:blip r:embed="rId12"/>
            <a:stretch>
              <a:fillRect/>
            </a:stretch>
          </p:blipFill>
          <p:spPr>
            <a:xfrm>
              <a:off x="1162705" y="5026461"/>
              <a:ext cx="759890" cy="759890"/>
            </a:xfrm>
            <a:prstGeom prst="ellipse">
              <a:avLst/>
            </a:prstGeom>
          </p:spPr>
        </p:pic>
      </p:grpSp>
      <p:grpSp>
        <p:nvGrpSpPr>
          <p:cNvPr id="22" name="Group 21">
            <a:extLst>
              <a:ext uri="{FF2B5EF4-FFF2-40B4-BE49-F238E27FC236}">
                <a16:creationId xmlns:a16="http://schemas.microsoft.com/office/drawing/2014/main" id="{6004120E-19FF-46E0-9695-EAC04E9DC3D3}"/>
              </a:ext>
            </a:extLst>
          </p:cNvPr>
          <p:cNvGrpSpPr/>
          <p:nvPr/>
        </p:nvGrpSpPr>
        <p:grpSpPr>
          <a:xfrm>
            <a:off x="711300" y="2062079"/>
            <a:ext cx="1965818" cy="1133466"/>
            <a:chOff x="711300" y="2062079"/>
            <a:chExt cx="1965818" cy="1133466"/>
          </a:xfrm>
        </p:grpSpPr>
        <p:grpSp>
          <p:nvGrpSpPr>
            <p:cNvPr id="12" name="Group 11">
              <a:extLst>
                <a:ext uri="{FF2B5EF4-FFF2-40B4-BE49-F238E27FC236}">
                  <a16:creationId xmlns:a16="http://schemas.microsoft.com/office/drawing/2014/main" id="{67824741-FADF-4EF2-B51A-F0CFFC0D034C}"/>
                </a:ext>
              </a:extLst>
            </p:cNvPr>
            <p:cNvGrpSpPr/>
            <p:nvPr/>
          </p:nvGrpSpPr>
          <p:grpSpPr>
            <a:xfrm>
              <a:off x="711300" y="2062079"/>
              <a:ext cx="1965818" cy="1133466"/>
              <a:chOff x="711300" y="2062079"/>
              <a:chExt cx="1965818" cy="1133466"/>
            </a:xfrm>
          </p:grpSpPr>
          <p:sp>
            <p:nvSpPr>
              <p:cNvPr id="11" name="TextBox 10"/>
              <p:cNvSpPr txBox="1"/>
              <p:nvPr/>
            </p:nvSpPr>
            <p:spPr>
              <a:xfrm>
                <a:off x="711300" y="2062079"/>
                <a:ext cx="1965818" cy="544680"/>
              </a:xfrm>
              <a:prstGeom prst="rect">
                <a:avLst/>
              </a:prstGeom>
              <a:noFill/>
            </p:spPr>
            <p:txBody>
              <a:bodyPr wrap="none" lIns="182828" tIns="146262" rIns="182828" bIns="146262"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Linux / </a:t>
                </a:r>
                <a:r>
                  <a:rPr kumimoji="0" lang="en-US" sz="18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FluentD</a:t>
                </a:r>
                <a:endPar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8" name="Picture 87"/>
              <p:cNvPicPr>
                <a:picLocks noChangeAspect="1"/>
              </p:cNvPicPr>
              <p:nvPr/>
            </p:nvPicPr>
            <p:blipFill>
              <a:blip r:embed="rId13"/>
              <a:stretch>
                <a:fillRect/>
              </a:stretch>
            </p:blipFill>
            <p:spPr>
              <a:xfrm>
                <a:off x="867373" y="2392412"/>
                <a:ext cx="803133" cy="803133"/>
              </a:xfrm>
              <a:prstGeom prst="rect">
                <a:avLst/>
              </a:prstGeom>
            </p:spPr>
          </p:pic>
        </p:grpSp>
        <p:pic>
          <p:nvPicPr>
            <p:cNvPr id="21" name="Picture 20">
              <a:extLst>
                <a:ext uri="{FF2B5EF4-FFF2-40B4-BE49-F238E27FC236}">
                  <a16:creationId xmlns:a16="http://schemas.microsoft.com/office/drawing/2014/main" id="{97170D26-6428-4005-A67A-F717083E5D12}"/>
                </a:ext>
              </a:extLst>
            </p:cNvPr>
            <p:cNvPicPr>
              <a:picLocks noChangeAspect="1"/>
            </p:cNvPicPr>
            <p:nvPr/>
          </p:nvPicPr>
          <p:blipFill>
            <a:blip r:embed="rId14"/>
            <a:stretch>
              <a:fillRect/>
            </a:stretch>
          </p:blipFill>
          <p:spPr>
            <a:xfrm>
              <a:off x="1559467" y="2622208"/>
              <a:ext cx="913668" cy="343539"/>
            </a:xfrm>
            <a:prstGeom prst="rect">
              <a:avLst/>
            </a:prstGeom>
          </p:spPr>
        </p:pic>
      </p:grpSp>
    </p:spTree>
    <p:extLst>
      <p:ext uri="{BB962C8B-B14F-4D97-AF65-F5344CB8AC3E}">
        <p14:creationId xmlns:p14="http://schemas.microsoft.com/office/powerpoint/2010/main" val="375698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64" presetClass="path" presetSubtype="0" accel="50000" decel="50000" fill="hold" nodeType="withEffect">
                                  <p:stCondLst>
                                    <p:cond delay="0"/>
                                  </p:stCondLst>
                                  <p:childTnLst>
                                    <p:animMotion origin="layout" path="M 9.93107E-7 0.17748 L 9.93107E-7 -0.00023 " pathEditMode="relative" rAng="0" ptsTypes="AA">
                                      <p:cBhvr>
                                        <p:cTn id="38" dur="500" fill="hold"/>
                                        <p:tgtEl>
                                          <p:spTgt spid="48"/>
                                        </p:tgtEl>
                                        <p:attrNameLst>
                                          <p:attrName>ppt_x</p:attrName>
                                          <p:attrName>ppt_y</p:attrName>
                                        </p:attrNameLst>
                                      </p:cBhvr>
                                      <p:rCtr x="0" y="-8897"/>
                                    </p:animMotion>
                                  </p:childTnLst>
                                </p:cTn>
                              </p:par>
                              <p:par>
                                <p:cTn id="39" presetID="22" presetClass="entr" presetSubtype="4" fill="hold" nodeType="withEffect">
                                  <p:stCondLst>
                                    <p:cond delay="200"/>
                                  </p:stCondLst>
                                  <p:childTnLst>
                                    <p:set>
                                      <p:cBhvr>
                                        <p:cTn id="40" dur="1" fill="hold">
                                          <p:stCondLst>
                                            <p:cond delay="0"/>
                                          </p:stCondLst>
                                        </p:cTn>
                                        <p:tgtEl>
                                          <p:spTgt spid="45"/>
                                        </p:tgtEl>
                                        <p:attrNameLst>
                                          <p:attrName>style.visibility</p:attrName>
                                        </p:attrNameLst>
                                      </p:cBhvr>
                                      <p:to>
                                        <p:strVal val="visible"/>
                                      </p:to>
                                    </p:set>
                                    <p:animEffect transition="in" filter="wipe(down)">
                                      <p:cBhvr>
                                        <p:cTn id="41" dur="500"/>
                                        <p:tgtEl>
                                          <p:spTgt spid="45"/>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nodeType="withEffect">
                                  <p:stCondLst>
                                    <p:cond delay="10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64" presetClass="path" presetSubtype="0" accel="50000" decel="50000" fill="hold" nodeType="withEffect">
                                  <p:stCondLst>
                                    <p:cond delay="100"/>
                                  </p:stCondLst>
                                  <p:childTnLst>
                                    <p:animMotion origin="layout" path="M -3.16569E-6 0.17748 L -3.16569E-6 -0.00023 " pathEditMode="relative" rAng="0" ptsTypes="AA">
                                      <p:cBhvr>
                                        <p:cTn id="49" dur="500" fill="hold"/>
                                        <p:tgtEl>
                                          <p:spTgt spid="51"/>
                                        </p:tgtEl>
                                        <p:attrNameLst>
                                          <p:attrName>ppt_x</p:attrName>
                                          <p:attrName>ppt_y</p:attrName>
                                        </p:attrNameLst>
                                      </p:cBhvr>
                                      <p:rCtr x="0" y="-8897"/>
                                    </p:animMotion>
                                  </p:childTnLst>
                                </p:cTn>
                              </p:par>
                              <p:par>
                                <p:cTn id="50" presetID="10" presetClass="entr" presetSubtype="0" fill="hold" grpId="0" nodeType="withEffect">
                                  <p:stCondLst>
                                    <p:cond delay="3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22" presetClass="entr" presetSubtype="4" fill="hold" nodeType="withEffect">
                                  <p:stCondLst>
                                    <p:cond delay="300"/>
                                  </p:stCondLst>
                                  <p:childTnLst>
                                    <p:set>
                                      <p:cBhvr>
                                        <p:cTn id="54" dur="1" fill="hold">
                                          <p:stCondLst>
                                            <p:cond delay="0"/>
                                          </p:stCondLst>
                                        </p:cTn>
                                        <p:tgtEl>
                                          <p:spTgt spid="46"/>
                                        </p:tgtEl>
                                        <p:attrNameLst>
                                          <p:attrName>style.visibility</p:attrName>
                                        </p:attrNameLst>
                                      </p:cBhvr>
                                      <p:to>
                                        <p:strVal val="visible"/>
                                      </p:to>
                                    </p:set>
                                    <p:animEffect transition="in" filter="wipe(down)">
                                      <p:cBhvr>
                                        <p:cTn id="55" dur="500"/>
                                        <p:tgtEl>
                                          <p:spTgt spid="46"/>
                                        </p:tgtEl>
                                      </p:cBhvr>
                                    </p:animEffect>
                                  </p:childTnLst>
                                </p:cTn>
                              </p:par>
                              <p:par>
                                <p:cTn id="56" presetID="10" presetClass="entr" presetSubtype="0" fill="hold" nodeType="withEffect">
                                  <p:stCondLst>
                                    <p:cond delay="2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64" presetClass="path" presetSubtype="0" accel="50000" decel="50000" fill="hold" nodeType="withEffect">
                                  <p:stCondLst>
                                    <p:cond delay="200"/>
                                  </p:stCondLst>
                                  <p:childTnLst>
                                    <p:animMotion origin="layout" path="M 2.75977E-6 0.17749 L 2.75977E-6 -0.00022 " pathEditMode="relative" rAng="0" ptsTypes="AA">
                                      <p:cBhvr>
                                        <p:cTn id="60" dur="500" fill="hold"/>
                                        <p:tgtEl>
                                          <p:spTgt spid="54"/>
                                        </p:tgtEl>
                                        <p:attrNameLst>
                                          <p:attrName>ppt_x</p:attrName>
                                          <p:attrName>ppt_y</p:attrName>
                                        </p:attrNameLst>
                                      </p:cBhvr>
                                      <p:rCtr x="0" y="-8897"/>
                                    </p:animMotion>
                                  </p:childTnLst>
                                </p:cTn>
                              </p:par>
                              <p:par>
                                <p:cTn id="61" presetID="10" presetClass="entr" presetSubtype="0" fill="hold" grpId="0" nodeType="withEffect">
                                  <p:stCondLst>
                                    <p:cond delay="40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par>
                                <p:cTn id="64" presetID="22" presetClass="entr" presetSubtype="2" fill="hold" nodeType="withEffect">
                                  <p:stCondLst>
                                    <p:cond delay="500"/>
                                  </p:stCondLst>
                                  <p:childTnLst>
                                    <p:set>
                                      <p:cBhvr>
                                        <p:cTn id="65" dur="1" fill="hold">
                                          <p:stCondLst>
                                            <p:cond delay="0"/>
                                          </p:stCondLst>
                                        </p:cTn>
                                        <p:tgtEl>
                                          <p:spTgt spid="47"/>
                                        </p:tgtEl>
                                        <p:attrNameLst>
                                          <p:attrName>style.visibility</p:attrName>
                                        </p:attrNameLst>
                                      </p:cBhvr>
                                      <p:to>
                                        <p:strVal val="visible"/>
                                      </p:to>
                                    </p:set>
                                    <p:animEffect transition="in" filter="wipe(right)">
                                      <p:cBhvr>
                                        <p:cTn id="66" dur="500"/>
                                        <p:tgtEl>
                                          <p:spTgt spid="47"/>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pPr algn="ctr"/>
            <a:r>
              <a:rPr lang="en-GB" sz="4800"/>
              <a:t>Azure Container Strategy</a:t>
            </a:r>
            <a:br>
              <a:rPr lang="en-GB" sz="4800"/>
            </a:br>
            <a:br>
              <a:rPr lang="en-GB" sz="1800"/>
            </a:br>
            <a:r>
              <a:rPr lang="en-GB" sz="4800"/>
              <a:t>“Containers everywhere”</a:t>
            </a:r>
          </a:p>
        </p:txBody>
      </p:sp>
      <p:pic>
        <p:nvPicPr>
          <p:cNvPr id="4" name="Picture 3"/>
          <p:cNvPicPr>
            <a:picLocks noChangeAspect="1"/>
          </p:cNvPicPr>
          <p:nvPr/>
        </p:nvPicPr>
        <p:blipFill>
          <a:blip r:embed="rId3"/>
          <a:stretch>
            <a:fillRect/>
          </a:stretch>
        </p:blipFill>
        <p:spPr>
          <a:xfrm>
            <a:off x="6753397" y="4455651"/>
            <a:ext cx="1072104" cy="1072104"/>
          </a:xfrm>
          <a:prstGeom prst="rect">
            <a:avLst/>
          </a:prstGeom>
        </p:spPr>
      </p:pic>
      <p:pic>
        <p:nvPicPr>
          <p:cNvPr id="8" name="Picture 7"/>
          <p:cNvPicPr>
            <a:picLocks noChangeAspect="1"/>
          </p:cNvPicPr>
          <p:nvPr/>
        </p:nvPicPr>
        <p:blipFill>
          <a:blip r:embed="rId4"/>
          <a:stretch>
            <a:fillRect/>
          </a:stretch>
        </p:blipFill>
        <p:spPr>
          <a:xfrm>
            <a:off x="6809771" y="2399234"/>
            <a:ext cx="990600" cy="990600"/>
          </a:xfrm>
          <a:prstGeom prst="rect">
            <a:avLst/>
          </a:prstGeom>
        </p:spPr>
      </p:pic>
      <p:grpSp>
        <p:nvGrpSpPr>
          <p:cNvPr id="12" name="Group 11"/>
          <p:cNvGrpSpPr/>
          <p:nvPr/>
        </p:nvGrpSpPr>
        <p:grpSpPr>
          <a:xfrm>
            <a:off x="4379610" y="2390555"/>
            <a:ext cx="1066800" cy="1010085"/>
            <a:chOff x="9190037" y="4972729"/>
            <a:chExt cx="780290" cy="780290"/>
          </a:xfrm>
        </p:grpSpPr>
        <p:sp>
          <p:nvSpPr>
            <p:cNvPr id="11" name="Rectangle 10"/>
            <p:cNvSpPr/>
            <p:nvPr/>
          </p:nvSpPr>
          <p:spPr bwMode="auto">
            <a:xfrm>
              <a:off x="9351582" y="5093679"/>
              <a:ext cx="457199" cy="30480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 name="Picture 8"/>
            <p:cNvPicPr>
              <a:picLocks noChangeAspect="1"/>
            </p:cNvPicPr>
            <p:nvPr/>
          </p:nvPicPr>
          <p:blipFill>
            <a:blip r:embed="rId5"/>
            <a:stretch>
              <a:fillRect/>
            </a:stretch>
          </p:blipFill>
          <p:spPr>
            <a:xfrm>
              <a:off x="9190037" y="4972729"/>
              <a:ext cx="780290" cy="780290"/>
            </a:xfrm>
            <a:prstGeom prst="rect">
              <a:avLst/>
            </a:prstGeom>
          </p:spPr>
        </p:pic>
      </p:grpSp>
      <p:pic>
        <p:nvPicPr>
          <p:cNvPr id="14" name="Picture 13"/>
          <p:cNvPicPr>
            <a:picLocks noChangeAspect="1"/>
          </p:cNvPicPr>
          <p:nvPr/>
        </p:nvPicPr>
        <p:blipFill>
          <a:blip r:embed="rId6"/>
          <a:stretch>
            <a:fillRect/>
          </a:stretch>
        </p:blipFill>
        <p:spPr>
          <a:xfrm>
            <a:off x="1980739" y="2318462"/>
            <a:ext cx="1152145" cy="1152145"/>
          </a:xfrm>
          <a:prstGeom prst="rect">
            <a:avLst/>
          </a:prstGeom>
        </p:spPr>
      </p:pic>
      <p:pic>
        <p:nvPicPr>
          <p:cNvPr id="16" name="Picture 15"/>
          <p:cNvPicPr>
            <a:picLocks noChangeAspect="1"/>
          </p:cNvPicPr>
          <p:nvPr/>
        </p:nvPicPr>
        <p:blipFill>
          <a:blip r:embed="rId7"/>
          <a:stretch>
            <a:fillRect/>
          </a:stretch>
        </p:blipFill>
        <p:spPr>
          <a:xfrm>
            <a:off x="4335508" y="4411662"/>
            <a:ext cx="1160083" cy="1160083"/>
          </a:xfrm>
          <a:prstGeom prst="rect">
            <a:avLst/>
          </a:prstGeom>
        </p:spPr>
      </p:pic>
      <p:pic>
        <p:nvPicPr>
          <p:cNvPr id="17" name="Picture 16"/>
          <p:cNvPicPr>
            <a:picLocks noChangeAspect="1"/>
          </p:cNvPicPr>
          <p:nvPr/>
        </p:nvPicPr>
        <p:blipFill>
          <a:blip r:embed="rId8"/>
          <a:stretch>
            <a:fillRect/>
          </a:stretch>
        </p:blipFill>
        <p:spPr>
          <a:xfrm>
            <a:off x="9163732" y="2368956"/>
            <a:ext cx="1051156" cy="1051156"/>
          </a:xfrm>
          <a:prstGeom prst="rect">
            <a:avLst/>
          </a:prstGeom>
        </p:spPr>
      </p:pic>
      <p:sp>
        <p:nvSpPr>
          <p:cNvPr id="19" name="TextBox 18"/>
          <p:cNvSpPr txBox="1"/>
          <p:nvPr/>
        </p:nvSpPr>
        <p:spPr>
          <a:xfrm>
            <a:off x="1341437" y="3333599"/>
            <a:ext cx="236810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Container Service</a:t>
            </a:r>
          </a:p>
        </p:txBody>
      </p:sp>
      <p:sp>
        <p:nvSpPr>
          <p:cNvPr id="20" name="TextBox 19"/>
          <p:cNvSpPr txBox="1"/>
          <p:nvPr/>
        </p:nvSpPr>
        <p:spPr>
          <a:xfrm>
            <a:off x="1510781" y="5445190"/>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Visual Studio Team Services</a:t>
            </a:r>
          </a:p>
        </p:txBody>
      </p:sp>
      <p:sp>
        <p:nvSpPr>
          <p:cNvPr id="21" name="TextBox 20"/>
          <p:cNvSpPr txBox="1"/>
          <p:nvPr/>
        </p:nvSpPr>
        <p:spPr>
          <a:xfrm>
            <a:off x="6303387" y="3333599"/>
            <a:ext cx="1937231"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 Fabric</a:t>
            </a:r>
          </a:p>
        </p:txBody>
      </p:sp>
      <p:sp>
        <p:nvSpPr>
          <p:cNvPr id="22" name="TextBox 21"/>
          <p:cNvSpPr txBox="1"/>
          <p:nvPr/>
        </p:nvSpPr>
        <p:spPr>
          <a:xfrm>
            <a:off x="8639213" y="3333599"/>
            <a:ext cx="201662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Marketplace</a:t>
            </a:r>
          </a:p>
        </p:txBody>
      </p:sp>
      <p:sp>
        <p:nvSpPr>
          <p:cNvPr id="23" name="TextBox 22"/>
          <p:cNvSpPr txBox="1"/>
          <p:nvPr/>
        </p:nvSpPr>
        <p:spPr>
          <a:xfrm>
            <a:off x="3698362" y="3354497"/>
            <a:ext cx="2405728"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Docker Machine Driver</a:t>
            </a:r>
          </a:p>
        </p:txBody>
      </p:sp>
      <p:sp>
        <p:nvSpPr>
          <p:cNvPr id="24" name="TextBox 23"/>
          <p:cNvSpPr txBox="1"/>
          <p:nvPr/>
        </p:nvSpPr>
        <p:spPr>
          <a:xfrm>
            <a:off x="3946933" y="5470827"/>
            <a:ext cx="193723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VM Extensions</a:t>
            </a:r>
          </a:p>
        </p:txBody>
      </p:sp>
      <p:sp>
        <p:nvSpPr>
          <p:cNvPr id="25" name="TextBox 24"/>
          <p:cNvSpPr txBox="1"/>
          <p:nvPr/>
        </p:nvSpPr>
        <p:spPr>
          <a:xfrm>
            <a:off x="6361356" y="5454802"/>
            <a:ext cx="1838081"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en-GB" sz="20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DevTest</a:t>
            </a: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Labs</a:t>
            </a:r>
          </a:p>
        </p:txBody>
      </p:sp>
      <p:sp>
        <p:nvSpPr>
          <p:cNvPr id="26" name="TextBox 25"/>
          <p:cNvSpPr txBox="1"/>
          <p:nvPr/>
        </p:nvSpPr>
        <p:spPr>
          <a:xfrm>
            <a:off x="8352417" y="5454802"/>
            <a:ext cx="2590219" cy="9264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Windows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GB"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Server 2016</a:t>
            </a:r>
          </a:p>
        </p:txBody>
      </p:sp>
      <p:pic>
        <p:nvPicPr>
          <p:cNvPr id="27" name="Picture 26"/>
          <p:cNvPicPr>
            <a:picLocks noChangeAspect="1"/>
          </p:cNvPicPr>
          <p:nvPr/>
        </p:nvPicPr>
        <p:blipFill>
          <a:blip r:embed="rId9">
            <a:duotone>
              <a:prstClr val="black"/>
              <a:srgbClr val="0078D7">
                <a:tint val="45000"/>
                <a:satMod val="400000"/>
              </a:srgb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83308" y="4492245"/>
            <a:ext cx="1212005" cy="998917"/>
          </a:xfrm>
          <a:prstGeom prst="rect">
            <a:avLst/>
          </a:prstGeom>
        </p:spPr>
      </p:pic>
      <p:pic>
        <p:nvPicPr>
          <p:cNvPr id="29" name="Picture 28"/>
          <p:cNvPicPr>
            <a:picLocks noChangeAspect="1"/>
          </p:cNvPicPr>
          <p:nvPr/>
        </p:nvPicPr>
        <p:blipFill rotWithShape="1">
          <a:blip r:embed="rId11">
            <a:duotone>
              <a:prstClr val="black"/>
              <a:schemeClr val="bg1">
                <a:lumMod val="50000"/>
                <a:tint val="45000"/>
                <a:satMod val="400000"/>
              </a:schemeClr>
            </a:duotone>
            <a:extLst>
              <a:ext uri="{BEBA8EAE-BF5A-486C-A8C5-ECC9F3942E4B}">
                <a14:imgProps xmlns:a14="http://schemas.microsoft.com/office/drawing/2010/main">
                  <a14:imgLayer r:embed="rId12">
                    <a14:imgEffect>
                      <a14:brightnessContrast bright="-40000" contrast="-40000"/>
                    </a14:imgEffect>
                  </a14:imgLayer>
                </a14:imgProps>
              </a:ext>
            </a:extLst>
          </a:blip>
          <a:srcRect t="20391" r="65489" b="23958"/>
          <a:stretch/>
        </p:blipFill>
        <p:spPr>
          <a:xfrm>
            <a:off x="4937237" y="2746968"/>
            <a:ext cx="420832" cy="365690"/>
          </a:xfrm>
          <a:prstGeom prst="rect">
            <a:avLst/>
          </a:prstGeom>
        </p:spPr>
      </p:pic>
      <p:pic>
        <p:nvPicPr>
          <p:cNvPr id="3" name="Picture 2"/>
          <p:cNvPicPr>
            <a:picLocks noChangeAspect="1"/>
          </p:cNvPicPr>
          <p:nvPr/>
        </p:nvPicPr>
        <p:blipFill>
          <a:blip r:embed="rId13"/>
          <a:stretch>
            <a:fillRect/>
          </a:stretch>
        </p:blipFill>
        <p:spPr>
          <a:xfrm>
            <a:off x="2012631" y="4537297"/>
            <a:ext cx="933530" cy="933530"/>
          </a:xfrm>
          <a:prstGeom prst="rect">
            <a:avLst/>
          </a:prstGeom>
        </p:spPr>
      </p:pic>
    </p:spTree>
    <p:extLst>
      <p:ext uri="{BB962C8B-B14F-4D97-AF65-F5344CB8AC3E}">
        <p14:creationId xmlns:p14="http://schemas.microsoft.com/office/powerpoint/2010/main" val="266254964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6794301" y="1200476"/>
            <a:ext cx="5350822" cy="4168994"/>
          </a:xfrm>
          <a:prstGeom prst="roundRect">
            <a:avLst>
              <a:gd name="adj" fmla="val 5367"/>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Content Placeholder 2"/>
          <p:cNvSpPr txBox="1">
            <a:spLocks/>
          </p:cNvSpPr>
          <p:nvPr/>
        </p:nvSpPr>
        <p:spPr>
          <a:xfrm>
            <a:off x="309731" y="3265837"/>
            <a:ext cx="7548495" cy="3619410"/>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Streamlined provisioning of </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Kubernetes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DC/OS</a:t>
            </a:r>
          </a:p>
          <a:p>
            <a:pPr marL="412750" marR="0" lvl="1" indent="-17145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Char char="§"/>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Docker Swarm</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Linux &amp; Windows Server containers</a:t>
            </a:r>
          </a:p>
          <a:p>
            <a:pPr marL="0" marR="0" lvl="0" indent="0" algn="l" defTabSz="932324" rtl="0" eaLnBrk="1" fontAlgn="auto" latinLnBrk="0" hangingPunct="1">
              <a:lnSpc>
                <a:spcPct val="100000"/>
              </a:lnSpc>
              <a:spcBef>
                <a:spcPts val="0"/>
              </a:spcBef>
              <a:spcAft>
                <a:spcPts val="1199"/>
              </a:spcAft>
              <a:buClr>
                <a:srgbClr val="FFFFFF"/>
              </a:buClr>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and Azure Stack</a:t>
            </a:r>
          </a:p>
        </p:txBody>
      </p:sp>
      <p:sp>
        <p:nvSpPr>
          <p:cNvPr id="5" name="Title 1"/>
          <p:cNvSpPr txBox="1">
            <a:spLocks/>
          </p:cNvSpPr>
          <p:nvPr/>
        </p:nvSpPr>
        <p:spPr>
          <a:xfrm>
            <a:off x="302692" y="1703843"/>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base" latinLnBrk="0" hangingPunct="1">
              <a:lnSpc>
                <a:spcPct val="90000"/>
              </a:lnSpc>
              <a:spcBef>
                <a:spcPts val="1199"/>
              </a:spcBef>
              <a:spcAft>
                <a:spcPct val="0"/>
              </a:spcAft>
              <a:buClrTx/>
              <a:buSzTx/>
              <a:buFontTx/>
              <a:buNone/>
              <a:tabLst/>
              <a:defRPr/>
            </a:pPr>
            <a:r>
              <a:rPr kumimoji="0" lang="en-US" sz="4799" b="0" i="0" u="none" strike="noStrike" kern="1200" cap="none" spc="-102" normalizeH="0" baseline="0" noProof="0">
                <a:ln w="3175">
                  <a:noFill/>
                </a:ln>
                <a:solidFill>
                  <a:srgbClr val="0072CC"/>
                </a:solidFill>
                <a:effectLst/>
                <a:uLnTx/>
                <a:uFillTx/>
                <a:latin typeface="Segoe UI Light"/>
                <a:ea typeface="+mn-ea"/>
                <a:cs typeface="Segoe UI" pitchFamily="34" charset="0"/>
              </a:rPr>
              <a:t> </a:t>
            </a:r>
            <a:br>
              <a:rPr kumimoji="0" lang="en-US" sz="4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Container Service</a:t>
            </a:r>
            <a:endParaRPr kumimoji="0" lang="en-US" sz="53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 name="Freeform 5"/>
          <p:cNvSpPr>
            <a:spLocks/>
          </p:cNvSpPr>
          <p:nvPr/>
        </p:nvSpPr>
        <p:spPr bwMode="auto">
          <a:xfrm>
            <a:off x="7133871" y="522246"/>
            <a:ext cx="4772998" cy="254296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ctr"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srgbClr val="0078D7"/>
                </a:solidFill>
                <a:effectLst/>
                <a:uLnTx/>
                <a:uFillTx/>
                <a:latin typeface="Segoe UI"/>
                <a:ea typeface="+mn-ea"/>
                <a:cs typeface="+mn-cs"/>
              </a:rPr>
              <a:t>Azure</a:t>
            </a:r>
            <a:endParaRPr kumimoji="0" lang="en-US" sz="4400" b="0" i="0" u="none" strike="noStrike" kern="0" cap="none" spc="0" normalizeH="0" baseline="0" noProof="0">
              <a:ln>
                <a:noFill/>
              </a:ln>
              <a:solidFill>
                <a:srgbClr val="0078D7"/>
              </a:solidFill>
              <a:effectLst/>
              <a:uLnTx/>
              <a:uFillTx/>
              <a:latin typeface="Segoe UI"/>
              <a:ea typeface="+mn-ea"/>
              <a:cs typeface="+mn-cs"/>
            </a:endParaRPr>
          </a:p>
        </p:txBody>
      </p:sp>
      <p:grpSp>
        <p:nvGrpSpPr>
          <p:cNvPr id="20" name="Group 19"/>
          <p:cNvGrpSpPr/>
          <p:nvPr/>
        </p:nvGrpSpPr>
        <p:grpSpPr>
          <a:xfrm>
            <a:off x="7791070" y="2638546"/>
            <a:ext cx="479358" cy="952366"/>
            <a:chOff x="8550600" y="2561828"/>
            <a:chExt cx="479358" cy="952366"/>
          </a:xfrm>
        </p:grpSpPr>
        <p:sp>
          <p:nvSpPr>
            <p:cNvPr id="14"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5" name="Rectangle 24"/>
          <p:cNvSpPr/>
          <p:nvPr/>
        </p:nvSpPr>
        <p:spPr>
          <a:xfrm>
            <a:off x="10585320" y="4553455"/>
            <a:ext cx="1132041"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Swarm</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sp>
        <p:nvSpPr>
          <p:cNvPr id="35" name="Rectangle 34"/>
          <p:cNvSpPr/>
          <p:nvPr/>
        </p:nvSpPr>
        <p:spPr>
          <a:xfrm>
            <a:off x="7453528" y="4553455"/>
            <a:ext cx="1124026" cy="461665"/>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1F1F1"/>
                </a:solidFill>
                <a:effectLst/>
                <a:uLnTx/>
                <a:uFillTx/>
                <a:latin typeface="Segoe UI Semibold" panose="020B0702040204020203" pitchFamily="34" charset="0"/>
                <a:ea typeface="+mn-ea"/>
                <a:cs typeface="Segoe UI Semibold" panose="020B0702040204020203" pitchFamily="34" charset="0"/>
              </a:rPr>
              <a:t>DC/OS</a:t>
            </a:r>
            <a:endParaRPr kumimoji="0" lang="en-US" sz="2400" b="0" i="0" u="none" strike="noStrike" kern="0" cap="none" spc="0" normalizeH="0" baseline="0" noProof="0">
              <a:ln>
                <a:noFill/>
              </a:ln>
              <a:solidFill>
                <a:srgbClr val="F1F1F1"/>
              </a:solidFill>
              <a:effectLst/>
              <a:uLnTx/>
              <a:uFillTx/>
              <a:latin typeface="Segoe UI"/>
              <a:ea typeface="+mn-ea"/>
              <a:cs typeface="+mn-cs"/>
            </a:endParaRPr>
          </a:p>
        </p:txBody>
      </p:sp>
      <p:grpSp>
        <p:nvGrpSpPr>
          <p:cNvPr id="37" name="Group 36"/>
          <p:cNvGrpSpPr/>
          <p:nvPr/>
        </p:nvGrpSpPr>
        <p:grpSpPr>
          <a:xfrm>
            <a:off x="9381202" y="2638546"/>
            <a:ext cx="479358" cy="952366"/>
            <a:chOff x="8550600" y="2561828"/>
            <a:chExt cx="479358" cy="952366"/>
          </a:xfrm>
        </p:grpSpPr>
        <p:sp>
          <p:nvSpPr>
            <p:cNvPr id="38"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2" name="Group 41"/>
          <p:cNvGrpSpPr/>
          <p:nvPr/>
        </p:nvGrpSpPr>
        <p:grpSpPr>
          <a:xfrm>
            <a:off x="10911662" y="2638546"/>
            <a:ext cx="479358" cy="952366"/>
            <a:chOff x="8550600" y="2561828"/>
            <a:chExt cx="479358" cy="952366"/>
          </a:xfrm>
        </p:grpSpPr>
        <p:sp>
          <p:nvSpPr>
            <p:cNvPr id="43" name="Freeform 11"/>
            <p:cNvSpPr>
              <a:spLocks/>
            </p:cNvSpPr>
            <p:nvPr/>
          </p:nvSpPr>
          <p:spPr bwMode="auto">
            <a:xfrm>
              <a:off x="8704566" y="2882458"/>
              <a:ext cx="166664" cy="631736"/>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12"/>
            <p:cNvSpPr>
              <a:spLocks/>
            </p:cNvSpPr>
            <p:nvPr/>
          </p:nvSpPr>
          <p:spPr bwMode="auto">
            <a:xfrm>
              <a:off x="8704566" y="3258641"/>
              <a:ext cx="161902" cy="25555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3"/>
            <p:cNvSpPr>
              <a:spLocks/>
            </p:cNvSpPr>
            <p:nvPr/>
          </p:nvSpPr>
          <p:spPr bwMode="auto">
            <a:xfrm>
              <a:off x="8550600" y="2561828"/>
              <a:ext cx="479358" cy="40634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Oval 16"/>
            <p:cNvSpPr>
              <a:spLocks noChangeArrowheads="1"/>
            </p:cNvSpPr>
            <p:nvPr/>
          </p:nvSpPr>
          <p:spPr bwMode="auto">
            <a:xfrm>
              <a:off x="8707741" y="2649129"/>
              <a:ext cx="163490" cy="16349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8"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7821" y="3450538"/>
            <a:ext cx="1367040" cy="11382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4"/>
          <a:stretch>
            <a:fillRect/>
          </a:stretch>
        </p:blipFill>
        <p:spPr>
          <a:xfrm>
            <a:off x="8991172" y="3426510"/>
            <a:ext cx="1186334" cy="1186334"/>
          </a:xfrm>
          <a:prstGeom prst="rect">
            <a:avLst/>
          </a:prstGeom>
        </p:spPr>
      </p:pic>
      <p:grpSp>
        <p:nvGrpSpPr>
          <p:cNvPr id="3" name="Group 2"/>
          <p:cNvGrpSpPr/>
          <p:nvPr/>
        </p:nvGrpSpPr>
        <p:grpSpPr>
          <a:xfrm>
            <a:off x="7505876" y="3499762"/>
            <a:ext cx="1040940" cy="1039830"/>
            <a:chOff x="7658863" y="3499762"/>
            <a:chExt cx="1040940" cy="1039830"/>
          </a:xfrm>
        </p:grpSpPr>
        <p:sp>
          <p:nvSpPr>
            <p:cNvPr id="17" name="Oval 14"/>
            <p:cNvSpPr>
              <a:spLocks noChangeArrowheads="1"/>
            </p:cNvSpPr>
            <p:nvPr/>
          </p:nvSpPr>
          <p:spPr bwMode="auto">
            <a:xfrm>
              <a:off x="7658863" y="3499762"/>
              <a:ext cx="1040940" cy="10398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6" name="Picture 35"/>
            <p:cNvPicPr>
              <a:picLocks noChangeAspect="1"/>
            </p:cNvPicPr>
            <p:nvPr/>
          </p:nvPicPr>
          <p:blipFill>
            <a:blip r:embed="rId5"/>
            <a:stretch>
              <a:fillRect/>
            </a:stretch>
          </p:blipFill>
          <p:spPr>
            <a:xfrm>
              <a:off x="7796791" y="3751023"/>
              <a:ext cx="753809" cy="579955"/>
            </a:xfrm>
            <a:prstGeom prst="rect">
              <a:avLst/>
            </a:prstGeom>
          </p:spPr>
        </p:pic>
      </p:grpSp>
      <p:sp>
        <p:nvSpPr>
          <p:cNvPr id="47" name="Rectangle 46"/>
          <p:cNvSpPr/>
          <p:nvPr/>
        </p:nvSpPr>
        <p:spPr>
          <a:xfrm>
            <a:off x="8718557" y="4553455"/>
            <a:ext cx="1765227" cy="461665"/>
          </a:xfrm>
          <a:prstGeom prst="rect">
            <a:avLst/>
          </a:prstGeom>
        </p:spPr>
        <p:txBody>
          <a:bodyPr wrap="non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1F1F1"/>
                </a:solidFill>
                <a:effectLst/>
                <a:uLnTx/>
                <a:uFillTx/>
                <a:latin typeface="Segoe UI Semibold" panose="020B0702040204020203" pitchFamily="34" charset="0"/>
                <a:ea typeface="+mn-ea"/>
                <a:cs typeface="Segoe UI Semibold" panose="020B0702040204020203" pitchFamily="34" charset="0"/>
              </a:rPr>
              <a:t>Kubernetes</a:t>
            </a:r>
            <a:endParaRPr kumimoji="0" lang="en-US" sz="2400" b="0" i="0" u="none" strike="noStrike" kern="0" cap="none" spc="0" normalizeH="0" baseline="0" noProof="0" dirty="0">
              <a:ln>
                <a:noFill/>
              </a:ln>
              <a:solidFill>
                <a:srgbClr val="F1F1F1"/>
              </a:solidFill>
              <a:effectLst/>
              <a:uLnTx/>
              <a:uFillTx/>
              <a:latin typeface="Segoe UI"/>
              <a:ea typeface="+mn-ea"/>
              <a:cs typeface="+mn-cs"/>
            </a:endParaRPr>
          </a:p>
        </p:txBody>
      </p:sp>
    </p:spTree>
    <p:extLst>
      <p:ext uri="{BB962C8B-B14F-4D97-AF65-F5344CB8AC3E}">
        <p14:creationId xmlns:p14="http://schemas.microsoft.com/office/powerpoint/2010/main" val="21815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65683E-6 L -0.05284 1.65683E-6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0.xml><?xml version="1.0" encoding="utf-8"?>
<a:theme xmlns:a="http://schemas.openxmlformats.org/drawingml/2006/main" name="1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5C7F7E6F-D093-4BBC-8472-D96652E17AFE}"/>
    </a:ext>
  </a:extLst>
</a:theme>
</file>

<file path=ppt/theme/theme3.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1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3AFD56AD-66DA-44BD-8AFD-60A79159574F}"/>
    </a:ext>
  </a:extLst>
</a:theme>
</file>

<file path=ppt/theme/theme7.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4.potx" id="{F230D9BC-2807-4FF4-A52E-87669ED1A81F}" vid="{D4EDA164-A9DF-4FD6-84AA-6D2E5BC1200A}"/>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DAF3F87CB3A247B6107EF7BD051930" ma:contentTypeVersion="9" ma:contentTypeDescription="Create a new document." ma:contentTypeScope="" ma:versionID="6304bf20930d20d65897c96e5ff2d7ea">
  <xsd:schema xmlns:xsd="http://www.w3.org/2001/XMLSchema" xmlns:xs="http://www.w3.org/2001/XMLSchema" xmlns:p="http://schemas.microsoft.com/office/2006/metadata/properties" xmlns:ns1="http://schemas.microsoft.com/sharepoint/v3" xmlns:ns2="8574c880-9457-4207-8929-5c1c8fc252c3" xmlns:ns3="882f43a0-76db-474b-9821-2b79a57bcf8f" targetNamespace="http://schemas.microsoft.com/office/2006/metadata/properties" ma:root="true" ma:fieldsID="d610d28bd43ff8b961bb73df6444eebb" ns1:_="" ns2:_="" ns3:_="">
    <xsd:import namespace="http://schemas.microsoft.com/sharepoint/v3"/>
    <xsd:import namespace="8574c880-9457-4207-8929-5c1c8fc252c3"/>
    <xsd:import namespace="882f43a0-76db-474b-9821-2b79a57bcf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574c880-9457-4207-8929-5c1c8fc252c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82f43a0-76db-474b-9821-2b79a57bcf8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882f43a0-76db-474b-9821-2b79a57bcf8f"/>
    <ds:schemaRef ds:uri="http://purl.org/dc/terms/"/>
    <ds:schemaRef ds:uri="8574c880-9457-4207-8929-5c1c8fc252c3"/>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551E444-FE6A-4A4D-8D3E-9243980D75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574c880-9457-4207-8929-5c1c8fc252c3"/>
    <ds:schemaRef ds:uri="882f43a0-76db-474b-9821-2b79a57bcf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1862</TotalTime>
  <Words>13307</Words>
  <Application>Microsoft Office PowerPoint</Application>
  <PresentationFormat>Custom</PresentationFormat>
  <Paragraphs>2199</Paragraphs>
  <Slides>99</Slides>
  <Notes>99</Notes>
  <HiddenSlides>17</HiddenSlides>
  <MMClips>0</MMClips>
  <ScaleCrop>false</ScaleCrop>
  <HeadingPairs>
    <vt:vector size="8" baseType="variant">
      <vt:variant>
        <vt:lpstr>Fonts Used</vt:lpstr>
      </vt:variant>
      <vt:variant>
        <vt:i4>17</vt:i4>
      </vt:variant>
      <vt:variant>
        <vt:lpstr>Theme</vt:lpstr>
      </vt:variant>
      <vt:variant>
        <vt:i4>10</vt:i4>
      </vt:variant>
      <vt:variant>
        <vt:lpstr>Embedded OLE Servers</vt:lpstr>
      </vt:variant>
      <vt:variant>
        <vt:i4>2</vt:i4>
      </vt:variant>
      <vt:variant>
        <vt:lpstr>Slide Titles</vt:lpstr>
      </vt:variant>
      <vt:variant>
        <vt:i4>99</vt:i4>
      </vt:variant>
    </vt:vector>
  </HeadingPairs>
  <TitlesOfParts>
    <vt:vector size="128" baseType="lpstr">
      <vt:lpstr>ＭＳ Ｐゴシック</vt:lpstr>
      <vt:lpstr>ＭＳ Ｐゴシック</vt:lpstr>
      <vt:lpstr>Abyssinica SIL</vt:lpstr>
      <vt:lpstr>Arial</vt:lpstr>
      <vt:lpstr>Calibri</vt:lpstr>
      <vt:lpstr>Consolas</vt:lpstr>
      <vt:lpstr>Courier New</vt:lpstr>
      <vt:lpstr>Franklin Gothic Medium</vt:lpstr>
      <vt:lpstr>Leelawadee UI</vt:lpstr>
      <vt:lpstr>Segoe</vt:lpstr>
      <vt:lpstr>Segoe UI</vt:lpstr>
      <vt:lpstr>Segoe UI Light</vt:lpstr>
      <vt:lpstr>Segoe UI Semibold</vt:lpstr>
      <vt:lpstr>Segoe UI Semilight</vt:lpstr>
      <vt:lpstr>Webdings</vt:lpstr>
      <vt:lpstr>Wingdings</vt:lpstr>
      <vt:lpstr>Wingdings 3</vt:lpstr>
      <vt:lpstr>WHITE TEMPLATE</vt:lpstr>
      <vt:lpstr>COLOR TEMPLATE</vt:lpstr>
      <vt:lpstr>4_LIGHT COLOR TEMPLATE</vt:lpstr>
      <vt:lpstr>6-30537_Envision 2016 Keynote Template</vt:lpstr>
      <vt:lpstr>3_5-50002_Ignite_Breakout_Template</vt:lpstr>
      <vt:lpstr>1_COLOR TEMPLATE</vt:lpstr>
      <vt:lpstr>1_WHITE TEMPLATE</vt:lpstr>
      <vt:lpstr>2_EBC_2017</vt:lpstr>
      <vt:lpstr>EBC_2017</vt:lpstr>
      <vt:lpstr>1_C+E Deck</vt:lpstr>
      <vt:lpstr>think-cell Slide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Stack: an extension of Azure</vt:lpstr>
      <vt:lpstr>PowerPoint Presentation</vt:lpstr>
      <vt:lpstr>PowerPoint Presentation</vt:lpstr>
      <vt:lpstr>PowerPoint Presentation</vt:lpstr>
      <vt:lpstr>PowerPoint Presentation</vt:lpstr>
      <vt:lpstr>PowerPoint Presentation</vt:lpstr>
      <vt:lpstr>Rest assured with layered datacenter security</vt:lpstr>
      <vt:lpstr>PowerPoint Presentation</vt:lpstr>
      <vt:lpstr>PowerPoint Presentation</vt:lpstr>
      <vt:lpstr>PowerPoint Presentation</vt:lpstr>
      <vt:lpstr>Virtual Networking Services</vt:lpstr>
      <vt:lpstr>Azure Networking – Core Services</vt:lpstr>
      <vt:lpstr>Virtual Network</vt:lpstr>
      <vt:lpstr>Subnets</vt:lpstr>
      <vt:lpstr>Network Security Groups</vt:lpstr>
      <vt:lpstr>Augmented Rules</vt:lpstr>
      <vt:lpstr>Service Tags (Public Preview)</vt:lpstr>
      <vt:lpstr>Application Security groups (Public Preview)</vt:lpstr>
      <vt:lpstr>Gateway Subnet and Virtual Network Gateways</vt:lpstr>
      <vt:lpstr>NICs and PIPs</vt:lpstr>
      <vt:lpstr>Lab 1: Portal and vNets</vt:lpstr>
      <vt:lpstr>Global VNet Peering (Public Preview)</vt:lpstr>
      <vt:lpstr>VNet Service Endpoints (Public Preview)</vt:lpstr>
      <vt:lpstr>Azure DNS Private Zone (Managed Preview) </vt:lpstr>
      <vt:lpstr>Accelerated Networking for Linux (Public Preview)</vt:lpstr>
      <vt:lpstr>Load balancer</vt:lpstr>
      <vt:lpstr>Compute &amp; Storage Services</vt:lpstr>
      <vt:lpstr>Azure Compute – Core Services</vt:lpstr>
      <vt:lpstr>Compute families</vt:lpstr>
      <vt:lpstr>New compute size options</vt:lpstr>
      <vt:lpstr>New compute size options</vt:lpstr>
      <vt:lpstr>New VM sizes</vt:lpstr>
      <vt:lpstr>PowerPoint Presentation</vt:lpstr>
      <vt:lpstr>PowerPoint Presentation</vt:lpstr>
      <vt:lpstr>PowerPoint Presentation</vt:lpstr>
      <vt:lpstr>PowerPoint Presentation</vt:lpstr>
      <vt:lpstr>Containers as Infrastructure (GA)</vt:lpstr>
      <vt:lpstr>Reserved Virtual Machine Instances (GA)</vt:lpstr>
      <vt:lpstr>PowerPoint Presentation</vt:lpstr>
      <vt:lpstr>Availability Zones (Public Preview)</vt:lpstr>
      <vt:lpstr>Azure Storage Services</vt:lpstr>
      <vt:lpstr>Azure File Sync (Public Preview)</vt:lpstr>
      <vt:lpstr>Azure Data Box (Limited Preview)</vt:lpstr>
      <vt:lpstr>Managed disks Simple scalability and high resiliency </vt:lpstr>
      <vt:lpstr>Lab 2: Virtual Machine Tutorial</vt:lpstr>
      <vt:lpstr>PowerPoint Presentation</vt:lpstr>
      <vt:lpstr>Role Based Access Control</vt:lpstr>
      <vt:lpstr>Azure Policy (Limited Preview)</vt:lpstr>
      <vt:lpstr>Azure Monitor</vt:lpstr>
      <vt:lpstr>Azure Monitor –Compute resources</vt:lpstr>
      <vt:lpstr>Azure Monitor-Non compute resources</vt:lpstr>
      <vt:lpstr>Azure Network Watcher (Public Preview)</vt:lpstr>
      <vt:lpstr>Azure Security Center</vt:lpstr>
      <vt:lpstr>Azure Security Center</vt:lpstr>
      <vt:lpstr>Application &amp; Platform Services</vt:lpstr>
      <vt:lpstr>Balance of responsibility </vt:lpstr>
      <vt:lpstr>Azure IaaS &amp; PaaS Spectrum</vt:lpstr>
      <vt:lpstr>App Service – Azure PaaS </vt:lpstr>
      <vt:lpstr>Azure App Service</vt:lpstr>
      <vt:lpstr>Application Insights</vt:lpstr>
      <vt:lpstr>Lab 3: Web Apps</vt:lpstr>
      <vt:lpstr>DevOps, Management &amp; Automation</vt:lpstr>
      <vt:lpstr>DevOps Made Easy with Azure Web Apps </vt:lpstr>
      <vt:lpstr>The DevOps CI/CD Toolchain</vt:lpstr>
      <vt:lpstr>The DevOps CI/CD Toolchain</vt:lpstr>
      <vt:lpstr>TS ♥ integration</vt:lpstr>
      <vt:lpstr>Modern cloud management</vt:lpstr>
      <vt:lpstr>Modern cloud management with Azure</vt:lpstr>
      <vt:lpstr>Complementary Services</vt:lpstr>
      <vt:lpstr>Visual Studio Team Services</vt:lpstr>
      <vt:lpstr>Azure Messaging Services</vt:lpstr>
      <vt:lpstr>PowerPoint Presentation</vt:lpstr>
      <vt:lpstr>PowerPoint Presentation</vt:lpstr>
      <vt:lpstr>Lab 4a: Logic Apps</vt:lpstr>
      <vt:lpstr>Data, Analytics &amp; IoT Services</vt:lpstr>
      <vt:lpstr>Azure SQL Database</vt:lpstr>
      <vt:lpstr>PowerPoint Presentation</vt:lpstr>
      <vt:lpstr>Introducing SQL Data Warehouse</vt:lpstr>
      <vt:lpstr>Big Data / Hadoop in Azure</vt:lpstr>
      <vt:lpstr>Azure Relational Database Platform</vt:lpstr>
      <vt:lpstr>PowerPoint Presentation</vt:lpstr>
      <vt:lpstr>Lab 4b: Logic Apps</vt:lpstr>
      <vt:lpstr>Cortana Intelligence Suite Architecture</vt:lpstr>
      <vt:lpstr>Azure IoT Reference Architecture</vt:lpstr>
      <vt:lpstr>PowerPoint Presentation</vt:lpstr>
      <vt:lpstr>PowerPoint Presentation</vt:lpstr>
      <vt:lpstr>PowerPoint Presentation</vt:lpstr>
      <vt:lpstr>Architecture Decisions</vt:lpstr>
      <vt:lpstr>Managing Azure Deployments</vt:lpstr>
      <vt:lpstr>PowerPoint Presentation</vt:lpstr>
      <vt:lpstr>Azure Container Strategy  “Containers everywhere”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Richard Cheney</cp:lastModifiedBy>
  <cp:revision>36</cp:revision>
  <dcterms:modified xsi:type="dcterms:W3CDTF">2018-05-09T07:44:08Z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TaxKeyword">
    <vt:lpwstr/>
  </property>
  <property fmtid="{D5CDD505-2E9C-101B-9397-08002B2CF9AE}" pid="11" name="TaxCatchAll">
    <vt:lpwstr/>
  </property>
  <property fmtid="{D5CDD505-2E9C-101B-9397-08002B2CF9AE}" pid="12" name="TaxKeywordTaxHTField">
    <vt:lpwstr/>
  </property>
  <property fmtid="{D5CDD505-2E9C-101B-9397-08002B2CF9AE}" pid="13" name="ContentTypeId">
    <vt:lpwstr>0x01010068DAF3F87CB3A247B6107EF7BD051930</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richeney@microsoft.com</vt:lpwstr>
  </property>
  <property fmtid="{D5CDD505-2E9C-101B-9397-08002B2CF9AE}" pid="17" name="MSIP_Label_f42aa342-8706-4288-bd11-ebb85995028c_SetDate">
    <vt:lpwstr>2018-05-09T07:43:32.1287855Z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Manual</vt:lpwstr>
  </property>
  <property fmtid="{D5CDD505-2E9C-101B-9397-08002B2CF9AE}" pid="21" name="Sensitivity">
    <vt:lpwstr>General</vt:lpwstr>
  </property>
</Properties>
</file>